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47" r:id="rId2"/>
    <p:sldId id="270" r:id="rId3"/>
    <p:sldId id="271" r:id="rId4"/>
    <p:sldId id="348" r:id="rId5"/>
    <p:sldId id="349" r:id="rId6"/>
    <p:sldId id="350" r:id="rId7"/>
    <p:sldId id="351" r:id="rId8"/>
    <p:sldId id="352" r:id="rId9"/>
    <p:sldId id="353" r:id="rId10"/>
    <p:sldId id="331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  <p:sldId id="372" r:id="rId29"/>
    <p:sldId id="329" r:id="rId30"/>
    <p:sldId id="294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DEE7"/>
    <a:srgbClr val="DDB3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73" autoAdjust="0"/>
    <p:restoredTop sz="78483" autoAdjust="0"/>
  </p:normalViewPr>
  <p:slideViewPr>
    <p:cSldViewPr snapToGrid="0">
      <p:cViewPr varScale="1">
        <p:scale>
          <a:sx n="70" d="100"/>
          <a:sy n="70" d="100"/>
        </p:scale>
        <p:origin x="11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B7545-9E14-4BA5-9ACE-1AD05ECFEB7B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9CBC4-2846-4067-9704-79BFF0F7F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57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/>
              <a:t>Veel</a:t>
            </a:r>
            <a:r>
              <a:rPr lang="en-US" baseline="0" dirty="0"/>
              <a:t> </a:t>
            </a:r>
            <a:r>
              <a:rPr lang="en-US" baseline="0" dirty="0" err="1"/>
              <a:t>tekst</a:t>
            </a:r>
            <a:endParaRPr lang="en-US" baseline="0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641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064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048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we will see later </a:t>
            </a:r>
            <a:r>
              <a:rPr lang="mr-IN" dirty="0"/>
              <a:t>…</a:t>
            </a:r>
            <a:r>
              <a:rPr lang="en-US" dirty="0"/>
              <a:t>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337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Hier</a:t>
            </a:r>
            <a:r>
              <a:rPr lang="en-US" dirty="0"/>
              <a:t> mag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uitleg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: wat </a:t>
            </a:r>
            <a:r>
              <a:rPr lang="en-US" dirty="0" err="1"/>
              <a:t>willen</a:t>
            </a:r>
            <a:r>
              <a:rPr lang="en-US" dirty="0"/>
              <a:t> we</a:t>
            </a:r>
            <a:r>
              <a:rPr lang="en-US" baseline="0" dirty="0"/>
              <a:t> </a:t>
            </a:r>
            <a:r>
              <a:rPr lang="en-US" baseline="0" dirty="0" err="1"/>
              <a:t>precies</a:t>
            </a:r>
            <a:r>
              <a:rPr lang="en-US" baseline="0" dirty="0"/>
              <a:t> </a:t>
            </a:r>
            <a:r>
              <a:rPr lang="en-US" baseline="0" dirty="0" err="1"/>
              <a:t>weten</a:t>
            </a:r>
            <a:r>
              <a:rPr lang="en-US" baseline="0" dirty="0"/>
              <a:t>?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5500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Hier</a:t>
            </a:r>
            <a:r>
              <a:rPr lang="en-US" dirty="0"/>
              <a:t> mag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uitleg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: wat </a:t>
            </a:r>
            <a:r>
              <a:rPr lang="en-US" dirty="0" err="1"/>
              <a:t>willen</a:t>
            </a:r>
            <a:r>
              <a:rPr lang="en-US" dirty="0"/>
              <a:t> we</a:t>
            </a:r>
            <a:r>
              <a:rPr lang="en-US" baseline="0" dirty="0"/>
              <a:t> </a:t>
            </a:r>
            <a:r>
              <a:rPr lang="en-US" baseline="0" dirty="0" err="1"/>
              <a:t>precies</a:t>
            </a:r>
            <a:r>
              <a:rPr lang="en-US" baseline="0" dirty="0"/>
              <a:t> </a:t>
            </a:r>
            <a:r>
              <a:rPr lang="en-US" baseline="0" dirty="0" err="1"/>
              <a:t>weten</a:t>
            </a:r>
            <a:r>
              <a:rPr lang="en-US" baseline="0" dirty="0"/>
              <a:t>?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1925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to be more precise about what this all means: how do we identify or distinguish interests and needs in terms of the problem </a:t>
            </a:r>
            <a:r>
              <a:rPr lang="mr-IN" dirty="0"/>
              <a:t>…</a:t>
            </a:r>
            <a:r>
              <a:rPr lang="en-US" dirty="0"/>
              <a:t> I want to formalize that 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8102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to be more precise about what this all means: how do we identify or distinguish interests and needs in terms of the problem </a:t>
            </a:r>
            <a:r>
              <a:rPr lang="mr-IN" dirty="0"/>
              <a:t>…</a:t>
            </a:r>
            <a:r>
              <a:rPr lang="en-US" dirty="0"/>
              <a:t> I want to formalize that 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8422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to be more precise about what this all means: how do we identify or distinguish interests and needs in terms of the problem </a:t>
            </a:r>
            <a:r>
              <a:rPr lang="mr-IN" dirty="0"/>
              <a:t>…</a:t>
            </a:r>
            <a:r>
              <a:rPr lang="en-US" dirty="0"/>
              <a:t> I want to formalize that 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8730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0956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Describe the perception of the problem(s) of the </a:t>
            </a:r>
            <a:r>
              <a:rPr lang="en-GB" dirty="0" smtClean="0"/>
              <a:t>stakeholders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Discuss that it MAY be that actors having the same problem variable may have different perceptions of what is </a:t>
            </a:r>
            <a:r>
              <a:rPr lang="mr-IN" dirty="0" smtClean="0"/>
              <a:t>…</a:t>
            </a:r>
            <a:r>
              <a:rPr lang="en-US" dirty="0" smtClean="0"/>
              <a:t> or of what should be </a:t>
            </a:r>
            <a:r>
              <a:rPr lang="mr-IN" dirty="0" smtClean="0"/>
              <a:t>…</a:t>
            </a:r>
            <a:endParaRPr lang="en-GB" dirty="0"/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507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/>
              <a:t>Veel</a:t>
            </a:r>
            <a:r>
              <a:rPr lang="en-US" baseline="0" dirty="0"/>
              <a:t> </a:t>
            </a:r>
            <a:r>
              <a:rPr lang="en-US" baseline="0" dirty="0" err="1"/>
              <a:t>tekst</a:t>
            </a:r>
            <a:endParaRPr lang="en-US" baseline="0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5037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Hier</a:t>
            </a:r>
            <a:r>
              <a:rPr lang="en-US" dirty="0"/>
              <a:t> mag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uitleg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: wat </a:t>
            </a:r>
            <a:r>
              <a:rPr lang="en-US" dirty="0" err="1"/>
              <a:t>willen</a:t>
            </a:r>
            <a:r>
              <a:rPr lang="en-US" dirty="0"/>
              <a:t> we</a:t>
            </a:r>
            <a:r>
              <a:rPr lang="en-US" baseline="0" dirty="0"/>
              <a:t> </a:t>
            </a:r>
            <a:r>
              <a:rPr lang="en-US" baseline="0" dirty="0" err="1"/>
              <a:t>precies</a:t>
            </a:r>
            <a:r>
              <a:rPr lang="en-US" baseline="0" dirty="0"/>
              <a:t> </a:t>
            </a:r>
            <a:r>
              <a:rPr lang="en-US" baseline="0" dirty="0" err="1"/>
              <a:t>weten</a:t>
            </a:r>
            <a:r>
              <a:rPr lang="en-US" baseline="0" dirty="0"/>
              <a:t>?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9603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Complex, </a:t>
            </a:r>
            <a:r>
              <a:rPr lang="en-US" dirty="0" err="1" smtClean="0"/>
              <a:t>omdat</a:t>
            </a:r>
            <a:r>
              <a:rPr lang="en-US" dirty="0" smtClean="0"/>
              <a:t> het </a:t>
            </a:r>
            <a:r>
              <a:rPr lang="en-US" dirty="0" err="1" smtClean="0"/>
              <a:t>gaat</a:t>
            </a:r>
            <a:r>
              <a:rPr lang="en-US" dirty="0" smtClean="0"/>
              <a:t> om </a:t>
            </a:r>
            <a:r>
              <a:rPr lang="en-US" dirty="0" err="1" smtClean="0"/>
              <a:t>zoveel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mogelijke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oplossingen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9960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Plus why</a:t>
            </a:r>
            <a:r>
              <a:rPr lang="en-US" baseline="0" dirty="0"/>
              <a:t> ….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9085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Hier</a:t>
            </a:r>
            <a:r>
              <a:rPr lang="en-US" dirty="0"/>
              <a:t> mag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uitleg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: wat </a:t>
            </a:r>
            <a:r>
              <a:rPr lang="en-US" dirty="0" err="1"/>
              <a:t>willen</a:t>
            </a:r>
            <a:r>
              <a:rPr lang="en-US" dirty="0"/>
              <a:t> we</a:t>
            </a:r>
            <a:r>
              <a:rPr lang="en-US" baseline="0" dirty="0"/>
              <a:t> </a:t>
            </a:r>
            <a:r>
              <a:rPr lang="en-US" baseline="0" dirty="0" err="1"/>
              <a:t>precies</a:t>
            </a:r>
            <a:r>
              <a:rPr lang="en-US" baseline="0" dirty="0"/>
              <a:t> </a:t>
            </a:r>
            <a:r>
              <a:rPr lang="en-US" baseline="0" dirty="0" err="1"/>
              <a:t>weten</a:t>
            </a:r>
            <a:r>
              <a:rPr lang="en-US" baseline="0" dirty="0"/>
              <a:t>?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9109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Creating</a:t>
            </a:r>
            <a:r>
              <a:rPr lang="en-US" baseline="0" dirty="0"/>
              <a:t> one single variable POWER.</a:t>
            </a:r>
            <a:endParaRPr lang="en-US" dirty="0"/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009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Plus why …</a:t>
            </a:r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234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9191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/>
              <a:t>Veel</a:t>
            </a:r>
            <a:r>
              <a:rPr lang="en-US" baseline="0" dirty="0"/>
              <a:t> </a:t>
            </a:r>
            <a:r>
              <a:rPr lang="en-US" baseline="0" dirty="0" err="1"/>
              <a:t>tekst</a:t>
            </a:r>
            <a:endParaRPr lang="en-US" baseline="0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552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1BD2A-F24E-4ECA-82B3-08C5D5A627D6}" type="slidenum">
              <a:rPr lang="nl-NL" smtClean="0"/>
              <a:pPr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4760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/>
              <a:t>Veel</a:t>
            </a:r>
            <a:r>
              <a:rPr lang="en-US" baseline="0" dirty="0"/>
              <a:t> </a:t>
            </a:r>
            <a:r>
              <a:rPr lang="en-US" baseline="0" dirty="0" err="1"/>
              <a:t>tekst</a:t>
            </a:r>
            <a:endParaRPr lang="en-US" baseline="0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924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/>
              <a:t>Veel</a:t>
            </a:r>
            <a:r>
              <a:rPr lang="en-US" baseline="0" dirty="0"/>
              <a:t> </a:t>
            </a:r>
            <a:r>
              <a:rPr lang="en-US" baseline="0" dirty="0" err="1"/>
              <a:t>tekst</a:t>
            </a:r>
            <a:endParaRPr lang="en-US" baseline="0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356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446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57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mainly a</a:t>
            </a:r>
            <a:r>
              <a:rPr lang="en-US" baseline="0" dirty="0"/>
              <a:t> story about why actors can be relevant in the context of some decision making process.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mainly a</a:t>
            </a:r>
            <a:r>
              <a:rPr lang="en-US" baseline="0" dirty="0"/>
              <a:t> story about why actors can be relevant in the context of some decision making process.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203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912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6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32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528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dia 1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200" y="1644652"/>
            <a:ext cx="9048749" cy="1470025"/>
          </a:xfrm>
          <a:prstGeom prst="rect">
            <a:avLst/>
          </a:prstGeom>
        </p:spPr>
        <p:txBody>
          <a:bodyPr lIns="0" anchor="b" anchorCtr="0"/>
          <a:lstStyle>
            <a:lvl1pPr>
              <a:lnSpc>
                <a:spcPts val="3333"/>
              </a:lnSpc>
              <a:defRPr sz="3467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200" y="3035300"/>
            <a:ext cx="9050867" cy="1101725"/>
          </a:xfrm>
        </p:spPr>
        <p:txBody>
          <a:bodyPr lIns="0"/>
          <a:lstStyle>
            <a:lvl1pPr marL="0" indent="0">
              <a:buFont typeface="Wingdings" pitchFamily="2" charset="2"/>
              <a:buNone/>
              <a:defRPr sz="2400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419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41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52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2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63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65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4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33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61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F79B819-E484-4BE9-9D90-3B0D279DB7EF}" type="datetimeFigureOut">
              <a:rPr lang="en-GB" smtClean="0"/>
              <a:pPr/>
              <a:t>19/12/2016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02E28E6-BB82-45F2-B30F-554831C834E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96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KEY TERMS TO BE DISCUSSED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Stakeholders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Stakeholder identification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Stakeholder description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cs typeface="Arial" panose="020B0604020202020204" pitchFamily="34" charset="0"/>
              </a:rPr>
              <a:t>Five aspects of stakeholder description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Stakeholder analysis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cs typeface="Arial" panose="020B0604020202020204" pitchFamily="34" charset="0"/>
              </a:rPr>
              <a:t>Comparing characteristics gives potential conflicts and </a:t>
            </a:r>
            <a:r>
              <a:rPr lang="mr-IN" sz="2800" dirty="0"/>
              <a:t>–</a:t>
            </a:r>
            <a:r>
              <a:rPr lang="en-US" sz="2800" dirty="0">
                <a:cs typeface="Arial" panose="020B0604020202020204" pitchFamily="34" charset="0"/>
              </a:rPr>
              <a:t>coalitions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Position of stakeholder analysis in a problem analysis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STAKEHOLDER IDENTIFICATION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6" name="Table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319154"/>
              </p:ext>
            </p:extLst>
          </p:nvPr>
        </p:nvGraphicFramePr>
        <p:xfrm>
          <a:off x="596350" y="1524001"/>
          <a:ext cx="11116274" cy="4636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57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141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173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15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157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376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88622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Actor A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 owner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60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Actor B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 owner and part of cause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mr-IN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lang="mr-IN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Actor N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19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STAKEHOLDER IDENTIFICATION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6" name="Table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1435451"/>
              </p:ext>
            </p:extLst>
          </p:nvPr>
        </p:nvGraphicFramePr>
        <p:xfrm>
          <a:off x="596350" y="1524001"/>
          <a:ext cx="11116274" cy="4636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57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141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173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15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157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376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88622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</a:t>
                      </a:r>
                      <a:r>
                        <a:rPr lang="en-US" sz="2800" u="none" strike="noStrike" baseline="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staff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 owner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60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Dean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 owner and part of cause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mr-IN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lang="mr-IN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board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Decision maker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74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3 QUESTIONS ABOUT STAKEHOLDERS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717696" cy="4351338"/>
          </a:xfrm>
        </p:spPr>
        <p:txBody>
          <a:bodyPr/>
          <a:lstStyle/>
          <a:p>
            <a:pPr marL="0" indent="0">
              <a:buNone/>
              <a:tabLst>
                <a:tab pos="2532063" algn="l"/>
              </a:tabLst>
            </a:pPr>
            <a:r>
              <a:rPr lang="en-US" b="1" dirty="0"/>
              <a:t>Identification</a:t>
            </a:r>
            <a:r>
              <a:rPr lang="en-US" dirty="0"/>
              <a:t>: 	who are the stakeholders?</a:t>
            </a:r>
          </a:p>
          <a:p>
            <a:pPr marL="0" indent="0">
              <a:buNone/>
              <a:tabLst>
                <a:tab pos="2532063" algn="l"/>
              </a:tabLst>
            </a:pPr>
            <a:endParaRPr lang="en-US" dirty="0"/>
          </a:p>
          <a:p>
            <a:pPr marL="0" indent="0">
              <a:buNone/>
              <a:tabLst>
                <a:tab pos="2532063" algn="l"/>
              </a:tabLst>
            </a:pPr>
            <a:r>
              <a:rPr lang="en-US" b="1" u="sng" dirty="0"/>
              <a:t>Description</a:t>
            </a:r>
            <a:r>
              <a:rPr lang="en-US" u="sng" dirty="0"/>
              <a:t>: 	what characteristics do stakeholders have?</a:t>
            </a:r>
          </a:p>
          <a:p>
            <a:pPr marL="0" indent="0">
              <a:buNone/>
              <a:tabLst>
                <a:tab pos="2532063" algn="l"/>
              </a:tabLst>
            </a:pPr>
            <a:endParaRPr lang="en-US" dirty="0"/>
          </a:p>
          <a:p>
            <a:pPr marL="2540000" indent="-2540000">
              <a:buNone/>
              <a:tabLst>
                <a:tab pos="2532063" algn="l"/>
              </a:tabLst>
            </a:pPr>
            <a:r>
              <a:rPr lang="en-US" b="1" dirty="0"/>
              <a:t>Analysis</a:t>
            </a:r>
            <a:r>
              <a:rPr lang="en-US" dirty="0"/>
              <a:t>: 	what implications do differences and similarities between actors have for the problem analysis and for the suggested solutions?</a:t>
            </a:r>
            <a:endParaRPr lang="en-GB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62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al 22"/>
          <p:cNvSpPr/>
          <p:nvPr/>
        </p:nvSpPr>
        <p:spPr>
          <a:xfrm>
            <a:off x="1432356" y="3888749"/>
            <a:ext cx="2261121" cy="2190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16478" cy="1325563"/>
          </a:xfrm>
        </p:spPr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DESCRIPTION AND ANALYSIS WILL AFFECT IDENTIFICATION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817" y="1855597"/>
            <a:ext cx="6419861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If </a:t>
            </a:r>
            <a:r>
              <a:rPr lang="en-US" i="1" dirty="0"/>
              <a:t>different</a:t>
            </a:r>
            <a:r>
              <a:rPr lang="en-US" dirty="0"/>
              <a:t> actors appear to be </a:t>
            </a:r>
            <a:r>
              <a:rPr lang="en-US" i="1" dirty="0"/>
              <a:t>similar</a:t>
            </a:r>
            <a:r>
              <a:rPr lang="en-US" dirty="0"/>
              <a:t> in all respects: </a:t>
            </a:r>
            <a:r>
              <a:rPr lang="en-US" u="sng" dirty="0"/>
              <a:t>group them </a:t>
            </a:r>
            <a:r>
              <a:rPr lang="en-US" dirty="0"/>
              <a:t>into one ‘group of stakeholders’ (</a:t>
            </a:r>
            <a:r>
              <a:rPr lang="en-US" b="1" dirty="0"/>
              <a:t>aggregation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If one group of actors has </a:t>
            </a:r>
            <a:r>
              <a:rPr lang="en-US" i="1" dirty="0"/>
              <a:t>different</a:t>
            </a:r>
            <a:r>
              <a:rPr lang="en-US" dirty="0"/>
              <a:t> characteristics: </a:t>
            </a:r>
            <a:r>
              <a:rPr lang="en-US" u="sng" dirty="0"/>
              <a:t>split them </a:t>
            </a:r>
            <a:r>
              <a:rPr lang="en-US" dirty="0"/>
              <a:t>into different ‘groups of stakeholders’ (</a:t>
            </a:r>
            <a:r>
              <a:rPr lang="en-US" b="1" dirty="0"/>
              <a:t>disaggregation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742540" y="2481115"/>
            <a:ext cx="10413" cy="2412000"/>
          </a:xfrm>
          <a:prstGeom prst="curvedConnector3">
            <a:avLst>
              <a:gd name="adj1" fmla="val 5540613"/>
            </a:avLst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28"/>
          <p:cNvCxnSpPr/>
          <p:nvPr/>
        </p:nvCxnSpPr>
        <p:spPr>
          <a:xfrm rot="10800000">
            <a:off x="1364923" y="2481116"/>
            <a:ext cx="12700" cy="2420661"/>
          </a:xfrm>
          <a:prstGeom prst="curvedConnector3">
            <a:avLst>
              <a:gd name="adj1" fmla="val 4408693"/>
            </a:avLst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al 17"/>
          <p:cNvSpPr/>
          <p:nvPr/>
        </p:nvSpPr>
        <p:spPr>
          <a:xfrm>
            <a:off x="1389027" y="1385988"/>
            <a:ext cx="2261121" cy="2190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kstvak 20"/>
          <p:cNvSpPr txBox="1"/>
          <p:nvPr/>
        </p:nvSpPr>
        <p:spPr>
          <a:xfrm>
            <a:off x="1365563" y="2151898"/>
            <a:ext cx="235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1456559" y="4607838"/>
            <a:ext cx="2248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nl-N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analysis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66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STAKEHOLDER </a:t>
            </a:r>
            <a:r>
              <a:rPr lang="en-US" sz="3470" b="1" u="sng" dirty="0">
                <a:latin typeface="Arial Narrow" panose="020B0606020202030204" pitchFamily="34" charset="0"/>
              </a:rPr>
              <a:t>DESCRIPTION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1522" cy="4351338"/>
          </a:xfrm>
        </p:spPr>
        <p:txBody>
          <a:bodyPr/>
          <a:lstStyle/>
          <a:p>
            <a:pPr marL="0" indent="0" fontAlgn="base">
              <a:buNone/>
            </a:pPr>
            <a:r>
              <a:rPr lang="nl-NL" dirty="0"/>
              <a:t>Five </a:t>
            </a:r>
            <a:r>
              <a:rPr lang="nl-NL" dirty="0" err="1" smtClean="0"/>
              <a:t>characteristics</a:t>
            </a:r>
            <a:r>
              <a:rPr lang="nl-NL" dirty="0" smtClean="0"/>
              <a:t>: </a:t>
            </a:r>
            <a:endParaRPr lang="nl-NL" dirty="0"/>
          </a:p>
          <a:p>
            <a:pPr marL="514350" indent="-514350" fontAlgn="base">
              <a:buFont typeface="+mj-lt"/>
              <a:buAutoNum type="arabicPeriod"/>
            </a:pPr>
            <a:r>
              <a:rPr lang="nl-NL" b="1" dirty="0" err="1"/>
              <a:t>Role</a:t>
            </a:r>
            <a:r>
              <a:rPr lang="nl-NL" b="1" dirty="0"/>
              <a:t>					</a:t>
            </a:r>
            <a:r>
              <a:rPr lang="nl-NL" dirty="0"/>
              <a:t>(</a:t>
            </a:r>
            <a:r>
              <a:rPr lang="nl-NL" dirty="0" err="1"/>
              <a:t>problem</a:t>
            </a:r>
            <a:r>
              <a:rPr lang="nl-NL" dirty="0"/>
              <a:t> </a:t>
            </a:r>
            <a:r>
              <a:rPr lang="nl-NL" dirty="0" err="1"/>
              <a:t>owner</a:t>
            </a:r>
            <a:r>
              <a:rPr lang="nl-NL" dirty="0"/>
              <a:t>, </a:t>
            </a:r>
            <a:r>
              <a:rPr lang="nl-NL" dirty="0" err="1"/>
              <a:t>cause</a:t>
            </a:r>
            <a:r>
              <a:rPr lang="nl-NL" dirty="0"/>
              <a:t> of </a:t>
            </a:r>
            <a:r>
              <a:rPr lang="nl-NL" dirty="0" err="1"/>
              <a:t>problem</a:t>
            </a:r>
            <a:r>
              <a:rPr lang="nl-NL" dirty="0"/>
              <a:t>, 						solution provider, </a:t>
            </a:r>
            <a:r>
              <a:rPr lang="nl-NL" dirty="0" err="1"/>
              <a:t>decision</a:t>
            </a:r>
            <a:r>
              <a:rPr lang="nl-NL" dirty="0"/>
              <a:t> maker, 							</a:t>
            </a:r>
            <a:r>
              <a:rPr lang="nl-NL" dirty="0" err="1"/>
              <a:t>affected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changes)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 err="1"/>
              <a:t>Interests</a:t>
            </a:r>
            <a:r>
              <a:rPr lang="nl-NL" dirty="0"/>
              <a:t>, </a:t>
            </a:r>
            <a:r>
              <a:rPr lang="nl-NL" dirty="0" err="1"/>
              <a:t>needs</a:t>
            </a:r>
            <a:r>
              <a:rPr lang="nl-NL" dirty="0"/>
              <a:t> 			(</a:t>
            </a:r>
            <a:r>
              <a:rPr lang="nl-NL" b="1" dirty="0" err="1"/>
              <a:t>stakes</a:t>
            </a:r>
            <a:r>
              <a:rPr lang="nl-NL" dirty="0"/>
              <a:t>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 err="1"/>
              <a:t>Perception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problem</a:t>
            </a:r>
            <a:r>
              <a:rPr lang="nl-NL" dirty="0"/>
              <a:t>	(</a:t>
            </a:r>
            <a:r>
              <a:rPr lang="nl-NL" b="1" dirty="0" err="1"/>
              <a:t>problem</a:t>
            </a:r>
            <a:r>
              <a:rPr lang="nl-NL" dirty="0"/>
              <a:t>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 err="1"/>
              <a:t>Perception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solutions</a:t>
            </a:r>
            <a:r>
              <a:rPr lang="nl-NL" dirty="0"/>
              <a:t>	(</a:t>
            </a:r>
            <a:r>
              <a:rPr lang="nl-NL" b="1" dirty="0" err="1"/>
              <a:t>solutions</a:t>
            </a:r>
            <a:r>
              <a:rPr lang="nl-NL" dirty="0"/>
              <a:t>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/>
              <a:t>Sources of power 			(</a:t>
            </a:r>
            <a:r>
              <a:rPr lang="nl-NL" b="1" dirty="0"/>
              <a:t>power</a:t>
            </a:r>
            <a:r>
              <a:rPr lang="nl-NL" dirty="0"/>
              <a:t>)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44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STAKEHOLDER </a:t>
            </a:r>
            <a:r>
              <a:rPr lang="en-US" sz="3470" b="1" u="sng" dirty="0">
                <a:latin typeface="Arial Narrow" panose="020B0606020202030204" pitchFamily="34" charset="0"/>
              </a:rPr>
              <a:t>DESCRIPTION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1522" cy="4351338"/>
          </a:xfrm>
        </p:spPr>
        <p:txBody>
          <a:bodyPr/>
          <a:lstStyle/>
          <a:p>
            <a:pPr marL="0" indent="0" fontAlgn="base">
              <a:buNone/>
            </a:pPr>
            <a:r>
              <a:rPr lang="nl-NL" dirty="0"/>
              <a:t>Five </a:t>
            </a:r>
            <a:r>
              <a:rPr lang="nl-NL" dirty="0" err="1" smtClean="0"/>
              <a:t>characteristics</a:t>
            </a:r>
            <a:r>
              <a:rPr lang="nl-NL" dirty="0" smtClean="0"/>
              <a:t>: </a:t>
            </a:r>
            <a:endParaRPr lang="nl-NL" dirty="0"/>
          </a:p>
          <a:p>
            <a:pPr marL="514350" indent="-514350" fontAlgn="base">
              <a:buFont typeface="+mj-lt"/>
              <a:buAutoNum type="arabicPeriod"/>
            </a:pPr>
            <a:r>
              <a:rPr lang="nl-NL" b="1" dirty="0" err="1"/>
              <a:t>Role</a:t>
            </a:r>
            <a:r>
              <a:rPr lang="nl-NL" b="1" dirty="0"/>
              <a:t>					</a:t>
            </a:r>
            <a:r>
              <a:rPr lang="nl-NL" dirty="0"/>
              <a:t>(</a:t>
            </a:r>
            <a:r>
              <a:rPr lang="nl-NL" dirty="0" err="1"/>
              <a:t>problem</a:t>
            </a:r>
            <a:r>
              <a:rPr lang="nl-NL" dirty="0"/>
              <a:t> </a:t>
            </a:r>
            <a:r>
              <a:rPr lang="nl-NL" dirty="0" err="1"/>
              <a:t>owner</a:t>
            </a:r>
            <a:r>
              <a:rPr lang="nl-NL" dirty="0"/>
              <a:t>, </a:t>
            </a:r>
            <a:r>
              <a:rPr lang="nl-NL" dirty="0" err="1"/>
              <a:t>cause</a:t>
            </a:r>
            <a:r>
              <a:rPr lang="nl-NL" dirty="0"/>
              <a:t> of </a:t>
            </a:r>
            <a:r>
              <a:rPr lang="nl-NL" dirty="0" err="1"/>
              <a:t>problem</a:t>
            </a:r>
            <a:r>
              <a:rPr lang="nl-NL" dirty="0"/>
              <a:t>, 						solution provider, </a:t>
            </a:r>
            <a:r>
              <a:rPr lang="nl-NL" dirty="0" err="1"/>
              <a:t>decision</a:t>
            </a:r>
            <a:r>
              <a:rPr lang="nl-NL" dirty="0"/>
              <a:t> maker, 							</a:t>
            </a:r>
            <a:r>
              <a:rPr lang="nl-NL" dirty="0" err="1"/>
              <a:t>affected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changes)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u="sng" dirty="0" err="1"/>
              <a:t>Interests</a:t>
            </a:r>
            <a:r>
              <a:rPr lang="nl-NL" u="sng" dirty="0"/>
              <a:t>, </a:t>
            </a:r>
            <a:r>
              <a:rPr lang="nl-NL" u="sng" dirty="0" err="1"/>
              <a:t>needs</a:t>
            </a:r>
            <a:r>
              <a:rPr lang="nl-NL" u="sng" dirty="0"/>
              <a:t> 			(</a:t>
            </a:r>
            <a:r>
              <a:rPr lang="nl-NL" b="1" u="sng" dirty="0" err="1"/>
              <a:t>stakes</a:t>
            </a:r>
            <a:r>
              <a:rPr lang="nl-NL" u="sng" dirty="0"/>
              <a:t>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 err="1"/>
              <a:t>Perception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problem</a:t>
            </a:r>
            <a:r>
              <a:rPr lang="nl-NL" dirty="0"/>
              <a:t>	(</a:t>
            </a:r>
            <a:r>
              <a:rPr lang="nl-NL" b="1" dirty="0" err="1"/>
              <a:t>problem</a:t>
            </a:r>
            <a:r>
              <a:rPr lang="nl-NL" dirty="0"/>
              <a:t>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 err="1"/>
              <a:t>Perception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solutions</a:t>
            </a:r>
            <a:r>
              <a:rPr lang="nl-NL" dirty="0"/>
              <a:t>	(</a:t>
            </a:r>
            <a:r>
              <a:rPr lang="nl-NL" b="1" dirty="0" err="1"/>
              <a:t>solutions</a:t>
            </a:r>
            <a:r>
              <a:rPr lang="nl-NL" dirty="0"/>
              <a:t>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/>
              <a:t>Sources of power 			(</a:t>
            </a:r>
            <a:r>
              <a:rPr lang="nl-NL" b="1" dirty="0"/>
              <a:t>power</a:t>
            </a:r>
            <a:r>
              <a:rPr lang="nl-NL" dirty="0"/>
              <a:t>)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4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STAKES: INTERESTS AND NEEDS</a:t>
            </a:r>
            <a:endParaRPr lang="en-US" sz="3470" b="1" u="sng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1522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Actors are stakeholders because of their interests and needs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Describe what makes them having a stake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Interest</a:t>
            </a:r>
            <a:r>
              <a:rPr lang="en-GB" b="1" i="1" dirty="0">
                <a:solidFill>
                  <a:schemeClr val="accent2"/>
                </a:solidFill>
              </a:rPr>
              <a:t>s</a:t>
            </a:r>
            <a:r>
              <a:rPr lang="en-GB" dirty="0"/>
              <a:t> and need</a:t>
            </a:r>
            <a:r>
              <a:rPr lang="en-GB" b="1" i="1" dirty="0">
                <a:solidFill>
                  <a:schemeClr val="accent2"/>
                </a:solidFill>
              </a:rPr>
              <a:t>s</a:t>
            </a:r>
            <a:endParaRPr lang="en-GB" dirty="0">
              <a:solidFill>
                <a:schemeClr val="accent2"/>
              </a:solidFill>
            </a:endParaRPr>
          </a:p>
          <a:p>
            <a:pPr fontAlgn="base">
              <a:buFont typeface="Wingdings" panose="05000000000000000000" pitchFamily="2" charset="2"/>
              <a:buChar char="§"/>
            </a:pPr>
            <a:endParaRPr lang="nl-NL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91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STAKES: INTERESTS AND NEEDS: EXAMPLE</a:t>
            </a:r>
            <a:endParaRPr lang="en-US" sz="3470" b="1" u="sng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152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u="sng" dirty="0"/>
              <a:t>university board </a:t>
            </a:r>
            <a:r>
              <a:rPr lang="en-US" dirty="0"/>
              <a:t>wants</a:t>
            </a:r>
            <a:r>
              <a:rPr lang="mr-IN" dirty="0"/>
              <a:t>…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program fitting the university profile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program fitting the educational policies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cost efficient program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large number of students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</a:t>
            </a:r>
            <a:r>
              <a:rPr lang="en-GB" dirty="0" err="1"/>
              <a:t>ithin</a:t>
            </a:r>
            <a:r>
              <a:rPr lang="en-GB" dirty="0"/>
              <a:t> one or two years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r>
              <a:rPr lang="mr-IN" dirty="0"/>
              <a:t>…</a:t>
            </a:r>
            <a:r>
              <a:rPr lang="en-US" dirty="0"/>
              <a:t> b</a:t>
            </a:r>
            <a:r>
              <a:rPr lang="en-GB" dirty="0" err="1"/>
              <a:t>ecause</a:t>
            </a:r>
            <a:r>
              <a:rPr lang="en-GB" dirty="0"/>
              <a:t> that is the only way to keep </a:t>
            </a:r>
            <a:r>
              <a:rPr lang="en-GB" b="1" dirty="0"/>
              <a:t>the university viable</a:t>
            </a:r>
            <a:endParaRPr lang="en-GB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27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STAKES: INTERESTS AND NEEDS: EXAMPLE</a:t>
            </a:r>
            <a:endParaRPr lang="en-US" sz="3470" b="1" u="sng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152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u="sng" dirty="0"/>
              <a:t>current staff </a:t>
            </a:r>
            <a:r>
              <a:rPr lang="en-US" dirty="0"/>
              <a:t>wants</a:t>
            </a:r>
            <a:r>
              <a:rPr lang="mr-IN" dirty="0"/>
              <a:t>…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job security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program fitting their current research profile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program costing them little time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not TOO many students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 a few years or so</a:t>
            </a:r>
            <a:r>
              <a:rPr lang="mr-IN" dirty="0"/>
              <a:t>…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mr-IN" dirty="0"/>
              <a:t>…</a:t>
            </a:r>
            <a:r>
              <a:rPr lang="en-US" dirty="0"/>
              <a:t>because their main aim is </a:t>
            </a:r>
            <a:r>
              <a:rPr lang="en-US" b="1" dirty="0"/>
              <a:t>to do high profile research</a:t>
            </a:r>
            <a:endParaRPr lang="en-US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72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STAKEHOLDER </a:t>
            </a:r>
            <a:r>
              <a:rPr lang="en-US" sz="3470" b="1" u="sng" dirty="0">
                <a:latin typeface="Arial Narrow" panose="020B0606020202030204" pitchFamily="34" charset="0"/>
              </a:rPr>
              <a:t>DESCRIPTION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1522" cy="4351338"/>
          </a:xfrm>
        </p:spPr>
        <p:txBody>
          <a:bodyPr/>
          <a:lstStyle/>
          <a:p>
            <a:pPr marL="0" indent="0" fontAlgn="base">
              <a:buNone/>
            </a:pPr>
            <a:r>
              <a:rPr lang="nl-NL" dirty="0"/>
              <a:t>Five </a:t>
            </a:r>
            <a:r>
              <a:rPr lang="nl-NL" dirty="0" err="1"/>
              <a:t>characteristics</a:t>
            </a:r>
            <a:r>
              <a:rPr lang="nl-NL" dirty="0"/>
              <a:t> </a:t>
            </a:r>
            <a:r>
              <a:rPr lang="nl-NL" dirty="0" err="1"/>
              <a:t>describing</a:t>
            </a:r>
            <a:r>
              <a:rPr lang="nl-NL" dirty="0"/>
              <a:t> stakeholders: 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b="1" dirty="0" err="1"/>
              <a:t>Role</a:t>
            </a:r>
            <a:r>
              <a:rPr lang="nl-NL" b="1" dirty="0"/>
              <a:t>					</a:t>
            </a:r>
            <a:r>
              <a:rPr lang="nl-NL" dirty="0"/>
              <a:t>(</a:t>
            </a:r>
            <a:r>
              <a:rPr lang="nl-NL" dirty="0" err="1"/>
              <a:t>problem</a:t>
            </a:r>
            <a:r>
              <a:rPr lang="nl-NL" dirty="0"/>
              <a:t> </a:t>
            </a:r>
            <a:r>
              <a:rPr lang="nl-NL" dirty="0" err="1"/>
              <a:t>owner</a:t>
            </a:r>
            <a:r>
              <a:rPr lang="nl-NL" dirty="0"/>
              <a:t>, </a:t>
            </a:r>
            <a:r>
              <a:rPr lang="nl-NL" dirty="0" err="1"/>
              <a:t>cause</a:t>
            </a:r>
            <a:r>
              <a:rPr lang="nl-NL" dirty="0"/>
              <a:t> of </a:t>
            </a:r>
            <a:r>
              <a:rPr lang="nl-NL" dirty="0" err="1"/>
              <a:t>problem</a:t>
            </a:r>
            <a:r>
              <a:rPr lang="nl-NL" dirty="0"/>
              <a:t>, 						solution provider, </a:t>
            </a:r>
            <a:r>
              <a:rPr lang="nl-NL" dirty="0" err="1"/>
              <a:t>decision</a:t>
            </a:r>
            <a:r>
              <a:rPr lang="nl-NL" dirty="0"/>
              <a:t> maker, 							</a:t>
            </a:r>
            <a:r>
              <a:rPr lang="nl-NL" dirty="0" err="1"/>
              <a:t>affected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changes)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 err="1"/>
              <a:t>Interests</a:t>
            </a:r>
            <a:r>
              <a:rPr lang="nl-NL" dirty="0"/>
              <a:t>, </a:t>
            </a:r>
            <a:r>
              <a:rPr lang="nl-NL" dirty="0" err="1"/>
              <a:t>needs</a:t>
            </a:r>
            <a:r>
              <a:rPr lang="nl-NL" dirty="0"/>
              <a:t> 			(</a:t>
            </a:r>
            <a:r>
              <a:rPr lang="nl-NL" b="1" dirty="0" err="1"/>
              <a:t>stakes</a:t>
            </a:r>
            <a:r>
              <a:rPr lang="nl-NL" dirty="0"/>
              <a:t>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u="sng" dirty="0" err="1"/>
              <a:t>Perception</a:t>
            </a:r>
            <a:r>
              <a:rPr lang="nl-NL" u="sng" dirty="0"/>
              <a:t> of </a:t>
            </a:r>
            <a:r>
              <a:rPr lang="nl-NL" u="sng" dirty="0" err="1"/>
              <a:t>the</a:t>
            </a:r>
            <a:r>
              <a:rPr lang="nl-NL" u="sng" dirty="0"/>
              <a:t> </a:t>
            </a:r>
            <a:r>
              <a:rPr lang="nl-NL" u="sng" dirty="0" err="1"/>
              <a:t>problem</a:t>
            </a:r>
            <a:r>
              <a:rPr lang="nl-NL" u="sng" dirty="0"/>
              <a:t>	(</a:t>
            </a:r>
            <a:r>
              <a:rPr lang="nl-NL" b="1" u="sng" dirty="0" err="1"/>
              <a:t>problem</a:t>
            </a:r>
            <a:r>
              <a:rPr lang="nl-NL" u="sng" dirty="0"/>
              <a:t>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 err="1"/>
              <a:t>Perception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solutions</a:t>
            </a:r>
            <a:r>
              <a:rPr lang="nl-NL" dirty="0"/>
              <a:t>	(</a:t>
            </a:r>
            <a:r>
              <a:rPr lang="nl-NL" b="1" dirty="0" err="1"/>
              <a:t>solutions</a:t>
            </a:r>
            <a:r>
              <a:rPr lang="nl-NL" dirty="0"/>
              <a:t>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/>
              <a:t>Sources of power 			(</a:t>
            </a:r>
            <a:r>
              <a:rPr lang="nl-NL" b="1" dirty="0"/>
              <a:t>power</a:t>
            </a:r>
            <a:r>
              <a:rPr lang="nl-NL" dirty="0"/>
              <a:t>)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9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STAKEHOLDER identification and description </a:t>
            </a:r>
            <a:r>
              <a:rPr lang="en-US" b="1" dirty="0" smtClean="0"/>
              <a:t>in problem </a:t>
            </a:r>
            <a:r>
              <a:rPr lang="en-US" b="1" dirty="0"/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99374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PROBLEM PERCEPTION: EXAMPLE</a:t>
            </a:r>
            <a:endParaRPr lang="en-US" sz="3470" b="1" u="sng" dirty="0">
              <a:latin typeface="Arial Narrow" panose="020B060602020203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7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72309"/>
              </p:ext>
            </p:extLst>
          </p:nvPr>
        </p:nvGraphicFramePr>
        <p:xfrm>
          <a:off x="806828" y="1357669"/>
          <a:ext cx="10546972" cy="4819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93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617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617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442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07676"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‘problem variable(s)’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‘is’</a:t>
                      </a:r>
                    </a:p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‘ought’</a:t>
                      </a:r>
                    </a:p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96412">
                <a:tc>
                  <a:txBody>
                    <a:bodyPr/>
                    <a:lstStyle/>
                    <a:p>
                      <a:pPr marL="49213" lvl="1" indent="0">
                        <a:tabLst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213" lvl="1" indent="0">
                        <a:tabLst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 of the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quality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18794">
                <a:tc>
                  <a:txBody>
                    <a:bodyPr/>
                    <a:lstStyle/>
                    <a:p>
                      <a:pPr marL="49213" lvl="1" indent="0">
                        <a:tabLst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staff</a:t>
                      </a:r>
                      <a:r>
                        <a:rPr lang="en-GB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213" lvl="1" indent="0">
                        <a:tabLst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advertisement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Biased and poor, not selling our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‘Selling’ our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96412">
                <a:tc>
                  <a:txBody>
                    <a:bodyPr/>
                    <a:lstStyle/>
                    <a:p>
                      <a:pPr marL="49213" lvl="1" indent="0">
                        <a:tabLst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mr-IN" sz="2400" dirty="0">
                          <a:latin typeface="Arial" panose="020B0604020202020204" pitchFamily="34" charset="0"/>
                        </a:rPr>
                        <a:t>…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213" lvl="1" indent="0">
                        <a:tabLst/>
                      </a:pP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STAKEHOLDER </a:t>
            </a:r>
            <a:r>
              <a:rPr lang="en-US" sz="3470" b="1" u="sng" dirty="0">
                <a:latin typeface="Arial Narrow" panose="020B0606020202030204" pitchFamily="34" charset="0"/>
              </a:rPr>
              <a:t>DESCRIPTION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1522" cy="4351338"/>
          </a:xfrm>
        </p:spPr>
        <p:txBody>
          <a:bodyPr/>
          <a:lstStyle/>
          <a:p>
            <a:pPr marL="0" indent="0" fontAlgn="base">
              <a:buNone/>
            </a:pPr>
            <a:r>
              <a:rPr lang="nl-NL" dirty="0"/>
              <a:t>Five </a:t>
            </a:r>
            <a:r>
              <a:rPr lang="nl-NL" dirty="0" err="1"/>
              <a:t>characteristics</a:t>
            </a:r>
            <a:r>
              <a:rPr lang="nl-NL" dirty="0"/>
              <a:t> </a:t>
            </a:r>
            <a:r>
              <a:rPr lang="nl-NL" dirty="0" err="1"/>
              <a:t>describing</a:t>
            </a:r>
            <a:r>
              <a:rPr lang="nl-NL" dirty="0"/>
              <a:t> stakeholders: 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b="1" dirty="0" err="1"/>
              <a:t>Role</a:t>
            </a:r>
            <a:r>
              <a:rPr lang="nl-NL" b="1" dirty="0"/>
              <a:t>					</a:t>
            </a:r>
            <a:r>
              <a:rPr lang="nl-NL" dirty="0"/>
              <a:t>(</a:t>
            </a:r>
            <a:r>
              <a:rPr lang="nl-NL" dirty="0" err="1"/>
              <a:t>problem</a:t>
            </a:r>
            <a:r>
              <a:rPr lang="nl-NL" dirty="0"/>
              <a:t> </a:t>
            </a:r>
            <a:r>
              <a:rPr lang="nl-NL" dirty="0" err="1"/>
              <a:t>owner</a:t>
            </a:r>
            <a:r>
              <a:rPr lang="nl-NL" dirty="0"/>
              <a:t>, </a:t>
            </a:r>
            <a:r>
              <a:rPr lang="nl-NL" dirty="0" err="1"/>
              <a:t>cause</a:t>
            </a:r>
            <a:r>
              <a:rPr lang="nl-NL" dirty="0"/>
              <a:t> of </a:t>
            </a:r>
            <a:r>
              <a:rPr lang="nl-NL" dirty="0" err="1"/>
              <a:t>problem</a:t>
            </a:r>
            <a:r>
              <a:rPr lang="nl-NL" dirty="0"/>
              <a:t>, 						solution provider, </a:t>
            </a:r>
            <a:r>
              <a:rPr lang="nl-NL" dirty="0" err="1"/>
              <a:t>decision</a:t>
            </a:r>
            <a:r>
              <a:rPr lang="nl-NL" dirty="0"/>
              <a:t> maker, 							</a:t>
            </a:r>
            <a:r>
              <a:rPr lang="nl-NL" dirty="0" err="1"/>
              <a:t>affected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changes)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 err="1"/>
              <a:t>Interests</a:t>
            </a:r>
            <a:r>
              <a:rPr lang="nl-NL" dirty="0"/>
              <a:t>, </a:t>
            </a:r>
            <a:r>
              <a:rPr lang="nl-NL" dirty="0" err="1"/>
              <a:t>needs</a:t>
            </a:r>
            <a:r>
              <a:rPr lang="nl-NL" dirty="0"/>
              <a:t> 			(</a:t>
            </a:r>
            <a:r>
              <a:rPr lang="nl-NL" b="1" dirty="0" err="1"/>
              <a:t>stakes</a:t>
            </a:r>
            <a:r>
              <a:rPr lang="nl-NL" dirty="0"/>
              <a:t>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 err="1"/>
              <a:t>Perception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problem</a:t>
            </a:r>
            <a:r>
              <a:rPr lang="nl-NL" dirty="0"/>
              <a:t>	(</a:t>
            </a:r>
            <a:r>
              <a:rPr lang="nl-NL" b="1" dirty="0" err="1"/>
              <a:t>problem</a:t>
            </a:r>
            <a:r>
              <a:rPr lang="nl-NL" dirty="0"/>
              <a:t>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u="sng" dirty="0" err="1"/>
              <a:t>Perception</a:t>
            </a:r>
            <a:r>
              <a:rPr lang="nl-NL" u="sng" dirty="0"/>
              <a:t> of </a:t>
            </a:r>
            <a:r>
              <a:rPr lang="nl-NL" u="sng" dirty="0" err="1"/>
              <a:t>the</a:t>
            </a:r>
            <a:r>
              <a:rPr lang="nl-NL" u="sng" dirty="0"/>
              <a:t> </a:t>
            </a:r>
            <a:r>
              <a:rPr lang="nl-NL" u="sng" dirty="0" err="1"/>
              <a:t>solutions</a:t>
            </a:r>
            <a:r>
              <a:rPr lang="nl-NL" u="sng" dirty="0"/>
              <a:t>	(</a:t>
            </a:r>
            <a:r>
              <a:rPr lang="nl-NL" b="1" u="sng" dirty="0" err="1"/>
              <a:t>solutions</a:t>
            </a:r>
            <a:r>
              <a:rPr lang="nl-NL" u="sng" dirty="0"/>
              <a:t>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/>
              <a:t>Sources of power 			(</a:t>
            </a:r>
            <a:r>
              <a:rPr lang="nl-NL" b="1" dirty="0"/>
              <a:t>power</a:t>
            </a:r>
            <a:r>
              <a:rPr lang="nl-NL" dirty="0"/>
              <a:t>)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3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PERCEPTION OF SOLUTIONS</a:t>
            </a:r>
            <a:endParaRPr lang="en-US" sz="3470" b="1" u="sng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1522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What solutions do actors themselves see?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What (additional) solutions do YOU see?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To </a:t>
            </a:r>
            <a:r>
              <a:rPr lang="en-GB" dirty="0"/>
              <a:t>what extent are interests and needs of an actor met by </a:t>
            </a:r>
            <a:r>
              <a:rPr lang="en-GB" dirty="0" smtClean="0"/>
              <a:t>all the </a:t>
            </a:r>
            <a:r>
              <a:rPr lang="en-GB" dirty="0"/>
              <a:t>suggested solutions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65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PERCEPTION OF </a:t>
            </a:r>
            <a:r>
              <a:rPr lang="en-US" sz="3470" b="1" dirty="0" smtClean="0">
                <a:latin typeface="Arial Narrow" panose="020B0606020202030204" pitchFamily="34" charset="0"/>
              </a:rPr>
              <a:t>SOLUTIONS: EXAMPLE</a:t>
            </a:r>
            <a:endParaRPr lang="en-US" sz="3470" b="1" u="sng" dirty="0">
              <a:latin typeface="Arial Narrow" panose="020B060602020203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6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012077"/>
              </p:ext>
            </p:extLst>
          </p:nvPr>
        </p:nvGraphicFramePr>
        <p:xfrm>
          <a:off x="723900" y="1303635"/>
          <a:ext cx="10744199" cy="4873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12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096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096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936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22583"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564" marR="89564" marT="44782" marB="44782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Fully new program</a:t>
                      </a:r>
                    </a:p>
                  </a:txBody>
                  <a:tcPr marL="89564" marR="89564" marT="44782" marB="44782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university advertisement</a:t>
                      </a:r>
                    </a:p>
                  </a:txBody>
                  <a:tcPr marL="89564" marR="89564" marT="44782" marB="44782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Partially changed program</a:t>
                      </a:r>
                    </a:p>
                  </a:txBody>
                  <a:tcPr marL="89564" marR="89564" marT="44782" marB="44782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16915">
                <a:tc>
                  <a:txBody>
                    <a:bodyPr/>
                    <a:lstStyle/>
                    <a:p>
                      <a:pPr marL="49213" lvl="1" indent="0">
                        <a:tabLst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board</a:t>
                      </a:r>
                    </a:p>
                  </a:txBody>
                  <a:tcPr marL="89564" marR="89564" marT="44782" marB="44782"/>
                </a:tc>
                <a:tc>
                  <a:txBody>
                    <a:bodyPr/>
                    <a:lstStyle/>
                    <a:p>
                      <a:pPr marL="49213" lvl="1" indent="0">
                        <a:tabLst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++</a:t>
                      </a:r>
                    </a:p>
                  </a:txBody>
                  <a:tcPr marL="89564" marR="89564" marT="44782" marB="44782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89564" marR="89564" marT="44782" marB="44782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89564" marR="89564" marT="44782" marB="44782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16915">
                <a:tc>
                  <a:txBody>
                    <a:bodyPr/>
                    <a:lstStyle/>
                    <a:p>
                      <a:pPr marL="49213" lvl="1" indent="0">
                        <a:tabLst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staff</a:t>
                      </a:r>
                      <a:r>
                        <a:rPr lang="en-GB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</a:t>
                      </a:r>
                    </a:p>
                  </a:txBody>
                  <a:tcPr marL="89564" marR="89564" marT="44782" marB="44782"/>
                </a:tc>
                <a:tc>
                  <a:txBody>
                    <a:bodyPr/>
                    <a:lstStyle/>
                    <a:p>
                      <a:pPr marL="49213" lvl="1" indent="0">
                        <a:tabLst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 marL="89564" marR="89564" marT="44782" marB="44782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++</a:t>
                      </a:r>
                    </a:p>
                  </a:txBody>
                  <a:tcPr marL="89564" marR="89564" marT="44782" marB="44782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89564" marR="89564" marT="44782" marB="4478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16915">
                <a:tc>
                  <a:txBody>
                    <a:bodyPr/>
                    <a:lstStyle/>
                    <a:p>
                      <a:pPr marL="49213" lvl="1" indent="0">
                        <a:tabLst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mr-IN" sz="2400" dirty="0">
                          <a:latin typeface="Arial" panose="020B0604020202020204" pitchFamily="34" charset="0"/>
                        </a:rPr>
                        <a:t>…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564" marR="89564" marT="44782" marB="44782"/>
                </a:tc>
                <a:tc>
                  <a:txBody>
                    <a:bodyPr/>
                    <a:lstStyle/>
                    <a:p>
                      <a:pPr marL="49213" lvl="1" indent="0">
                        <a:tabLst/>
                      </a:pP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564" marR="89564" marT="44782" marB="44782"/>
                </a:tc>
                <a:tc>
                  <a:txBody>
                    <a:bodyPr/>
                    <a:lstStyle/>
                    <a:p>
                      <a:endParaRPr lang="en-US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564" marR="89564" marT="44782" marB="44782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564" marR="89564" marT="44782" marB="44782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564294" y="2845837"/>
            <a:ext cx="7903805" cy="3331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5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STAKEHOLDER </a:t>
            </a:r>
            <a:r>
              <a:rPr lang="en-US" sz="3470" b="1" u="sng" dirty="0">
                <a:latin typeface="Arial Narrow" panose="020B0606020202030204" pitchFamily="34" charset="0"/>
              </a:rPr>
              <a:t>DESCRIPTION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1522" cy="4351338"/>
          </a:xfrm>
        </p:spPr>
        <p:txBody>
          <a:bodyPr/>
          <a:lstStyle/>
          <a:p>
            <a:pPr marL="0" indent="0" fontAlgn="base">
              <a:buNone/>
            </a:pPr>
            <a:r>
              <a:rPr lang="nl-NL" dirty="0"/>
              <a:t>Five </a:t>
            </a:r>
            <a:r>
              <a:rPr lang="nl-NL" dirty="0" err="1"/>
              <a:t>characteristics</a:t>
            </a:r>
            <a:r>
              <a:rPr lang="nl-NL" dirty="0"/>
              <a:t> </a:t>
            </a:r>
            <a:r>
              <a:rPr lang="nl-NL" dirty="0" err="1"/>
              <a:t>describing</a:t>
            </a:r>
            <a:r>
              <a:rPr lang="nl-NL" dirty="0"/>
              <a:t> stakeholders: 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b="1" dirty="0" err="1"/>
              <a:t>Role</a:t>
            </a:r>
            <a:r>
              <a:rPr lang="nl-NL" b="1" dirty="0"/>
              <a:t>					</a:t>
            </a:r>
            <a:r>
              <a:rPr lang="nl-NL" dirty="0"/>
              <a:t>(</a:t>
            </a:r>
            <a:r>
              <a:rPr lang="nl-NL" dirty="0" err="1"/>
              <a:t>problem</a:t>
            </a:r>
            <a:r>
              <a:rPr lang="nl-NL" dirty="0"/>
              <a:t> </a:t>
            </a:r>
            <a:r>
              <a:rPr lang="nl-NL" dirty="0" err="1"/>
              <a:t>owner</a:t>
            </a:r>
            <a:r>
              <a:rPr lang="nl-NL" dirty="0"/>
              <a:t>, </a:t>
            </a:r>
            <a:r>
              <a:rPr lang="nl-NL" dirty="0" err="1"/>
              <a:t>cause</a:t>
            </a:r>
            <a:r>
              <a:rPr lang="nl-NL" dirty="0"/>
              <a:t> of </a:t>
            </a:r>
            <a:r>
              <a:rPr lang="nl-NL" dirty="0" err="1"/>
              <a:t>problem</a:t>
            </a:r>
            <a:r>
              <a:rPr lang="nl-NL" dirty="0"/>
              <a:t>, 						solution provider, </a:t>
            </a:r>
            <a:r>
              <a:rPr lang="nl-NL" dirty="0" err="1"/>
              <a:t>decision</a:t>
            </a:r>
            <a:r>
              <a:rPr lang="nl-NL" dirty="0"/>
              <a:t> maker, 							</a:t>
            </a:r>
            <a:r>
              <a:rPr lang="nl-NL" dirty="0" err="1"/>
              <a:t>affected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changes)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 err="1"/>
              <a:t>Interests</a:t>
            </a:r>
            <a:r>
              <a:rPr lang="nl-NL" dirty="0"/>
              <a:t>, </a:t>
            </a:r>
            <a:r>
              <a:rPr lang="nl-NL" dirty="0" err="1"/>
              <a:t>needs</a:t>
            </a:r>
            <a:r>
              <a:rPr lang="nl-NL" dirty="0"/>
              <a:t> 			(</a:t>
            </a:r>
            <a:r>
              <a:rPr lang="nl-NL" b="1" dirty="0" err="1"/>
              <a:t>stakes</a:t>
            </a:r>
            <a:r>
              <a:rPr lang="nl-NL" dirty="0"/>
              <a:t>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 err="1"/>
              <a:t>Perception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problem</a:t>
            </a:r>
            <a:r>
              <a:rPr lang="nl-NL" dirty="0"/>
              <a:t>	(</a:t>
            </a:r>
            <a:r>
              <a:rPr lang="nl-NL" b="1" dirty="0" err="1"/>
              <a:t>problem</a:t>
            </a:r>
            <a:r>
              <a:rPr lang="nl-NL" dirty="0"/>
              <a:t>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 err="1"/>
              <a:t>Perception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solutions</a:t>
            </a:r>
            <a:r>
              <a:rPr lang="nl-NL" dirty="0"/>
              <a:t>	(</a:t>
            </a:r>
            <a:r>
              <a:rPr lang="nl-NL" b="1" dirty="0" err="1"/>
              <a:t>solutions</a:t>
            </a:r>
            <a:r>
              <a:rPr lang="nl-NL" dirty="0"/>
              <a:t>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u="sng" dirty="0"/>
              <a:t>Sources of power 			(</a:t>
            </a:r>
            <a:r>
              <a:rPr lang="nl-NL" b="1" u="sng" dirty="0"/>
              <a:t>power</a:t>
            </a:r>
            <a:r>
              <a:rPr lang="nl-NL" u="sng" dirty="0"/>
              <a:t>)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5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SOURCES OF POWER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1522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Ownership of goods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Money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Expertise and skills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Competences in decision making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Specific information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Collective, coalitions/relations</a:t>
            </a:r>
            <a:br>
              <a:rPr lang="en-GB" dirty="0"/>
            </a:b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Combined sources: strong or weak power position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52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SOURCES OF POWER: EXAMPLE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6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186030"/>
              </p:ext>
            </p:extLst>
          </p:nvPr>
        </p:nvGraphicFramePr>
        <p:xfrm>
          <a:off x="613115" y="1564907"/>
          <a:ext cx="11152274" cy="4199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47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574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78198"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Sources of 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47368">
                <a:tc>
                  <a:txBody>
                    <a:bodyPr/>
                    <a:lstStyle/>
                    <a:p>
                      <a:pPr marL="49213" lvl="1" indent="0">
                        <a:tabLst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213" lvl="1" indent="0">
                        <a:tabLst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Decides</a:t>
                      </a:r>
                      <a:r>
                        <a:rPr lang="en-GB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the yearly budget</a:t>
                      </a:r>
                    </a:p>
                    <a:p>
                      <a:pPr marL="49213" lvl="1" indent="0">
                        <a:tabLst/>
                      </a:pPr>
                      <a:r>
                        <a:rPr lang="en-GB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to approve new program</a:t>
                      </a:r>
                    </a:p>
                    <a:p>
                      <a:pPr marL="49213" lvl="1" indent="0">
                        <a:tabLst/>
                      </a:pPr>
                      <a:r>
                        <a:rPr lang="en-GB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reorganize the university</a:t>
                      </a:r>
                    </a:p>
                    <a:p>
                      <a:pPr marL="49213" lvl="1" indent="0">
                        <a:tabLst/>
                      </a:pPr>
                      <a:r>
                        <a:rPr lang="en-GB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mr-IN" sz="2400" baseline="0" dirty="0">
                          <a:latin typeface="Arial" panose="020B0604020202020204" pitchFamily="34" charset="0"/>
                        </a:rPr>
                        <a:t>…</a:t>
                      </a:r>
                      <a:r>
                        <a:rPr lang="en-US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59752">
                <a:tc>
                  <a:txBody>
                    <a:bodyPr/>
                    <a:lstStyle/>
                    <a:p>
                      <a:pPr marL="49213" lvl="1" indent="0">
                        <a:tabLst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staff</a:t>
                      </a:r>
                      <a:r>
                        <a:rPr lang="en-GB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213" lvl="1" indent="0">
                        <a:tabLst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n-GB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do the work</a:t>
                      </a:r>
                    </a:p>
                    <a:p>
                      <a:pPr marL="49213" lvl="1" indent="0">
                        <a:tabLst/>
                      </a:pPr>
                      <a:r>
                        <a:rPr lang="en-GB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expertise/knowledge</a:t>
                      </a:r>
                    </a:p>
                    <a:p>
                      <a:pPr marL="49213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mr-IN" sz="2400" baseline="0" dirty="0">
                          <a:latin typeface="Arial" panose="020B0604020202020204" pitchFamily="34" charset="0"/>
                        </a:rPr>
                        <a:t>…</a:t>
                      </a:r>
                      <a:r>
                        <a:rPr lang="en-US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4471">
                <a:tc>
                  <a:txBody>
                    <a:bodyPr/>
                    <a:lstStyle/>
                    <a:p>
                      <a:pPr marL="49213" lvl="1" indent="0">
                        <a:tabLst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mr-IN" sz="2400" dirty="0">
                          <a:latin typeface="Arial" panose="020B0604020202020204" pitchFamily="34" charset="0"/>
                        </a:rPr>
                        <a:t>…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213" lvl="1" indent="0">
                        <a:tabLst/>
                      </a:pP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33053" y="2258008"/>
            <a:ext cx="6232336" cy="3506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STAKEHOLDER ANALYSIS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6" name="Table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015442"/>
              </p:ext>
            </p:extLst>
          </p:nvPr>
        </p:nvGraphicFramePr>
        <p:xfrm>
          <a:off x="596350" y="1524001"/>
          <a:ext cx="11116274" cy="4636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57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141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173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15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157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376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88622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Actor A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 owner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60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Actor B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cause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mr-IN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lang="mr-IN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Actor N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Down Arrow 2"/>
          <p:cNvSpPr/>
          <p:nvPr/>
        </p:nvSpPr>
        <p:spPr>
          <a:xfrm>
            <a:off x="4795225" y="2485366"/>
            <a:ext cx="648072" cy="32478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849313" y="2485367"/>
            <a:ext cx="648072" cy="3247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2"/>
          <p:cNvSpPr/>
          <p:nvPr/>
        </p:nvSpPr>
        <p:spPr>
          <a:xfrm>
            <a:off x="8632896" y="2485367"/>
            <a:ext cx="648072" cy="3247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2"/>
          <p:cNvSpPr/>
          <p:nvPr/>
        </p:nvSpPr>
        <p:spPr>
          <a:xfrm>
            <a:off x="10416479" y="2485367"/>
            <a:ext cx="648072" cy="3247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7"/>
          <p:cNvSpPr txBox="1"/>
          <p:nvPr/>
        </p:nvSpPr>
        <p:spPr>
          <a:xfrm>
            <a:off x="4373217" y="5733256"/>
            <a:ext cx="7627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‘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 shows potential ‘conflicts’ and potential opportunities for ‘cooperation’</a:t>
            </a:r>
          </a:p>
        </p:txBody>
      </p:sp>
    </p:spTree>
    <p:extLst>
      <p:ext uri="{BB962C8B-B14F-4D97-AF65-F5344CB8AC3E}">
        <p14:creationId xmlns:p14="http://schemas.microsoft.com/office/powerpoint/2010/main" val="302648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IMPORTANCE OF STAKEHOLDER ANALYSIS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Preparing for conflicts</a:t>
            </a:r>
            <a:r>
              <a:rPr lang="en-GB" dirty="0"/>
              <a:t>: knowing potential conflicts, </a:t>
            </a:r>
            <a:r>
              <a:rPr lang="en-GB" dirty="0" smtClean="0"/>
              <a:t>helps avoiding </a:t>
            </a:r>
            <a:r>
              <a:rPr lang="en-GB" dirty="0"/>
              <a:t>them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Creating new coalitions</a:t>
            </a:r>
            <a:r>
              <a:rPr lang="en-GB" dirty="0"/>
              <a:t>: finding compatible but different interests, suggests new coalitions of actors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Successful framing</a:t>
            </a:r>
            <a:r>
              <a:rPr lang="en-GB" dirty="0"/>
              <a:t>: knowing how actors perceive the problem, helps creating legitimate solutions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Avoiding unsupported solutions</a:t>
            </a:r>
            <a:r>
              <a:rPr lang="en-GB" dirty="0"/>
              <a:t>: </a:t>
            </a:r>
            <a:r>
              <a:rPr lang="en-GB" dirty="0" smtClean="0"/>
              <a:t>knowing that powerful </a:t>
            </a:r>
            <a:r>
              <a:rPr lang="en-GB" dirty="0"/>
              <a:t>actors agree on NOT using some </a:t>
            </a:r>
            <a:r>
              <a:rPr lang="en-GB" dirty="0" smtClean="0"/>
              <a:t>(potentially effective) </a:t>
            </a:r>
            <a:r>
              <a:rPr lang="en-GB" dirty="0"/>
              <a:t>solution, </a:t>
            </a:r>
            <a:r>
              <a:rPr lang="en-GB" dirty="0" smtClean="0"/>
              <a:t>helps avoiding to suggest unsupported solutions.</a:t>
            </a:r>
            <a:endParaRPr lang="en-GB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68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THIS MICROLECTURE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have learned about the importance of the </a:t>
            </a:r>
            <a:r>
              <a:rPr lang="en-US" b="1" dirty="0"/>
              <a:t>identification, description </a:t>
            </a:r>
            <a:r>
              <a:rPr lang="en-US" dirty="0"/>
              <a:t>and</a:t>
            </a:r>
            <a:r>
              <a:rPr lang="en-US" b="1" dirty="0"/>
              <a:t> analysis </a:t>
            </a:r>
            <a:r>
              <a:rPr lang="en-US" dirty="0"/>
              <a:t>of </a:t>
            </a:r>
            <a:r>
              <a:rPr lang="en-US" b="1" dirty="0"/>
              <a:t>stakeholders </a:t>
            </a:r>
            <a:r>
              <a:rPr lang="en-US" dirty="0"/>
              <a:t>in the context of a problem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9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AIM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Stakeholders</a:t>
            </a:r>
            <a:r>
              <a:rPr lang="en-US" dirty="0"/>
              <a:t>: actors relevant in the context of problem-solving and decision-making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Identification, description and analysis </a:t>
            </a:r>
            <a:r>
              <a:rPr lang="en-US" dirty="0"/>
              <a:t>of stakeholders</a:t>
            </a:r>
            <a:r>
              <a:rPr lang="en-US" b="1" dirty="0"/>
              <a:t> </a:t>
            </a:r>
            <a:r>
              <a:rPr lang="en-US" dirty="0"/>
              <a:t>is part of systematic decision making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Importance of </a:t>
            </a:r>
            <a:r>
              <a:rPr lang="en-US" dirty="0" smtClean="0"/>
              <a:t>stakeholders in </a:t>
            </a:r>
            <a:r>
              <a:rPr lang="en-US" dirty="0"/>
              <a:t>the context of a </a:t>
            </a:r>
            <a:r>
              <a:rPr lang="en-US" b="1" dirty="0"/>
              <a:t>problem analysis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65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500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IMPORTANCE OF </a:t>
            </a:r>
            <a:r>
              <a:rPr lang="en-US" sz="3470" b="1" dirty="0" smtClean="0"/>
              <a:t>KNOWING </a:t>
            </a:r>
            <a:r>
              <a:rPr lang="en-US" sz="3470" b="1" dirty="0" smtClean="0">
                <a:latin typeface="Arial Narrow" panose="020B0606020202030204" pitchFamily="34" charset="0"/>
              </a:rPr>
              <a:t>STAKEHOLDERS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Preparing for conflicts</a:t>
            </a:r>
            <a:r>
              <a:rPr lang="en-GB" dirty="0"/>
              <a:t>: knowing potential conflicts, </a:t>
            </a:r>
            <a:r>
              <a:rPr lang="en-GB" dirty="0" smtClean="0"/>
              <a:t>helps avoiding </a:t>
            </a:r>
            <a:r>
              <a:rPr lang="en-GB" dirty="0"/>
              <a:t>them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Creating new coalitions</a:t>
            </a:r>
            <a:r>
              <a:rPr lang="en-GB" dirty="0"/>
              <a:t>: finding compatible but different interests, suggests new coalitions of actors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Successful framing</a:t>
            </a:r>
            <a:r>
              <a:rPr lang="en-GB" dirty="0"/>
              <a:t>: knowing how actors perceive the problem, helps creating legitimate solutions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Avoiding unsupported solutions</a:t>
            </a:r>
            <a:r>
              <a:rPr lang="en-GB" dirty="0"/>
              <a:t>: </a:t>
            </a:r>
            <a:r>
              <a:rPr lang="en-GB" dirty="0" smtClean="0"/>
              <a:t>knowing that powerful </a:t>
            </a:r>
            <a:r>
              <a:rPr lang="en-GB" dirty="0"/>
              <a:t>actors agree on NOT using some </a:t>
            </a:r>
            <a:r>
              <a:rPr lang="en-GB" dirty="0" smtClean="0"/>
              <a:t>(potentially effective) </a:t>
            </a:r>
            <a:r>
              <a:rPr lang="en-GB" dirty="0"/>
              <a:t>solution, </a:t>
            </a:r>
            <a:r>
              <a:rPr lang="en-GB" dirty="0" smtClean="0"/>
              <a:t>helps avoiding to suggest unsupported solutions.</a:t>
            </a:r>
            <a:endParaRPr lang="en-GB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35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0"/>
            <a:ext cx="14113662" cy="100706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solidFill>
                  <a:schemeClr val="bg1"/>
                </a:solidFill>
                <a:latin typeface="Arial Narrow" panose="020B0606020202030204" pitchFamily="34" charset="0"/>
              </a:rPr>
              <a:t>EXAMPLE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Problem: declining numbers of students in an academic program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Suggested solution: changing the academic curriculum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7" y="6177797"/>
            <a:ext cx="2971428" cy="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3 QUESTIONS ABOUT STAKEHOLDERS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717696" cy="2615746"/>
          </a:xfrm>
        </p:spPr>
        <p:txBody>
          <a:bodyPr/>
          <a:lstStyle/>
          <a:p>
            <a:pPr marL="0" indent="0">
              <a:buNone/>
              <a:tabLst>
                <a:tab pos="2532063" algn="l"/>
              </a:tabLst>
            </a:pPr>
            <a:r>
              <a:rPr lang="en-US" b="1" dirty="0"/>
              <a:t>Identification</a:t>
            </a:r>
            <a:r>
              <a:rPr lang="en-US" dirty="0"/>
              <a:t>: 	who are the stakeholders?</a:t>
            </a:r>
          </a:p>
          <a:p>
            <a:pPr marL="0" indent="0">
              <a:buNone/>
              <a:tabLst>
                <a:tab pos="2532063" algn="l"/>
              </a:tabLst>
            </a:pPr>
            <a:endParaRPr lang="en-US" dirty="0"/>
          </a:p>
          <a:p>
            <a:pPr marL="0" indent="0">
              <a:buNone/>
              <a:tabLst>
                <a:tab pos="2532063" algn="l"/>
              </a:tabLst>
            </a:pPr>
            <a:r>
              <a:rPr lang="en-US" b="1" dirty="0"/>
              <a:t>Description</a:t>
            </a:r>
            <a:r>
              <a:rPr lang="en-US" dirty="0"/>
              <a:t>: 	what characteristics do stakeholders have?</a:t>
            </a:r>
          </a:p>
          <a:p>
            <a:pPr marL="0" indent="0">
              <a:buNone/>
              <a:tabLst>
                <a:tab pos="2532063" algn="l"/>
              </a:tabLst>
            </a:pPr>
            <a:endParaRPr lang="en-US" dirty="0"/>
          </a:p>
          <a:p>
            <a:pPr marL="2540000" indent="-2540000">
              <a:buNone/>
              <a:tabLst>
                <a:tab pos="2532063" algn="l"/>
              </a:tabLst>
            </a:pPr>
            <a:r>
              <a:rPr lang="en-US" b="1" dirty="0"/>
              <a:t>Analysis</a:t>
            </a:r>
            <a:r>
              <a:rPr lang="en-US" dirty="0"/>
              <a:t>: 	</a:t>
            </a:r>
            <a:endParaRPr lang="en-GB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55910" y="3839746"/>
            <a:ext cx="78594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-7938">
              <a:buNone/>
              <a:tabLst>
                <a:tab pos="2532063" algn="l"/>
              </a:tabLst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what implications do differences and similarities between actors have for the problem analysis and for the suggested solutions?</a:t>
            </a:r>
            <a:endParaRPr lang="en-GB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52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3 QUESTIONS ABOUT STAKEHOLDERS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717696" cy="4351338"/>
          </a:xfrm>
        </p:spPr>
        <p:txBody>
          <a:bodyPr/>
          <a:lstStyle/>
          <a:p>
            <a:pPr marL="0" indent="0">
              <a:buNone/>
              <a:tabLst>
                <a:tab pos="2532063" algn="l"/>
              </a:tabLst>
            </a:pPr>
            <a:r>
              <a:rPr lang="en-US" b="1" u="sng" dirty="0"/>
              <a:t>Identification</a:t>
            </a:r>
            <a:r>
              <a:rPr lang="en-US" u="sng" dirty="0"/>
              <a:t>: 	who are the stakeholders?</a:t>
            </a:r>
          </a:p>
          <a:p>
            <a:pPr marL="0" indent="0">
              <a:buNone/>
              <a:tabLst>
                <a:tab pos="2532063" algn="l"/>
              </a:tabLst>
            </a:pPr>
            <a:endParaRPr lang="en-US" dirty="0"/>
          </a:p>
          <a:p>
            <a:pPr marL="0" indent="0">
              <a:buNone/>
              <a:tabLst>
                <a:tab pos="2532063" algn="l"/>
              </a:tabLst>
            </a:pPr>
            <a:r>
              <a:rPr lang="en-US" b="1" dirty="0"/>
              <a:t>Description</a:t>
            </a:r>
            <a:r>
              <a:rPr lang="en-US" dirty="0"/>
              <a:t>: 	what characteristics do stakeholders have?</a:t>
            </a:r>
          </a:p>
          <a:p>
            <a:pPr marL="0" indent="0">
              <a:buNone/>
              <a:tabLst>
                <a:tab pos="2532063" algn="l"/>
              </a:tabLst>
            </a:pPr>
            <a:endParaRPr lang="en-US" dirty="0"/>
          </a:p>
          <a:p>
            <a:pPr marL="2540000" indent="-2540000">
              <a:buNone/>
              <a:tabLst>
                <a:tab pos="2532063" algn="l"/>
              </a:tabLst>
            </a:pPr>
            <a:r>
              <a:rPr lang="en-US" b="1" dirty="0"/>
              <a:t>Analysis</a:t>
            </a:r>
            <a:r>
              <a:rPr lang="en-US" dirty="0"/>
              <a:t>: 	what implications do differences and similarities between actors have for the problem analysis and for the suggested solutions?</a:t>
            </a:r>
            <a:endParaRPr lang="en-GB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17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9"/>
          <p:cNvSpPr txBox="1"/>
          <p:nvPr/>
        </p:nvSpPr>
        <p:spPr>
          <a:xfrm>
            <a:off x="9960754" y="1704790"/>
            <a:ext cx="19350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Effects of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6" name="TextBox 4"/>
          <p:cNvSpPr txBox="1"/>
          <p:nvPr/>
        </p:nvSpPr>
        <p:spPr>
          <a:xfrm>
            <a:off x="399006" y="1706852"/>
            <a:ext cx="1910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</p:txBody>
      </p:sp>
      <p:sp>
        <p:nvSpPr>
          <p:cNvPr id="7" name="TextBox 5"/>
          <p:cNvSpPr txBox="1"/>
          <p:nvPr/>
        </p:nvSpPr>
        <p:spPr>
          <a:xfrm>
            <a:off x="2824964" y="1709314"/>
            <a:ext cx="2076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Identifying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</a:p>
        </p:txBody>
      </p:sp>
      <p:sp>
        <p:nvSpPr>
          <p:cNvPr id="8" name="Right Arrow 8"/>
          <p:cNvSpPr/>
          <p:nvPr/>
        </p:nvSpPr>
        <p:spPr>
          <a:xfrm>
            <a:off x="2309922" y="2099267"/>
            <a:ext cx="691250" cy="292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ight Arrow 9"/>
          <p:cNvSpPr/>
          <p:nvPr/>
        </p:nvSpPr>
        <p:spPr>
          <a:xfrm rot="16200000" flipH="1">
            <a:off x="573109" y="3550957"/>
            <a:ext cx="1711293" cy="357439"/>
          </a:xfrm>
          <a:prstGeom prst="rightArrow">
            <a:avLst>
              <a:gd name="adj1" fmla="val 5000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99006" y="4566436"/>
            <a:ext cx="2248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bearing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problem itself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(the ‘problem owner’)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ight Arrow 11"/>
          <p:cNvSpPr/>
          <p:nvPr/>
        </p:nvSpPr>
        <p:spPr>
          <a:xfrm>
            <a:off x="4799038" y="2106567"/>
            <a:ext cx="766921" cy="292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5272394" y="1719265"/>
            <a:ext cx="20435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Creating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</a:p>
        </p:txBody>
      </p:sp>
      <p:sp>
        <p:nvSpPr>
          <p:cNvPr id="13" name="Right Arrow 14"/>
          <p:cNvSpPr/>
          <p:nvPr/>
        </p:nvSpPr>
        <p:spPr>
          <a:xfrm rot="16200000" flipH="1">
            <a:off x="2901847" y="3555615"/>
            <a:ext cx="1680328" cy="317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360195" y="1704790"/>
            <a:ext cx="4619567" cy="1155136"/>
          </a:xfrm>
          <a:prstGeom prst="frame">
            <a:avLst>
              <a:gd name="adj1" fmla="val 52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2908471" y="4585322"/>
            <a:ext cx="18354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being responsible for the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the problem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ight Arrow 16"/>
          <p:cNvSpPr/>
          <p:nvPr/>
        </p:nvSpPr>
        <p:spPr>
          <a:xfrm rot="16200000" flipH="1">
            <a:off x="9980396" y="3529031"/>
            <a:ext cx="1786456" cy="2642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9884576" y="4585322"/>
            <a:ext cx="21097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facing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possible side-effects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possible solutions to the problem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ight Arrow 20"/>
          <p:cNvSpPr/>
          <p:nvPr/>
        </p:nvSpPr>
        <p:spPr>
          <a:xfrm rot="16200000" flipH="1">
            <a:off x="5277385" y="3538823"/>
            <a:ext cx="1803313" cy="289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5095394" y="4598787"/>
            <a:ext cx="20694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being involved in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providing possible solutions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the problem</a:t>
            </a:r>
          </a:p>
        </p:txBody>
      </p:sp>
      <p:sp>
        <p:nvSpPr>
          <p:cNvPr id="22" name="Right Arrow 22"/>
          <p:cNvSpPr/>
          <p:nvPr/>
        </p:nvSpPr>
        <p:spPr>
          <a:xfrm rot="16200000" flipH="1">
            <a:off x="7718303" y="3507095"/>
            <a:ext cx="1786454" cy="3080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7375621" y="4554358"/>
            <a:ext cx="23326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making decisions about (not)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implementing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solution  (power)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ight Arrow 24"/>
          <p:cNvSpPr/>
          <p:nvPr/>
        </p:nvSpPr>
        <p:spPr>
          <a:xfrm>
            <a:off x="7080357" y="2159184"/>
            <a:ext cx="593010" cy="2614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7534574" y="1690688"/>
            <a:ext cx="2389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Deciding on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</a:p>
        </p:txBody>
      </p:sp>
      <p:sp>
        <p:nvSpPr>
          <p:cNvPr id="26" name="TextBox 2"/>
          <p:cNvSpPr txBox="1"/>
          <p:nvPr/>
        </p:nvSpPr>
        <p:spPr>
          <a:xfrm>
            <a:off x="1408026" y="1272611"/>
            <a:ext cx="2531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Problem analysis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ight Arrow 24"/>
          <p:cNvSpPr/>
          <p:nvPr/>
        </p:nvSpPr>
        <p:spPr>
          <a:xfrm>
            <a:off x="9549453" y="2156454"/>
            <a:ext cx="593010" cy="2614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32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6" grpId="0"/>
      <p:bldP spid="7" grpId="0"/>
      <p:bldP spid="8" grpId="0" animBg="1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/>
      <p:bldP spid="16" grpId="0" animBg="1"/>
      <p:bldP spid="17" grpId="0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9"/>
          <p:cNvSpPr txBox="1"/>
          <p:nvPr/>
        </p:nvSpPr>
        <p:spPr>
          <a:xfrm>
            <a:off x="9960754" y="1704790"/>
            <a:ext cx="19350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Effects of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6" name="TextBox 4"/>
          <p:cNvSpPr txBox="1"/>
          <p:nvPr/>
        </p:nvSpPr>
        <p:spPr>
          <a:xfrm>
            <a:off x="399006" y="1706852"/>
            <a:ext cx="1910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</p:txBody>
      </p:sp>
      <p:sp>
        <p:nvSpPr>
          <p:cNvPr id="7" name="TextBox 5"/>
          <p:cNvSpPr txBox="1"/>
          <p:nvPr/>
        </p:nvSpPr>
        <p:spPr>
          <a:xfrm>
            <a:off x="2824964" y="1709314"/>
            <a:ext cx="2076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Identifying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</a:p>
        </p:txBody>
      </p:sp>
      <p:sp>
        <p:nvSpPr>
          <p:cNvPr id="8" name="Right Arrow 8"/>
          <p:cNvSpPr/>
          <p:nvPr/>
        </p:nvSpPr>
        <p:spPr>
          <a:xfrm>
            <a:off x="2309922" y="2099267"/>
            <a:ext cx="691250" cy="292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ight Arrow 9"/>
          <p:cNvSpPr/>
          <p:nvPr/>
        </p:nvSpPr>
        <p:spPr>
          <a:xfrm rot="16200000" flipH="1">
            <a:off x="573109" y="3550957"/>
            <a:ext cx="1711293" cy="357439"/>
          </a:xfrm>
          <a:prstGeom prst="rightArrow">
            <a:avLst>
              <a:gd name="adj1" fmla="val 5000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0" y="4566436"/>
            <a:ext cx="2824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Academic staff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Dean</a:t>
            </a:r>
            <a:endParaRPr lang="nl-N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ight Arrow 11"/>
          <p:cNvSpPr/>
          <p:nvPr/>
        </p:nvSpPr>
        <p:spPr>
          <a:xfrm>
            <a:off x="4799038" y="2106567"/>
            <a:ext cx="766921" cy="292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5272394" y="1719265"/>
            <a:ext cx="20435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Creating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</a:p>
        </p:txBody>
      </p:sp>
      <p:sp>
        <p:nvSpPr>
          <p:cNvPr id="13" name="Right Arrow 14"/>
          <p:cNvSpPr/>
          <p:nvPr/>
        </p:nvSpPr>
        <p:spPr>
          <a:xfrm rot="16200000" flipH="1">
            <a:off x="2901847" y="3555615"/>
            <a:ext cx="1680328" cy="317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360195" y="1704790"/>
            <a:ext cx="4619567" cy="1155136"/>
          </a:xfrm>
          <a:prstGeom prst="frame">
            <a:avLst>
              <a:gd name="adj1" fmla="val 52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2369280" y="4585322"/>
            <a:ext cx="32626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(Potential) students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University actors</a:t>
            </a:r>
            <a:endParaRPr lang="nl-N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ight Arrow 16"/>
          <p:cNvSpPr/>
          <p:nvPr/>
        </p:nvSpPr>
        <p:spPr>
          <a:xfrm rot="16200000" flipH="1">
            <a:off x="9980396" y="3529031"/>
            <a:ext cx="1786456" cy="2642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9549453" y="4585322"/>
            <a:ext cx="29473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curricula</a:t>
            </a:r>
            <a:endParaRPr lang="nl-N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ight Arrow 20"/>
          <p:cNvSpPr/>
          <p:nvPr/>
        </p:nvSpPr>
        <p:spPr>
          <a:xfrm rot="16200000" flipH="1">
            <a:off x="5277385" y="3538823"/>
            <a:ext cx="1803313" cy="289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4979761" y="4598787"/>
            <a:ext cx="29847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Academic staff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Other staff</a:t>
            </a:r>
          </a:p>
        </p:txBody>
      </p:sp>
      <p:sp>
        <p:nvSpPr>
          <p:cNvPr id="22" name="Right Arrow 22"/>
          <p:cNvSpPr/>
          <p:nvPr/>
        </p:nvSpPr>
        <p:spPr>
          <a:xfrm rot="16200000" flipH="1">
            <a:off x="7718303" y="3507095"/>
            <a:ext cx="1786454" cy="3080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7375621" y="4554358"/>
            <a:ext cx="2332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Dean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Board(s)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National?</a:t>
            </a:r>
            <a:endParaRPr lang="nl-N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ight Arrow 24"/>
          <p:cNvSpPr/>
          <p:nvPr/>
        </p:nvSpPr>
        <p:spPr>
          <a:xfrm>
            <a:off x="7080357" y="2159184"/>
            <a:ext cx="593010" cy="2614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7534574" y="1690688"/>
            <a:ext cx="2389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Deciding on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</a:p>
        </p:txBody>
      </p:sp>
      <p:sp>
        <p:nvSpPr>
          <p:cNvPr id="26" name="TextBox 2"/>
          <p:cNvSpPr txBox="1"/>
          <p:nvPr/>
        </p:nvSpPr>
        <p:spPr>
          <a:xfrm>
            <a:off x="1408026" y="1272611"/>
            <a:ext cx="2531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Problem analysis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ight Arrow 24"/>
          <p:cNvSpPr/>
          <p:nvPr/>
        </p:nvSpPr>
        <p:spPr>
          <a:xfrm>
            <a:off x="9549453" y="2156454"/>
            <a:ext cx="593010" cy="2614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24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6" grpId="0"/>
      <p:bldP spid="7" grpId="0"/>
      <p:bldP spid="8" grpId="0" animBg="1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/>
      <p:bldP spid="16" grpId="0" animBg="1"/>
      <p:bldP spid="17" grpId="0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/>
      <p:bldP spid="27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1135</Words>
  <Application>Microsoft Macintosh PowerPoint</Application>
  <PresentationFormat>Widescreen</PresentationFormat>
  <Paragraphs>284</Paragraphs>
  <Slides>30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 Narrow</vt:lpstr>
      <vt:lpstr>Calibri</vt:lpstr>
      <vt:lpstr>Mangal</vt:lpstr>
      <vt:lpstr>Wingdings</vt:lpstr>
      <vt:lpstr>Arial</vt:lpstr>
      <vt:lpstr>Kantoorthema</vt:lpstr>
      <vt:lpstr>KEY TERMS TO BE DISCUSSED</vt:lpstr>
      <vt:lpstr>STAKEHOLDER identification and description in problem ANALYSIS</vt:lpstr>
      <vt:lpstr>AIM</vt:lpstr>
      <vt:lpstr>IMPORTANCE OF KNOWING STAKEHOLDERS</vt:lpstr>
      <vt:lpstr>EXAMPLE</vt:lpstr>
      <vt:lpstr>3 QUESTIONS ABOUT STAKEHOLDERS</vt:lpstr>
      <vt:lpstr>3 QUESTIONS ABOUT STAKEHOLDERS</vt:lpstr>
      <vt:lpstr>PowerPoint Presentation</vt:lpstr>
      <vt:lpstr>PowerPoint Presentation</vt:lpstr>
      <vt:lpstr>STAKEHOLDER IDENTIFICATION</vt:lpstr>
      <vt:lpstr>STAKEHOLDER IDENTIFICATION</vt:lpstr>
      <vt:lpstr>3 QUESTIONS ABOUT STAKEHOLDERS</vt:lpstr>
      <vt:lpstr>DESCRIPTION AND ANALYSIS WILL AFFECT IDENTIFICATION</vt:lpstr>
      <vt:lpstr>STAKEHOLDER DESCRIPTION</vt:lpstr>
      <vt:lpstr>STAKEHOLDER DESCRIPTION</vt:lpstr>
      <vt:lpstr>STAKES: INTERESTS AND NEEDS</vt:lpstr>
      <vt:lpstr>STAKES: INTERESTS AND NEEDS: EXAMPLE</vt:lpstr>
      <vt:lpstr>STAKES: INTERESTS AND NEEDS: EXAMPLE</vt:lpstr>
      <vt:lpstr>STAKEHOLDER DESCRIPTION</vt:lpstr>
      <vt:lpstr>PROBLEM PERCEPTION: EXAMPLE</vt:lpstr>
      <vt:lpstr>STAKEHOLDER DESCRIPTION</vt:lpstr>
      <vt:lpstr>PERCEPTION OF SOLUTIONS</vt:lpstr>
      <vt:lpstr>PERCEPTION OF SOLUTIONS: EXAMPLE</vt:lpstr>
      <vt:lpstr>STAKEHOLDER DESCRIPTION</vt:lpstr>
      <vt:lpstr>SOURCES OF POWER</vt:lpstr>
      <vt:lpstr>SOURCES OF POWER: EXAMPLE</vt:lpstr>
      <vt:lpstr>STAKEHOLDER ANALYSIS</vt:lpstr>
      <vt:lpstr>IMPORTANCE OF STAKEHOLDER ANALYSIS</vt:lpstr>
      <vt:lpstr>THIS MICROLECTURE</vt:lpstr>
      <vt:lpstr>PowerPoint Presentation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 TO BE INCLUDED</dc:title>
  <dc:creator>Tessa Voerman</dc:creator>
  <cp:lastModifiedBy>Henk van der Kolk</cp:lastModifiedBy>
  <cp:revision>66</cp:revision>
  <dcterms:created xsi:type="dcterms:W3CDTF">2016-12-07T14:24:53Z</dcterms:created>
  <dcterms:modified xsi:type="dcterms:W3CDTF">2016-12-19T15:17:09Z</dcterms:modified>
</cp:coreProperties>
</file>