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7" r:id="rId2"/>
    <p:sldId id="270" r:id="rId3"/>
    <p:sldId id="271" r:id="rId4"/>
    <p:sldId id="373" r:id="rId5"/>
    <p:sldId id="350" r:id="rId6"/>
    <p:sldId id="374" r:id="rId7"/>
    <p:sldId id="387" r:id="rId8"/>
    <p:sldId id="375" r:id="rId9"/>
    <p:sldId id="388" r:id="rId10"/>
    <p:sldId id="391" r:id="rId11"/>
    <p:sldId id="377" r:id="rId12"/>
    <p:sldId id="378" r:id="rId13"/>
    <p:sldId id="380" r:id="rId14"/>
    <p:sldId id="379" r:id="rId15"/>
    <p:sldId id="381" r:id="rId16"/>
    <p:sldId id="382" r:id="rId17"/>
    <p:sldId id="383" r:id="rId18"/>
    <p:sldId id="384" r:id="rId19"/>
    <p:sldId id="385" r:id="rId20"/>
    <p:sldId id="389" r:id="rId21"/>
    <p:sldId id="390" r:id="rId22"/>
    <p:sldId id="329" r:id="rId23"/>
    <p:sldId id="29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DEE7"/>
    <a:srgbClr val="DDB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9" autoAdjust="0"/>
    <p:restoredTop sz="78527" autoAdjust="0"/>
  </p:normalViewPr>
  <p:slideViewPr>
    <p:cSldViewPr snapToGrid="0">
      <p:cViewPr>
        <p:scale>
          <a:sx n="60" d="100"/>
          <a:sy n="60" d="100"/>
        </p:scale>
        <p:origin x="3160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41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15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40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01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401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Let us proceed</a:t>
            </a:r>
            <a:r>
              <a:rPr lang="en-GB" baseline="0" dirty="0" smtClean="0"/>
              <a:t> with the problem perception analysis </a:t>
            </a:r>
            <a:r>
              <a:rPr lang="mr-IN" baseline="0" dirty="0" smtClean="0"/>
              <a:t>…</a:t>
            </a:r>
            <a:r>
              <a:rPr lang="en-US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9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very different problem variables,</a:t>
            </a:r>
            <a:r>
              <a:rPr lang="en-US" baseline="0" dirty="0"/>
              <a:t> but not necessarily differences in perceptions </a:t>
            </a:r>
            <a:r>
              <a:rPr lang="mr-IN" baseline="0" dirty="0"/>
              <a:t>…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One way to proceed now, based on this stakeholder analysis, is to see that you should try convincing others that your problem is really pressing </a:t>
            </a:r>
            <a:r>
              <a:rPr lang="mr-IN" baseline="0" dirty="0"/>
              <a:t>…</a:t>
            </a:r>
            <a:r>
              <a:rPr lang="en-US" baseline="0" dirty="0"/>
              <a:t> for example by threatening to leave the house </a:t>
            </a:r>
            <a:r>
              <a:rPr lang="mr-IN" baseline="0" dirty="0"/>
              <a:t>…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24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 and D seem to have something in common </a:t>
            </a:r>
            <a:r>
              <a:rPr lang="mr-IN" dirty="0"/>
              <a:t>…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So, for C,</a:t>
            </a:r>
            <a:r>
              <a:rPr lang="en-US" baseline="0" dirty="0"/>
              <a:t> D is probably the most likely target </a:t>
            </a:r>
            <a:r>
              <a:rPr lang="mr-IN" baseline="0" dirty="0"/>
              <a:t>…</a:t>
            </a:r>
            <a:r>
              <a:rPr lang="en-US" baseline="0" dirty="0"/>
              <a:t> maybe they can form a coalition </a:t>
            </a:r>
            <a:r>
              <a:rPr lang="mr-IN" baseline="0" dirty="0"/>
              <a:t>…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34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they can BOTH threat to leave home, but that is probably not very effective.</a:t>
            </a:r>
          </a:p>
          <a:p>
            <a:endParaRPr lang="en-US" dirty="0"/>
          </a:p>
          <a:p>
            <a:r>
              <a:rPr lang="en-US" dirty="0"/>
              <a:t>But D has a drivers </a:t>
            </a:r>
            <a:r>
              <a:rPr lang="en-US" dirty="0" err="1"/>
              <a:t>licence</a:t>
            </a:r>
            <a:r>
              <a:rPr lang="en-US" dirty="0"/>
              <a:t>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36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watch something together, although watching TV at home is probably not working, </a:t>
            </a:r>
            <a:r>
              <a:rPr lang="mr-IN" dirty="0"/>
              <a:t>…</a:t>
            </a:r>
            <a:r>
              <a:rPr lang="en-US" dirty="0"/>
              <a:t>. But we could go to a movie!!!</a:t>
            </a:r>
          </a:p>
          <a:p>
            <a:endParaRPr lang="en-US" dirty="0"/>
          </a:p>
          <a:p>
            <a:r>
              <a:rPr lang="en-US" dirty="0"/>
              <a:t>Now, how to convince</a:t>
            </a:r>
            <a:r>
              <a:rPr lang="en-US" baseline="0" dirty="0"/>
              <a:t> A </a:t>
            </a:r>
            <a:r>
              <a:rPr lang="mr-IN" baseline="0" dirty="0"/>
              <a:t>…</a:t>
            </a:r>
            <a:r>
              <a:rPr lang="en-US" baseline="0" dirty="0"/>
              <a:t> What type of movie would make him tick </a:t>
            </a:r>
            <a:r>
              <a:rPr lang="mr-IN" baseline="0" dirty="0"/>
              <a:t>…</a:t>
            </a:r>
            <a:r>
              <a:rPr lang="en-US" baseline="0" dirty="0"/>
              <a:t> He is currently reading all Star Wars books </a:t>
            </a:r>
            <a:r>
              <a:rPr lang="mr-IN" baseline="0" dirty="0"/>
              <a:t>…</a:t>
            </a:r>
            <a:r>
              <a:rPr lang="en-US" baseline="0" dirty="0"/>
              <a:t>. Maybe a nice family outing to the newest Star Wars movie? With a diner in a nice restaurant? D is driving us there </a:t>
            </a:r>
            <a:r>
              <a:rPr lang="mr-IN" baseline="0" dirty="0"/>
              <a:t>…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58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3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03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3810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74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3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71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4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tekst</a:t>
            </a:r>
            <a:endParaRPr lang="en-US" baseline="0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6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KEY TERMS TO BE DISCUSSED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Stakeholders</a:t>
            </a:r>
          </a:p>
          <a:p>
            <a:r>
              <a:rPr lang="en-US" dirty="0"/>
              <a:t>Stakeholder identification</a:t>
            </a:r>
          </a:p>
          <a:p>
            <a:r>
              <a:rPr lang="en-US" dirty="0"/>
              <a:t>Stakeholder description</a:t>
            </a:r>
          </a:p>
          <a:p>
            <a:pPr lvl="1"/>
            <a:r>
              <a:rPr lang="en-US" dirty="0"/>
              <a:t>Five aspects of stakeholder description</a:t>
            </a:r>
          </a:p>
          <a:p>
            <a:r>
              <a:rPr lang="en-US" dirty="0"/>
              <a:t>Stakeholder analysis</a:t>
            </a:r>
          </a:p>
          <a:p>
            <a:pPr lvl="1"/>
            <a:r>
              <a:rPr lang="en-US" dirty="0"/>
              <a:t>Comparing characteristics gives potential conflicts and </a:t>
            </a:r>
            <a:r>
              <a:rPr lang="mr-IN" dirty="0"/>
              <a:t>–</a:t>
            </a:r>
            <a:r>
              <a:rPr lang="en-US" dirty="0"/>
              <a:t>coalitions</a:t>
            </a:r>
          </a:p>
          <a:p>
            <a:r>
              <a:rPr lang="en-US" dirty="0"/>
              <a:t>Position of stakeholder analysis in a problem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76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IMPORTANCE OF </a:t>
            </a:r>
            <a:r>
              <a:rPr lang="en-US" sz="3470" b="1" dirty="0" smtClean="0"/>
              <a:t>KNOWING </a:t>
            </a:r>
            <a:r>
              <a:rPr lang="en-US" sz="3470" b="1" dirty="0" smtClean="0">
                <a:latin typeface="Arial Narrow" panose="020B0606020202030204" pitchFamily="34" charset="0"/>
              </a:rPr>
              <a:t>STAKEHOLDERS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Preparing for conflicts</a:t>
            </a:r>
            <a:r>
              <a:rPr lang="en-GB" dirty="0"/>
              <a:t>: knowing potential conflicts, </a:t>
            </a:r>
            <a:r>
              <a:rPr lang="en-GB" dirty="0" smtClean="0"/>
              <a:t>helps avoiding </a:t>
            </a:r>
            <a:r>
              <a:rPr lang="en-GB" dirty="0"/>
              <a:t>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Creating new coalitions</a:t>
            </a:r>
            <a:r>
              <a:rPr lang="en-GB" dirty="0"/>
              <a:t>: finding compatible but different interests, suggests new coalitions of 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Successful framing</a:t>
            </a:r>
            <a:r>
              <a:rPr lang="en-GB" dirty="0"/>
              <a:t>: knowing how actors perceive the problem, helps creating legitimate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Avoiding unsupported solutions</a:t>
            </a:r>
            <a:r>
              <a:rPr lang="en-GB" dirty="0"/>
              <a:t>: </a:t>
            </a:r>
            <a:r>
              <a:rPr lang="en-GB" dirty="0" smtClean="0"/>
              <a:t>knowing that powerful </a:t>
            </a:r>
            <a:r>
              <a:rPr lang="en-GB" dirty="0"/>
              <a:t>actors agree on NOT using some </a:t>
            </a:r>
            <a:r>
              <a:rPr lang="en-GB" dirty="0" smtClean="0"/>
              <a:t>(potentially effective) </a:t>
            </a:r>
            <a:r>
              <a:rPr lang="en-GB" dirty="0"/>
              <a:t>solution, </a:t>
            </a:r>
            <a:r>
              <a:rPr lang="en-GB" dirty="0" smtClean="0"/>
              <a:t>helps avoiding to suggest unsupported solutions.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 smtClean="0">
                <a:latin typeface="Arial Narrow" panose="020B0606020202030204" pitchFamily="34" charset="0"/>
              </a:rPr>
              <a:t>WHEN </a:t>
            </a:r>
            <a:r>
              <a:rPr lang="en-US" sz="3470" b="1" dirty="0">
                <a:latin typeface="Arial Narrow" panose="020B0606020202030204" pitchFamily="34" charset="0"/>
              </a:rPr>
              <a:t>COMPARING </a:t>
            </a:r>
            <a:r>
              <a:rPr lang="en-US" sz="3470" b="1" dirty="0" smtClean="0">
                <a:latin typeface="Arial Narrow" panose="020B0606020202030204" pitchFamily="34" charset="0"/>
              </a:rPr>
              <a:t>STAKEHOLDERS </a:t>
            </a:r>
            <a:r>
              <a:rPr lang="mr-IN" sz="3470" b="1" dirty="0" smtClean="0">
                <a:latin typeface="Arial Narrow" panose="020B0606020202030204" pitchFamily="34" charset="0"/>
              </a:rPr>
              <a:t>…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Are the stakes, the problem perception, the (preferences for) solutions of the various actors </a:t>
            </a:r>
            <a:r>
              <a:rPr lang="mr-IN" dirty="0"/>
              <a:t>…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Different but compatible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Different and conflicting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POWER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4725438" y="677728"/>
            <a:ext cx="6628362" cy="5499235"/>
            <a:chOff x="2301533" y="1968928"/>
            <a:chExt cx="5366092" cy="4221604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779713" y="5654675"/>
              <a:ext cx="48275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775739" y="2019300"/>
              <a:ext cx="0" cy="3635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841625" y="5694362"/>
              <a:ext cx="4826000" cy="496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nl-NL" sz="2000" dirty="0"/>
                <a:t>low</a:t>
              </a:r>
              <a:r>
                <a:rPr lang="en-US" altLang="nl-NL" sz="1800" dirty="0"/>
                <a:t>	                    </a:t>
              </a:r>
              <a:r>
                <a:rPr lang="en-US" altLang="nl-NL" sz="3600" b="1" dirty="0"/>
                <a:t>power</a:t>
              </a:r>
              <a:r>
                <a:rPr lang="en-US" altLang="nl-NL" sz="1800" dirty="0"/>
                <a:t>	                </a:t>
              </a:r>
              <a:r>
                <a:rPr lang="en-US" altLang="nl-NL" sz="2000" dirty="0"/>
                <a:t>high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 rot="16200000">
              <a:off x="721519" y="3548942"/>
              <a:ext cx="3533775" cy="373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lnSpc>
                  <a:spcPts val="2500"/>
                </a:lnSpc>
                <a:spcBef>
                  <a:spcPct val="20000"/>
                </a:spcBef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ts val="25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7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altLang="nl-NL" sz="2000" dirty="0"/>
                <a:t>Low   </a:t>
              </a:r>
              <a:r>
                <a:rPr lang="en-US" altLang="nl-NL" sz="2400" b="1" dirty="0"/>
                <a:t>interest = stakes</a:t>
              </a:r>
              <a:r>
                <a:rPr lang="en-US" altLang="nl-NL" sz="2000" dirty="0"/>
                <a:t>          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0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46" name="Oval 26"/>
          <p:cNvSpPr>
            <a:spLocks noChangeArrowheads="1"/>
          </p:cNvSpPr>
          <p:nvPr/>
        </p:nvSpPr>
        <p:spPr bwMode="auto">
          <a:xfrm>
            <a:off x="3860283" y="1182059"/>
            <a:ext cx="1866804" cy="1501327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3860283" y="836712"/>
            <a:ext cx="1957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folHlink"/>
                </a:solidFill>
              </a:rPr>
              <a:t>SUBJECTS</a:t>
            </a:r>
            <a:endParaRPr lang="en-US" altLang="nl-NL" sz="1600" b="1" dirty="0">
              <a:solidFill>
                <a:schemeClr val="folHlink"/>
              </a:solidFill>
            </a:endParaRPr>
          </a:p>
        </p:txBody>
      </p:sp>
      <p:sp>
        <p:nvSpPr>
          <p:cNvPr id="48" name="Oval 24"/>
          <p:cNvSpPr>
            <a:spLocks noChangeArrowheads="1"/>
          </p:cNvSpPr>
          <p:nvPr/>
        </p:nvSpPr>
        <p:spPr bwMode="auto">
          <a:xfrm>
            <a:off x="7062479" y="3808346"/>
            <a:ext cx="1866804" cy="150132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>
              <a:solidFill>
                <a:schemeClr val="accent2"/>
              </a:solidFill>
            </a:endParaRP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6283010" y="3293882"/>
            <a:ext cx="1957007" cy="70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accent2"/>
                </a:solidFill>
              </a:rPr>
              <a:t>CONTEXT SETTERS</a:t>
            </a:r>
          </a:p>
        </p:txBody>
      </p:sp>
      <p:sp>
        <p:nvSpPr>
          <p:cNvPr id="50" name="Oval 2"/>
          <p:cNvSpPr>
            <a:spLocks noChangeArrowheads="1"/>
          </p:cNvSpPr>
          <p:nvPr/>
        </p:nvSpPr>
        <p:spPr bwMode="auto">
          <a:xfrm>
            <a:off x="7062479" y="1246165"/>
            <a:ext cx="1866804" cy="150132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62479" y="900819"/>
            <a:ext cx="1957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accent1"/>
                </a:solidFill>
              </a:rPr>
              <a:t>PLAYERS</a:t>
            </a:r>
          </a:p>
        </p:txBody>
      </p:sp>
      <p:sp>
        <p:nvSpPr>
          <p:cNvPr id="52" name="Oval 4"/>
          <p:cNvSpPr>
            <a:spLocks noChangeArrowheads="1"/>
          </p:cNvSpPr>
          <p:nvPr/>
        </p:nvSpPr>
        <p:spPr bwMode="auto">
          <a:xfrm>
            <a:off x="3860283" y="3893321"/>
            <a:ext cx="1866804" cy="1501327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>
            <a:off x="3158271" y="5675699"/>
            <a:ext cx="59631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8"/>
          <p:cNvSpPr>
            <a:spLocks noChangeShapeType="1"/>
          </p:cNvSpPr>
          <p:nvPr/>
        </p:nvSpPr>
        <p:spPr bwMode="auto">
          <a:xfrm flipV="1">
            <a:off x="3158271" y="940109"/>
            <a:ext cx="0" cy="47355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234746" y="5727397"/>
            <a:ext cx="59612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dirty="0"/>
              <a:t>low</a:t>
            </a:r>
            <a:r>
              <a:rPr lang="en-US" altLang="nl-NL" sz="1800" dirty="0"/>
              <a:t>	                    </a:t>
            </a:r>
            <a:r>
              <a:rPr lang="en-US" altLang="nl-NL" sz="2400" b="1" dirty="0"/>
              <a:t>power</a:t>
            </a:r>
            <a:r>
              <a:rPr lang="en-US" altLang="nl-NL" sz="1800" dirty="0"/>
              <a:t>	                </a:t>
            </a:r>
            <a:r>
              <a:rPr lang="en-US" altLang="nl-NL" sz="2000" dirty="0"/>
              <a:t>high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 rot="16200000">
            <a:off x="496819" y="2945281"/>
            <a:ext cx="46032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dirty="0"/>
              <a:t>Low               </a:t>
            </a:r>
            <a:r>
              <a:rPr lang="en-US" altLang="nl-NL" sz="2400" b="1" dirty="0"/>
              <a:t>interest</a:t>
            </a:r>
            <a:r>
              <a:rPr lang="en-US" altLang="nl-NL" sz="2000" dirty="0"/>
              <a:t>                 high</a:t>
            </a:r>
          </a:p>
        </p:txBody>
      </p:sp>
      <p:sp>
        <p:nvSpPr>
          <p:cNvPr id="57" name="AutoShape 11"/>
          <p:cNvSpPr>
            <a:spLocks noChangeArrowheads="1"/>
          </p:cNvSpPr>
          <p:nvPr/>
        </p:nvSpPr>
        <p:spPr bwMode="auto">
          <a:xfrm>
            <a:off x="3681838" y="4652068"/>
            <a:ext cx="221586" cy="219202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8" name="AutoShape 12"/>
          <p:cNvSpPr>
            <a:spLocks noChangeArrowheads="1"/>
          </p:cNvSpPr>
          <p:nvPr/>
        </p:nvSpPr>
        <p:spPr bwMode="auto">
          <a:xfrm>
            <a:off x="7684094" y="2213962"/>
            <a:ext cx="219624" cy="221271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8486114" y="1744540"/>
            <a:ext cx="221586" cy="221269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0" name="AutoShape 14"/>
          <p:cNvSpPr>
            <a:spLocks noChangeArrowheads="1"/>
          </p:cNvSpPr>
          <p:nvPr/>
        </p:nvSpPr>
        <p:spPr bwMode="auto">
          <a:xfrm>
            <a:off x="4572100" y="2402146"/>
            <a:ext cx="221586" cy="221269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1" name="AutoShape 15"/>
          <p:cNvSpPr>
            <a:spLocks noChangeArrowheads="1"/>
          </p:cNvSpPr>
          <p:nvPr/>
        </p:nvSpPr>
        <p:spPr bwMode="auto">
          <a:xfrm>
            <a:off x="7240925" y="1556356"/>
            <a:ext cx="221584" cy="221271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>
            <a:off x="7150722" y="4182644"/>
            <a:ext cx="221584" cy="221271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3" name="AutoShape 17"/>
          <p:cNvSpPr>
            <a:spLocks noChangeArrowheads="1"/>
          </p:cNvSpPr>
          <p:nvPr/>
        </p:nvSpPr>
        <p:spPr bwMode="auto">
          <a:xfrm>
            <a:off x="4660342" y="4747193"/>
            <a:ext cx="221584" cy="221269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4" name="AutoShape 18"/>
          <p:cNvSpPr>
            <a:spLocks noChangeArrowheads="1"/>
          </p:cNvSpPr>
          <p:nvPr/>
        </p:nvSpPr>
        <p:spPr bwMode="auto">
          <a:xfrm>
            <a:off x="4481897" y="4370827"/>
            <a:ext cx="221586" cy="221269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5" name="AutoShape 19"/>
          <p:cNvSpPr>
            <a:spLocks noChangeArrowheads="1"/>
          </p:cNvSpPr>
          <p:nvPr/>
        </p:nvSpPr>
        <p:spPr bwMode="auto">
          <a:xfrm>
            <a:off x="7722716" y="4613780"/>
            <a:ext cx="221586" cy="219202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6" name="AutoShape 20"/>
          <p:cNvSpPr>
            <a:spLocks noChangeArrowheads="1"/>
          </p:cNvSpPr>
          <p:nvPr/>
        </p:nvSpPr>
        <p:spPr bwMode="auto">
          <a:xfrm>
            <a:off x="5017231" y="1463299"/>
            <a:ext cx="219624" cy="221269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7" name="AutoShape 21"/>
          <p:cNvSpPr>
            <a:spLocks noChangeArrowheads="1"/>
          </p:cNvSpPr>
          <p:nvPr/>
        </p:nvSpPr>
        <p:spPr bwMode="auto">
          <a:xfrm>
            <a:off x="7862538" y="3715289"/>
            <a:ext cx="219624" cy="221271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8" name="AutoShape 22"/>
          <p:cNvSpPr>
            <a:spLocks noChangeArrowheads="1"/>
          </p:cNvSpPr>
          <p:nvPr/>
        </p:nvSpPr>
        <p:spPr bwMode="auto">
          <a:xfrm>
            <a:off x="4852513" y="3657386"/>
            <a:ext cx="221584" cy="221271"/>
          </a:xfrm>
          <a:prstGeom prst="star5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3106322" y="3647792"/>
            <a:ext cx="1957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hlink"/>
                </a:solidFill>
              </a:rPr>
              <a:t>CROWD</a:t>
            </a:r>
            <a:endParaRPr lang="en-US" altLang="nl-NL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37" name="Oval 24"/>
          <p:cNvSpPr>
            <a:spLocks noChangeArrowheads="1"/>
          </p:cNvSpPr>
          <p:nvPr/>
        </p:nvSpPr>
        <p:spPr bwMode="auto">
          <a:xfrm>
            <a:off x="7107580" y="3703778"/>
            <a:ext cx="1866804" cy="150132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>
              <a:solidFill>
                <a:schemeClr val="accent2"/>
              </a:solidFill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5502878" y="3453795"/>
            <a:ext cx="1957007" cy="7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accent2"/>
                </a:solidFill>
              </a:rPr>
              <a:t>CONTEXT</a:t>
            </a:r>
            <a:r>
              <a:rPr lang="en-US" altLang="nl-NL" sz="2400" b="1" dirty="0">
                <a:solidFill>
                  <a:schemeClr val="accent2"/>
                </a:solidFill>
              </a:rPr>
              <a:t> </a:t>
            </a:r>
            <a:r>
              <a:rPr lang="en-US" altLang="nl-NL" sz="2000" b="1" dirty="0">
                <a:solidFill>
                  <a:schemeClr val="accent2"/>
                </a:solidFill>
              </a:rPr>
              <a:t>SETTERS</a:t>
            </a:r>
            <a:endParaRPr lang="en-US" altLang="nl-NL" sz="2400" b="1" dirty="0">
              <a:solidFill>
                <a:schemeClr val="accent2"/>
              </a:solidFill>
            </a:endParaRPr>
          </a:p>
        </p:txBody>
      </p:sp>
      <p:sp>
        <p:nvSpPr>
          <p:cNvPr id="39" name="Oval 2"/>
          <p:cNvSpPr>
            <a:spLocks noChangeArrowheads="1"/>
          </p:cNvSpPr>
          <p:nvPr/>
        </p:nvSpPr>
        <p:spPr bwMode="auto">
          <a:xfrm>
            <a:off x="7062479" y="1234066"/>
            <a:ext cx="1866804" cy="150132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nl-NL" sz="1800" dirty="0"/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6060435" y="1013091"/>
            <a:ext cx="19570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b="1" dirty="0">
                <a:solidFill>
                  <a:schemeClr val="accent1"/>
                </a:solidFill>
              </a:rPr>
              <a:t>PLAYERS</a:t>
            </a:r>
            <a:endParaRPr lang="en-US" altLang="nl-NL" sz="1600" b="1" dirty="0">
              <a:solidFill>
                <a:schemeClr val="accent1"/>
              </a:solidFill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3158271" y="5663600"/>
            <a:ext cx="596318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3158271" y="928011"/>
            <a:ext cx="0" cy="473558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3234746" y="5715298"/>
            <a:ext cx="59612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dirty="0"/>
              <a:t>low</a:t>
            </a:r>
            <a:r>
              <a:rPr lang="en-US" altLang="nl-NL" sz="1800" dirty="0"/>
              <a:t>	                    </a:t>
            </a:r>
            <a:r>
              <a:rPr lang="en-US" altLang="nl-NL" sz="2400" b="1" dirty="0"/>
              <a:t>power</a:t>
            </a:r>
            <a:r>
              <a:rPr lang="en-US" altLang="nl-NL" sz="1800" dirty="0"/>
              <a:t>	                </a:t>
            </a:r>
            <a:r>
              <a:rPr lang="en-US" altLang="nl-NL" sz="2000" dirty="0"/>
              <a:t>high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 rot="16200000">
            <a:off x="496819" y="2933183"/>
            <a:ext cx="46032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500"/>
              </a:lnSpc>
              <a:spcBef>
                <a:spcPct val="20000"/>
              </a:spcBef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nl-NL" sz="2000" dirty="0"/>
              <a:t>Low               </a:t>
            </a:r>
            <a:r>
              <a:rPr lang="en-US" altLang="nl-NL" sz="2400" b="1" dirty="0"/>
              <a:t>interest</a:t>
            </a:r>
            <a:r>
              <a:rPr lang="en-US" altLang="nl-NL" sz="2000" dirty="0"/>
              <a:t>                 high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8400256" y="155679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6" name="TextBox 27"/>
          <p:cNvSpPr txBox="1"/>
          <p:nvPr/>
        </p:nvSpPr>
        <p:spPr>
          <a:xfrm>
            <a:off x="8040982" y="27465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47" name="TextBox 29"/>
          <p:cNvSpPr txBox="1"/>
          <p:nvPr/>
        </p:nvSpPr>
        <p:spPr>
          <a:xfrm>
            <a:off x="7248128" y="385549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8" name="TextBox 28"/>
          <p:cNvSpPr txBox="1"/>
          <p:nvPr/>
        </p:nvSpPr>
        <p:spPr>
          <a:xfrm>
            <a:off x="7328434" y="412048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422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 animBg="1"/>
      <p:bldP spid="40" grpId="0"/>
      <p:bldP spid="45" grpId="0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u="sng" dirty="0">
                <a:latin typeface="Arial Narrow" panose="020B0606020202030204" pitchFamily="34" charset="0"/>
              </a:rPr>
              <a:t>PROBLEM</a:t>
            </a:r>
            <a:r>
              <a:rPr lang="en-US" sz="3470" b="1" dirty="0">
                <a:latin typeface="Arial Narrow" panose="020B0606020202030204" pitchFamily="34" charset="0"/>
              </a:rPr>
              <a:t> PERCEPTION ANALYSIS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Are perceptions of the problem of actors</a:t>
            </a:r>
          </a:p>
          <a:p>
            <a:pPr marL="0" indent="0">
              <a:buNone/>
            </a:pPr>
            <a:r>
              <a:rPr lang="en-GB" dirty="0"/>
              <a:t>Same; different but compatible; different and conflicting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ith </a:t>
            </a:r>
            <a:r>
              <a:rPr lang="en-GB" dirty="0"/>
              <a:t>respect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800" dirty="0"/>
              <a:t>The ‘problem variable(s)’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800" dirty="0"/>
              <a:t>What ‘is’ the case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800" dirty="0"/>
              <a:t>What ‘ought’ to be the </a:t>
            </a:r>
            <a:r>
              <a:rPr lang="en-GB" sz="2800" dirty="0" smtClean="0"/>
              <a:t>case?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ANALYSIS</a:t>
            </a:r>
            <a:r>
              <a:rPr lang="en-US" sz="3470" b="1" dirty="0">
                <a:latin typeface="Arial Narrow" panose="020B0606020202030204" pitchFamily="34" charset="0"/>
              </a:rPr>
              <a:t>: EXAMPLE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9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read quietly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watch television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is falling apart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‘something’ together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 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is complaining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no solution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 home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Oval 2"/>
          <p:cNvSpPr/>
          <p:nvPr/>
        </p:nvSpPr>
        <p:spPr>
          <a:xfrm>
            <a:off x="3962399" y="1480363"/>
            <a:ext cx="3093949" cy="47813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ANALYSIS</a:t>
            </a:r>
            <a:r>
              <a:rPr lang="en-US" sz="3470" b="1" dirty="0">
                <a:latin typeface="Arial Narrow" panose="020B0606020202030204" pitchFamily="34" charset="0"/>
              </a:rPr>
              <a:t>: EXAMPLE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9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read quietly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watch television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is falling apart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‘something’ together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 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is complaining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no solution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 home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Oval 2"/>
          <p:cNvSpPr/>
          <p:nvPr/>
        </p:nvSpPr>
        <p:spPr>
          <a:xfrm>
            <a:off x="1664776" y="1459832"/>
            <a:ext cx="3093949" cy="47813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ANALYSIS</a:t>
            </a:r>
            <a:r>
              <a:rPr lang="en-US" sz="3470" b="1" dirty="0">
                <a:latin typeface="Arial Narrow" panose="020B0606020202030204" pitchFamily="34" charset="0"/>
              </a:rPr>
              <a:t>: EXAMPLE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9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read quietly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watch television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is falling apart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‘something’ together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 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is complaining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no solution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 home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Oval 2"/>
          <p:cNvSpPr/>
          <p:nvPr/>
        </p:nvSpPr>
        <p:spPr>
          <a:xfrm>
            <a:off x="368968" y="4331368"/>
            <a:ext cx="11585506" cy="190976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u="sng" dirty="0">
                <a:latin typeface="Arial Narrow" panose="020B0606020202030204" pitchFamily="34" charset="0"/>
              </a:rPr>
              <a:t>ANALYSIS</a:t>
            </a:r>
            <a:r>
              <a:rPr lang="en-US" sz="3470" b="1" dirty="0">
                <a:latin typeface="Arial Narrow" panose="020B0606020202030204" pitchFamily="34" charset="0"/>
              </a:rPr>
              <a:t>: EXAMPLE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9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read quietly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watch television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is falling apart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‘something’ together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 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is complaining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no solution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 home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Oval 2"/>
          <p:cNvSpPr/>
          <p:nvPr/>
        </p:nvSpPr>
        <p:spPr>
          <a:xfrm>
            <a:off x="368968" y="3031958"/>
            <a:ext cx="11585506" cy="320917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019" y="2601582"/>
            <a:ext cx="8289704" cy="1470025"/>
          </a:xfrm>
        </p:spPr>
        <p:txBody>
          <a:bodyPr/>
          <a:lstStyle/>
          <a:p>
            <a:r>
              <a:rPr lang="en-US" b="1" dirty="0"/>
              <a:t>STAKEHOLDER </a:t>
            </a:r>
            <a:r>
              <a:rPr lang="en-US" b="1" dirty="0" err="1"/>
              <a:t>ANALYsis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comparing stakeholders in a problem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Down Arrow 2"/>
          <p:cNvSpPr/>
          <p:nvPr/>
        </p:nvSpPr>
        <p:spPr>
          <a:xfrm>
            <a:off x="2321829" y="2488682"/>
            <a:ext cx="648072" cy="3247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057597" y="2488683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2"/>
          <p:cNvSpPr/>
          <p:nvPr/>
        </p:nvSpPr>
        <p:spPr>
          <a:xfrm>
            <a:off x="7146672" y="2505278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2"/>
          <p:cNvSpPr/>
          <p:nvPr/>
        </p:nvSpPr>
        <p:spPr>
          <a:xfrm>
            <a:off x="9122907" y="2505278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7"/>
          <p:cNvSpPr txBox="1"/>
          <p:nvPr/>
        </p:nvSpPr>
        <p:spPr>
          <a:xfrm>
            <a:off x="3175728" y="3510029"/>
            <a:ext cx="762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‘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shows potential ‘conflicts’ and potential opportunities for ‘cooperation’</a:t>
            </a:r>
          </a:p>
        </p:txBody>
      </p:sp>
    </p:spTree>
    <p:extLst>
      <p:ext uri="{BB962C8B-B14F-4D97-AF65-F5344CB8AC3E}">
        <p14:creationId xmlns:p14="http://schemas.microsoft.com/office/powerpoint/2010/main" val="5021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IMPORTANCE OF </a:t>
            </a:r>
            <a:r>
              <a:rPr lang="en-US" sz="3470" b="1" dirty="0" smtClean="0"/>
              <a:t>KNOWING </a:t>
            </a:r>
            <a:r>
              <a:rPr lang="en-US" sz="3470" b="1" dirty="0" smtClean="0">
                <a:latin typeface="Arial Narrow" panose="020B0606020202030204" pitchFamily="34" charset="0"/>
              </a:rPr>
              <a:t>STAKEHOLDERS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Preparing for conflicts</a:t>
            </a:r>
            <a:r>
              <a:rPr lang="en-GB" dirty="0"/>
              <a:t>: knowing potential conflicts, </a:t>
            </a:r>
            <a:r>
              <a:rPr lang="en-GB" dirty="0" smtClean="0"/>
              <a:t>helps avoiding </a:t>
            </a:r>
            <a:r>
              <a:rPr lang="en-GB" dirty="0"/>
              <a:t>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Creating new coalitions</a:t>
            </a:r>
            <a:r>
              <a:rPr lang="en-GB" dirty="0"/>
              <a:t>: finding compatible but different interests, suggests new coalitions of 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Successful framing</a:t>
            </a:r>
            <a:r>
              <a:rPr lang="en-GB" dirty="0"/>
              <a:t>: knowing how actors perceive the problem, helps creating legitimate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Avoiding unsupported solutions</a:t>
            </a:r>
            <a:r>
              <a:rPr lang="en-GB" dirty="0"/>
              <a:t>: </a:t>
            </a:r>
            <a:r>
              <a:rPr lang="en-GB" dirty="0" smtClean="0"/>
              <a:t>knowing that powerful </a:t>
            </a:r>
            <a:r>
              <a:rPr lang="en-GB" dirty="0"/>
              <a:t>actors agree on NOT using some </a:t>
            </a:r>
            <a:r>
              <a:rPr lang="en-GB" dirty="0" smtClean="0"/>
              <a:t>(potentially effective) </a:t>
            </a:r>
            <a:r>
              <a:rPr lang="en-GB" dirty="0"/>
              <a:t>solution, </a:t>
            </a:r>
            <a:r>
              <a:rPr lang="en-GB" dirty="0" smtClean="0"/>
              <a:t>helps avoiding to suggest unsupported solutions.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learned about the importance of the </a:t>
            </a:r>
            <a:r>
              <a:rPr lang="en-US" b="1" dirty="0"/>
              <a:t>identification, description and analysis </a:t>
            </a:r>
            <a:r>
              <a:rPr lang="en-US" dirty="0"/>
              <a:t>of </a:t>
            </a:r>
            <a:r>
              <a:rPr lang="en-US" b="1" dirty="0"/>
              <a:t>stakeholders </a:t>
            </a:r>
            <a:r>
              <a:rPr lang="en-US" dirty="0"/>
              <a:t>in the context of a problem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Identification, description </a:t>
            </a:r>
            <a:r>
              <a:rPr lang="en-US" dirty="0"/>
              <a:t>and</a:t>
            </a:r>
            <a:r>
              <a:rPr lang="en-US" b="1" dirty="0"/>
              <a:t> analysis </a:t>
            </a:r>
            <a:r>
              <a:rPr lang="en-US" dirty="0"/>
              <a:t>of stakeholders</a:t>
            </a:r>
            <a:r>
              <a:rPr lang="en-US" b="1" dirty="0"/>
              <a:t> </a:t>
            </a:r>
            <a:r>
              <a:rPr lang="en-US" dirty="0"/>
              <a:t>is part of systematic </a:t>
            </a:r>
            <a:r>
              <a:rPr lang="en-US" b="1" dirty="0"/>
              <a:t>problem analysis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Stakeholders</a:t>
            </a:r>
            <a:r>
              <a:rPr lang="en-US" dirty="0">
                <a:solidFill>
                  <a:prstClr val="black"/>
                </a:solidFill>
              </a:rPr>
              <a:t>: actors relevant in the context of problem-solving and </a:t>
            </a:r>
            <a:r>
              <a:rPr lang="en-US" dirty="0" smtClean="0">
                <a:solidFill>
                  <a:prstClr val="black"/>
                </a:solidFill>
              </a:rPr>
              <a:t>decision-making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50"/>
            <a:ext cx="12298017" cy="869828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solidFill>
                  <a:schemeClr val="bg1"/>
                </a:solidFill>
                <a:latin typeface="Arial Narrow" panose="020B0606020202030204" pitchFamily="34" charset="0"/>
              </a:rPr>
              <a:t>EXAMPLE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Problem: a family falling apart, lot of whining at the table, people are annoyed, crying </a:t>
            </a:r>
            <a:r>
              <a:rPr lang="mr-IN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7797"/>
            <a:ext cx="2971428" cy="5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1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3 QUESTIONS ABOUT STAKEHOLDERS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Identification</a:t>
            </a:r>
            <a:r>
              <a:rPr lang="en-US" dirty="0"/>
              <a:t>: 	who are the stakeholders?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0" indent="0">
              <a:buNone/>
              <a:tabLst>
                <a:tab pos="2532063" algn="l"/>
              </a:tabLst>
            </a:pPr>
            <a:r>
              <a:rPr lang="en-US" b="1" dirty="0"/>
              <a:t>Description</a:t>
            </a:r>
            <a:r>
              <a:rPr lang="en-US" dirty="0"/>
              <a:t>: 	what characteristics do stakeholders have?</a:t>
            </a:r>
          </a:p>
          <a:p>
            <a:pPr marL="0" indent="0">
              <a:buNone/>
              <a:tabLst>
                <a:tab pos="2532063" algn="l"/>
              </a:tabLst>
            </a:pPr>
            <a:endParaRPr lang="en-US" dirty="0"/>
          </a:p>
          <a:p>
            <a:pPr marL="2540000" indent="-2540000">
              <a:buNone/>
              <a:tabLst>
                <a:tab pos="2532063" algn="l"/>
              </a:tabLst>
            </a:pPr>
            <a:r>
              <a:rPr lang="en-US" b="1" dirty="0"/>
              <a:t>Analysis</a:t>
            </a:r>
            <a:r>
              <a:rPr lang="en-US" dirty="0"/>
              <a:t>: 	what implications do differences and similarities between actors have for the problem analysis and for the suggested solutions?</a:t>
            </a:r>
            <a:endParaRPr lang="en-GB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FIVE CHARACTERISTICS DESCRIBING STAKEHOLDERS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Role</a:t>
            </a:r>
            <a:r>
              <a:rPr lang="nl-NL" dirty="0"/>
              <a:t>; 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owner</a:t>
            </a:r>
            <a:r>
              <a:rPr lang="nl-NL" dirty="0"/>
              <a:t>, </a:t>
            </a:r>
            <a:r>
              <a:rPr lang="nl-NL" dirty="0" err="1"/>
              <a:t>cause</a:t>
            </a:r>
            <a:r>
              <a:rPr lang="nl-NL" dirty="0"/>
              <a:t> of </a:t>
            </a:r>
            <a:r>
              <a:rPr lang="nl-NL" dirty="0" err="1"/>
              <a:t>problem</a:t>
            </a:r>
            <a:r>
              <a:rPr lang="nl-NL" dirty="0"/>
              <a:t>, solution provider, </a:t>
            </a:r>
            <a:r>
              <a:rPr lang="nl-NL" dirty="0" err="1"/>
              <a:t>decision</a:t>
            </a:r>
            <a:r>
              <a:rPr lang="nl-NL" dirty="0"/>
              <a:t> maker, </a:t>
            </a:r>
            <a:r>
              <a:rPr lang="nl-NL" dirty="0" err="1"/>
              <a:t>affected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changes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b="1" dirty="0" err="1"/>
              <a:t>Stakes</a:t>
            </a:r>
            <a:r>
              <a:rPr lang="nl-NL" b="1" dirty="0"/>
              <a:t>; </a:t>
            </a: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they</a:t>
            </a:r>
            <a:r>
              <a:rPr lang="nl-NL" dirty="0"/>
              <a:t> want/</a:t>
            </a:r>
            <a:r>
              <a:rPr lang="nl-NL" dirty="0" err="1"/>
              <a:t>fear</a:t>
            </a:r>
            <a:r>
              <a:rPr lang="nl-NL" dirty="0"/>
              <a:t>/</a:t>
            </a:r>
            <a:r>
              <a:rPr lang="nl-NL" dirty="0" err="1"/>
              <a:t>need</a:t>
            </a:r>
            <a:r>
              <a:rPr lang="nl-NL" dirty="0"/>
              <a:t> in </a:t>
            </a:r>
            <a:r>
              <a:rPr lang="nl-NL" dirty="0" err="1"/>
              <a:t>this</a:t>
            </a:r>
            <a:r>
              <a:rPr lang="nl-NL" dirty="0"/>
              <a:t> context?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as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b="1" dirty="0" err="1" smtClean="0"/>
              <a:t>problem</a:t>
            </a:r>
            <a:r>
              <a:rPr lang="nl-NL" dirty="0"/>
              <a:t>? (</a:t>
            </a:r>
            <a:r>
              <a:rPr lang="nl-NL" dirty="0" err="1"/>
              <a:t>problem</a:t>
            </a:r>
            <a:r>
              <a:rPr lang="nl-NL" dirty="0"/>
              <a:t> </a:t>
            </a:r>
            <a:r>
              <a:rPr lang="nl-NL" dirty="0" err="1"/>
              <a:t>variable</a:t>
            </a:r>
            <a:r>
              <a:rPr lang="nl-NL" dirty="0"/>
              <a:t>, is, </a:t>
            </a:r>
            <a:r>
              <a:rPr lang="nl-NL" dirty="0" err="1"/>
              <a:t>ought</a:t>
            </a:r>
            <a:r>
              <a:rPr lang="nl-NL" dirty="0"/>
              <a:t>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as </a:t>
            </a:r>
            <a:r>
              <a:rPr lang="nl-NL" dirty="0" err="1"/>
              <a:t>possible</a:t>
            </a:r>
            <a:r>
              <a:rPr lang="nl-NL" dirty="0"/>
              <a:t> </a:t>
            </a:r>
            <a:r>
              <a:rPr lang="nl-NL" b="1" dirty="0" err="1"/>
              <a:t>solutions</a:t>
            </a:r>
            <a:r>
              <a:rPr lang="nl-NL" dirty="0"/>
              <a:t> and </a:t>
            </a:r>
            <a:r>
              <a:rPr lang="nl-NL" dirty="0" err="1"/>
              <a:t>how</a:t>
            </a:r>
            <a:r>
              <a:rPr lang="nl-NL" dirty="0"/>
              <a:t> are </a:t>
            </a:r>
            <a:r>
              <a:rPr lang="nl-NL" i="1" dirty="0" err="1"/>
              <a:t>all</a:t>
            </a:r>
            <a:r>
              <a:rPr lang="nl-NL" dirty="0"/>
              <a:t> </a:t>
            </a:r>
            <a:r>
              <a:rPr lang="nl-NL" dirty="0" err="1"/>
              <a:t>suggested</a:t>
            </a:r>
            <a:r>
              <a:rPr lang="nl-NL" dirty="0"/>
              <a:t> </a:t>
            </a:r>
            <a:r>
              <a:rPr lang="nl-NL" dirty="0" err="1"/>
              <a:t>solutions</a:t>
            </a:r>
            <a:r>
              <a:rPr lang="nl-NL" dirty="0"/>
              <a:t> affecting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various</a:t>
            </a:r>
            <a:r>
              <a:rPr lang="nl-NL" dirty="0"/>
              <a:t> stakeholders?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nl-NL" dirty="0" err="1"/>
              <a:t>What</a:t>
            </a:r>
            <a:r>
              <a:rPr lang="nl-NL" dirty="0"/>
              <a:t> are </a:t>
            </a:r>
            <a:r>
              <a:rPr lang="nl-NL" dirty="0" err="1"/>
              <a:t>their</a:t>
            </a:r>
            <a:r>
              <a:rPr lang="nl-NL" dirty="0"/>
              <a:t> sources of </a:t>
            </a:r>
            <a:r>
              <a:rPr lang="nl-NL" b="1" dirty="0"/>
              <a:t>power</a:t>
            </a:r>
            <a:r>
              <a:rPr lang="nl-NL" dirty="0"/>
              <a:t> in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process</a:t>
            </a:r>
            <a:r>
              <a:rPr lang="nl-NL" dirty="0"/>
              <a:t>?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743819"/>
              </p:ext>
            </p:extLst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</a:t>
            </a:r>
            <a:r>
              <a:rPr lang="en-US" sz="3470" b="1" dirty="0" smtClean="0">
                <a:latin typeface="Arial Narrow" panose="020B0606020202030204" pitchFamily="34" charset="0"/>
              </a:rPr>
              <a:t>ANALYSIS: EXAMPLE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311787"/>
              </p:ext>
            </p:extLst>
          </p:nvPr>
        </p:nvGraphicFramePr>
        <p:xfrm>
          <a:off x="596350" y="1524001"/>
          <a:ext cx="11116274" cy="4694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read quietly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read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watch television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no time to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Stop whining, let me watch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is falling apart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‘something’ together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Enjoys company of others 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is complaining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Probably no solution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Veto any solution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Leaving home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Drivers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69042" y="2444020"/>
            <a:ext cx="9543582" cy="3774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42593" y="2444019"/>
            <a:ext cx="7170031" cy="3774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49447" y="2444018"/>
            <a:ext cx="4963177" cy="3774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10084" y="2444018"/>
            <a:ext cx="2802540" cy="3774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7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STAKEHOLDER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6" name="Table Placeholder 3"/>
          <p:cNvGraphicFramePr>
            <a:graphicFrameLocks/>
          </p:cNvGraphicFramePr>
          <p:nvPr>
            <p:extLst/>
          </p:nvPr>
        </p:nvGraphicFramePr>
        <p:xfrm>
          <a:off x="596350" y="1524001"/>
          <a:ext cx="11116274" cy="4636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2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7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96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09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8622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mr-IN" sz="28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Down Arrow 2"/>
          <p:cNvSpPr/>
          <p:nvPr/>
        </p:nvSpPr>
        <p:spPr>
          <a:xfrm>
            <a:off x="2321829" y="2488682"/>
            <a:ext cx="648072" cy="3247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057597" y="2488683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2"/>
          <p:cNvSpPr/>
          <p:nvPr/>
        </p:nvSpPr>
        <p:spPr>
          <a:xfrm>
            <a:off x="7146672" y="2505278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2"/>
          <p:cNvSpPr/>
          <p:nvPr/>
        </p:nvSpPr>
        <p:spPr>
          <a:xfrm>
            <a:off x="9122907" y="2505278"/>
            <a:ext cx="648072" cy="3247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7"/>
          <p:cNvSpPr txBox="1"/>
          <p:nvPr/>
        </p:nvSpPr>
        <p:spPr>
          <a:xfrm>
            <a:off x="3175728" y="3510029"/>
            <a:ext cx="762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‘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 shows potential ‘conflicts’ and potential opportunities for ‘cooperation’</a:t>
            </a:r>
          </a:p>
        </p:txBody>
      </p:sp>
    </p:spTree>
    <p:extLst>
      <p:ext uri="{BB962C8B-B14F-4D97-AF65-F5344CB8AC3E}">
        <p14:creationId xmlns:p14="http://schemas.microsoft.com/office/powerpoint/2010/main" val="16830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1170</Words>
  <Application>Microsoft Macintosh PowerPoint</Application>
  <PresentationFormat>Widescreen</PresentationFormat>
  <Paragraphs>305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Narrow</vt:lpstr>
      <vt:lpstr>Calibri</vt:lpstr>
      <vt:lpstr>Mangal</vt:lpstr>
      <vt:lpstr>Wingdings</vt:lpstr>
      <vt:lpstr>Arial</vt:lpstr>
      <vt:lpstr>Kantoorthema</vt:lpstr>
      <vt:lpstr>KEY TERMS TO BE DISCUSSED</vt:lpstr>
      <vt:lpstr>STAKEHOLDER ANALYsis: comparing stakeholders in a problem analysis</vt:lpstr>
      <vt:lpstr>AIM</vt:lpstr>
      <vt:lpstr>EXAMPLE</vt:lpstr>
      <vt:lpstr>3 QUESTIONS ABOUT STAKEHOLDERS</vt:lpstr>
      <vt:lpstr>FIVE CHARACTERISTICS DESCRIBING STAKEHOLDERS</vt:lpstr>
      <vt:lpstr>STAKEHOLDER ANALYSIS</vt:lpstr>
      <vt:lpstr>STAKEHOLDER ANALYSIS: EXAMPLE</vt:lpstr>
      <vt:lpstr>STAKEHOLDER ANALYSIS</vt:lpstr>
      <vt:lpstr>IMPORTANCE OF KNOWING STAKEHOLDERS</vt:lpstr>
      <vt:lpstr>WHEN COMPARING STAKEHOLDERS …</vt:lpstr>
      <vt:lpstr>POWER ANALYSIS</vt:lpstr>
      <vt:lpstr>PowerPoint Presentation</vt:lpstr>
      <vt:lpstr>PowerPoint Presentation</vt:lpstr>
      <vt:lpstr>PROBLEM PERCEPTION ANALYSIS</vt:lpstr>
      <vt:lpstr>STAKEHOLDER ANALYSIS: EXAMPLE</vt:lpstr>
      <vt:lpstr>STAKEHOLDER ANALYSIS: EXAMPLE</vt:lpstr>
      <vt:lpstr>STAKEHOLDER ANALYSIS: EXAMPLE</vt:lpstr>
      <vt:lpstr>STAKEHOLDER ANALYSIS: EXAMPLE</vt:lpstr>
      <vt:lpstr>STAKEHOLDER ANALYSIS</vt:lpstr>
      <vt:lpstr>IMPORTANCE OF KNOWING STAKEHOLDERS</vt:lpstr>
      <vt:lpstr>THIS MICROLECTURE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69</cp:revision>
  <dcterms:created xsi:type="dcterms:W3CDTF">2016-12-07T14:24:53Z</dcterms:created>
  <dcterms:modified xsi:type="dcterms:W3CDTF">2016-12-19T15:37:28Z</dcterms:modified>
</cp:coreProperties>
</file>