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9" r:id="rId9"/>
    <p:sldId id="272" r:id="rId10"/>
    <p:sldId id="278" r:id="rId11"/>
    <p:sldId id="279" r:id="rId12"/>
    <p:sldId id="275" r:id="rId13"/>
    <p:sldId id="277" r:id="rId14"/>
    <p:sldId id="276" r:id="rId15"/>
  </p:sldIdLst>
  <p:sldSz cx="12192000" cy="6858000"/>
  <p:notesSz cx="6645275" cy="9777413"/>
  <p:defaultTextStyle>
    <a:defPPr>
      <a:defRPr lang="en-GB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990575" indent="-38099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523962" indent="-304792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2133547" indent="-304792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743131" indent="-304792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3047924" algn="l" defTabSz="121917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3657509" algn="l" defTabSz="121917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4267093" algn="l" defTabSz="121917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4876678" algn="l" defTabSz="121917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bruiker" initials="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753" autoAdjust="0"/>
  </p:normalViewPr>
  <p:slideViewPr>
    <p:cSldViewPr snapToGrid="0">
      <p:cViewPr>
        <p:scale>
          <a:sx n="80" d="100"/>
          <a:sy n="80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671DD-0366-415F-AF7B-457E2167CCA7}" type="doc">
      <dgm:prSet loTypeId="urn:microsoft.com/office/officeart/2005/8/layout/cycle3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NL"/>
        </a:p>
      </dgm:t>
    </dgm:pt>
    <dgm:pt modelId="{E9914BDC-2B22-45D4-A365-D26C13D5B3F7}">
      <dgm:prSet phldrT="[Text]" custT="1"/>
      <dgm:spPr/>
      <dgm:t>
        <a:bodyPr/>
        <a:lstStyle/>
        <a:p>
          <a:r>
            <a:rPr lang="nl-NL" sz="1600" dirty="0" smtClean="0"/>
            <a:t>Problem &amp; need analysis</a:t>
          </a:r>
          <a:endParaRPr lang="nl-NL" sz="1600" dirty="0"/>
        </a:p>
      </dgm:t>
    </dgm:pt>
    <dgm:pt modelId="{95FECB87-390E-4D2C-8511-4DCB52FF47C4}" type="parTrans" cxnId="{31F74BB7-B989-4A72-B2F1-C270B23DB178}">
      <dgm:prSet/>
      <dgm:spPr/>
      <dgm:t>
        <a:bodyPr/>
        <a:lstStyle/>
        <a:p>
          <a:endParaRPr lang="nl-NL"/>
        </a:p>
      </dgm:t>
    </dgm:pt>
    <dgm:pt modelId="{5196C9F6-91E4-4B76-B7D8-76DD31A0B559}" type="sibTrans" cxnId="{31F74BB7-B989-4A72-B2F1-C270B23DB178}">
      <dgm:prSet custT="1"/>
      <dgm:spPr/>
      <dgm:t>
        <a:bodyPr/>
        <a:lstStyle/>
        <a:p>
          <a:endParaRPr lang="nl-NL" sz="1400"/>
        </a:p>
      </dgm:t>
    </dgm:pt>
    <dgm:pt modelId="{766E56BA-7484-4424-B2D6-CD8272192047}">
      <dgm:prSet phldrT="[Text]" custT="1"/>
      <dgm:spPr/>
      <dgm:t>
        <a:bodyPr/>
        <a:lstStyle/>
        <a:p>
          <a:r>
            <a:rPr lang="nl-NL" sz="1600" dirty="0" smtClean="0"/>
            <a:t>Ex ante options evaluation</a:t>
          </a:r>
          <a:endParaRPr lang="nl-NL" sz="1600" dirty="0"/>
        </a:p>
      </dgm:t>
    </dgm:pt>
    <dgm:pt modelId="{E4AA1D2C-64EF-4E1D-B60C-0671040E1FEF}" type="parTrans" cxnId="{8A9D66E6-FC8E-49E4-950D-C655A7BED75D}">
      <dgm:prSet/>
      <dgm:spPr/>
      <dgm:t>
        <a:bodyPr/>
        <a:lstStyle/>
        <a:p>
          <a:endParaRPr lang="nl-NL"/>
        </a:p>
      </dgm:t>
    </dgm:pt>
    <dgm:pt modelId="{799EAE44-5C57-4E37-9F04-BFCD2396E8AE}" type="sibTrans" cxnId="{8A9D66E6-FC8E-49E4-950D-C655A7BED75D}">
      <dgm:prSet custT="1"/>
      <dgm:spPr/>
      <dgm:t>
        <a:bodyPr/>
        <a:lstStyle/>
        <a:p>
          <a:endParaRPr lang="nl-NL" sz="1400"/>
        </a:p>
      </dgm:t>
    </dgm:pt>
    <dgm:pt modelId="{4D7F24B2-F39A-46E9-9257-8B95D4953A7B}">
      <dgm:prSet phldrT="[Text]" custT="1"/>
      <dgm:spPr/>
      <dgm:t>
        <a:bodyPr/>
        <a:lstStyle/>
        <a:p>
          <a:r>
            <a:rPr lang="nl-NL" sz="1600" b="0" dirty="0" smtClean="0"/>
            <a:t>Choice</a:t>
          </a:r>
          <a:endParaRPr lang="nl-NL" sz="1600" b="0" dirty="0"/>
        </a:p>
      </dgm:t>
    </dgm:pt>
    <dgm:pt modelId="{BE395272-0E79-453B-BC84-9A055A596478}" type="parTrans" cxnId="{FAD950A1-C1D1-409F-A0E3-348DDFD8BE96}">
      <dgm:prSet/>
      <dgm:spPr/>
      <dgm:t>
        <a:bodyPr/>
        <a:lstStyle/>
        <a:p>
          <a:endParaRPr lang="nl-NL"/>
        </a:p>
      </dgm:t>
    </dgm:pt>
    <dgm:pt modelId="{09EAF05E-18EE-47B8-8907-9BF9AFD3D28A}" type="sibTrans" cxnId="{FAD950A1-C1D1-409F-A0E3-348DDFD8BE96}">
      <dgm:prSet custT="1"/>
      <dgm:spPr/>
      <dgm:t>
        <a:bodyPr/>
        <a:lstStyle/>
        <a:p>
          <a:endParaRPr lang="nl-NL" sz="1400"/>
        </a:p>
      </dgm:t>
    </dgm:pt>
    <dgm:pt modelId="{BE913B89-6CE2-43CA-9440-6AE452AC6AF4}">
      <dgm:prSet phldrT="[Text]" custT="1"/>
      <dgm:spPr/>
      <dgm:t>
        <a:bodyPr/>
        <a:lstStyle/>
        <a:p>
          <a:r>
            <a:rPr lang="nl-NL" sz="1600" dirty="0" smtClean="0"/>
            <a:t>Implementation</a:t>
          </a:r>
          <a:endParaRPr lang="nl-NL" sz="1600" dirty="0"/>
        </a:p>
      </dgm:t>
    </dgm:pt>
    <dgm:pt modelId="{CFB2577B-B8F8-4D29-80D3-4BEAF7429C96}" type="parTrans" cxnId="{32805D3C-1DE3-4EB9-ACCE-3254A2F84477}">
      <dgm:prSet/>
      <dgm:spPr/>
      <dgm:t>
        <a:bodyPr/>
        <a:lstStyle/>
        <a:p>
          <a:endParaRPr lang="nl-NL"/>
        </a:p>
      </dgm:t>
    </dgm:pt>
    <dgm:pt modelId="{9B6AAEEF-8FC2-4578-B691-A1F386752156}" type="sibTrans" cxnId="{32805D3C-1DE3-4EB9-ACCE-3254A2F84477}">
      <dgm:prSet custT="1"/>
      <dgm:spPr/>
      <dgm:t>
        <a:bodyPr/>
        <a:lstStyle/>
        <a:p>
          <a:endParaRPr lang="nl-NL" sz="1400"/>
        </a:p>
      </dgm:t>
    </dgm:pt>
    <dgm:pt modelId="{325E0EA7-E12B-4F9C-A2AA-64623427226C}">
      <dgm:prSet phldrT="[Text]" custT="1"/>
      <dgm:spPr/>
      <dgm:t>
        <a:bodyPr/>
        <a:lstStyle/>
        <a:p>
          <a:r>
            <a:rPr lang="nl-NL" sz="1600" dirty="0" smtClean="0"/>
            <a:t>Ex post choice evaluation</a:t>
          </a:r>
          <a:endParaRPr lang="nl-NL" sz="1600" dirty="0"/>
        </a:p>
      </dgm:t>
    </dgm:pt>
    <dgm:pt modelId="{44DBF388-98EB-437C-A8BE-7F44A17577AB}" type="parTrans" cxnId="{F1ECE67A-D9A1-4FC9-A2B2-DD77A53A6636}">
      <dgm:prSet/>
      <dgm:spPr/>
      <dgm:t>
        <a:bodyPr/>
        <a:lstStyle/>
        <a:p>
          <a:endParaRPr lang="nl-NL"/>
        </a:p>
      </dgm:t>
    </dgm:pt>
    <dgm:pt modelId="{EA170C69-F7E0-43D6-86E2-26A518E030BB}" type="sibTrans" cxnId="{F1ECE67A-D9A1-4FC9-A2B2-DD77A53A6636}">
      <dgm:prSet custT="1"/>
      <dgm:spPr/>
      <dgm:t>
        <a:bodyPr/>
        <a:lstStyle/>
        <a:p>
          <a:endParaRPr lang="nl-NL" sz="1400"/>
        </a:p>
      </dgm:t>
    </dgm:pt>
    <dgm:pt modelId="{933F193E-FACB-460E-8D5A-2FBA7999B92F}">
      <dgm:prSet custT="1"/>
      <dgm:spPr/>
      <dgm:t>
        <a:bodyPr/>
        <a:lstStyle/>
        <a:p>
          <a:r>
            <a:rPr lang="nl-NL" sz="1600" dirty="0" smtClean="0"/>
            <a:t>Find &amp; design options</a:t>
          </a:r>
          <a:endParaRPr lang="nl-NL" sz="1600" dirty="0"/>
        </a:p>
      </dgm:t>
    </dgm:pt>
    <dgm:pt modelId="{2666BEC1-F675-4BC0-A9E7-00E6CC149BE1}" type="parTrans" cxnId="{D3E168F2-C9F3-4641-88D5-125756A62C6E}">
      <dgm:prSet/>
      <dgm:spPr/>
      <dgm:t>
        <a:bodyPr/>
        <a:lstStyle/>
        <a:p>
          <a:endParaRPr lang="nl-NL"/>
        </a:p>
      </dgm:t>
    </dgm:pt>
    <dgm:pt modelId="{4FB203D7-B56C-4894-8DDA-C0CE9166FE29}" type="sibTrans" cxnId="{D3E168F2-C9F3-4641-88D5-125756A62C6E}">
      <dgm:prSet custT="1"/>
      <dgm:spPr/>
      <dgm:t>
        <a:bodyPr/>
        <a:lstStyle/>
        <a:p>
          <a:endParaRPr lang="nl-NL" sz="1400"/>
        </a:p>
      </dgm:t>
    </dgm:pt>
    <dgm:pt modelId="{0DC62AAE-80FC-4228-9DC3-0BADD28FE294}" type="pres">
      <dgm:prSet presAssocID="{63C671DD-0366-415F-AF7B-457E2167C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C563FFF-8CA4-48BC-B7B9-9407C8C74503}" type="pres">
      <dgm:prSet presAssocID="{63C671DD-0366-415F-AF7B-457E2167CCA7}" presName="cycle" presStyleCnt="0"/>
      <dgm:spPr/>
      <dgm:t>
        <a:bodyPr/>
        <a:lstStyle/>
        <a:p>
          <a:endParaRPr lang="nl-NL"/>
        </a:p>
      </dgm:t>
    </dgm:pt>
    <dgm:pt modelId="{73BA726B-A999-472B-99A7-A1B1FA4968E7}" type="pres">
      <dgm:prSet presAssocID="{E9914BDC-2B22-45D4-A365-D26C13D5B3F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DA34A0-67E5-4A63-BC48-D95528DED13A}" type="pres">
      <dgm:prSet presAssocID="{5196C9F6-91E4-4B76-B7D8-76DD31A0B559}" presName="sibTransFirstNode" presStyleLbl="bgShp" presStyleIdx="0" presStyleCnt="1"/>
      <dgm:spPr/>
      <dgm:t>
        <a:bodyPr/>
        <a:lstStyle/>
        <a:p>
          <a:endParaRPr lang="nl-NL"/>
        </a:p>
      </dgm:t>
    </dgm:pt>
    <dgm:pt modelId="{6EBC9A4C-A462-4B0A-BFB5-5049AED6D564}" type="pres">
      <dgm:prSet presAssocID="{933F193E-FACB-460E-8D5A-2FBA7999B92F}" presName="nodeFollowingNodes" presStyleLbl="node1" presStyleIdx="1" presStyleCnt="6" custRadScaleRad="94070" custRadScaleInc="107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695067-6240-41CC-91B9-C830EA631CC7}" type="pres">
      <dgm:prSet presAssocID="{766E56BA-7484-4424-B2D6-CD8272192047}" presName="nodeFollowingNodes" presStyleLbl="node1" presStyleIdx="2" presStyleCnt="6" custRadScaleRad="94070" custRadScaleInc="-107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B75766-EC5E-404B-9641-6882580F6641}" type="pres">
      <dgm:prSet presAssocID="{4D7F24B2-F39A-46E9-9257-8B95D4953A7B}" presName="nodeFollowingNodes" presStyleLbl="node1" presStyleIdx="3" presStyleCnt="6" custRadScaleRad="100005" custRadScaleInc="10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7C03BC-EA20-4475-B6B8-3171AEA3B82E}" type="pres">
      <dgm:prSet presAssocID="{BE913B89-6CE2-43CA-9440-6AE452AC6AF4}" presName="nodeFollowingNodes" presStyleLbl="node1" presStyleIdx="4" presStyleCnt="6" custRadScaleRad="94956" custRadScaleInc="1125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2B129D-1C61-46F1-BADE-63A1DB5F9806}" type="pres">
      <dgm:prSet presAssocID="{325E0EA7-E12B-4F9C-A2AA-64623427226C}" presName="nodeFollowingNodes" presStyleLbl="node1" presStyleIdx="5" presStyleCnt="6" custRadScaleRad="95261" custRadScaleInc="-104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F74BB7-B989-4A72-B2F1-C270B23DB178}" srcId="{63C671DD-0366-415F-AF7B-457E2167CCA7}" destId="{E9914BDC-2B22-45D4-A365-D26C13D5B3F7}" srcOrd="0" destOrd="0" parTransId="{95FECB87-390E-4D2C-8511-4DCB52FF47C4}" sibTransId="{5196C9F6-91E4-4B76-B7D8-76DD31A0B559}"/>
    <dgm:cxn modelId="{2C8E4EC5-A4D5-4F64-8344-B3A5283FC1C1}" type="presOf" srcId="{5196C9F6-91E4-4B76-B7D8-76DD31A0B559}" destId="{96DA34A0-67E5-4A63-BC48-D95528DED13A}" srcOrd="0" destOrd="0" presId="urn:microsoft.com/office/officeart/2005/8/layout/cycle3"/>
    <dgm:cxn modelId="{43878CA7-28A8-4FA0-B843-67CF68482F7F}" type="presOf" srcId="{E9914BDC-2B22-45D4-A365-D26C13D5B3F7}" destId="{73BA726B-A999-472B-99A7-A1B1FA4968E7}" srcOrd="0" destOrd="0" presId="urn:microsoft.com/office/officeart/2005/8/layout/cycle3"/>
    <dgm:cxn modelId="{F1ECE67A-D9A1-4FC9-A2B2-DD77A53A6636}" srcId="{63C671DD-0366-415F-AF7B-457E2167CCA7}" destId="{325E0EA7-E12B-4F9C-A2AA-64623427226C}" srcOrd="5" destOrd="0" parTransId="{44DBF388-98EB-437C-A8BE-7F44A17577AB}" sibTransId="{EA170C69-F7E0-43D6-86E2-26A518E030BB}"/>
    <dgm:cxn modelId="{FAD950A1-C1D1-409F-A0E3-348DDFD8BE96}" srcId="{63C671DD-0366-415F-AF7B-457E2167CCA7}" destId="{4D7F24B2-F39A-46E9-9257-8B95D4953A7B}" srcOrd="3" destOrd="0" parTransId="{BE395272-0E79-453B-BC84-9A055A596478}" sibTransId="{09EAF05E-18EE-47B8-8907-9BF9AFD3D28A}"/>
    <dgm:cxn modelId="{26706450-AC61-4E27-992E-E104AFB35CF2}" type="presOf" srcId="{BE913B89-6CE2-43CA-9440-6AE452AC6AF4}" destId="{517C03BC-EA20-4475-B6B8-3171AEA3B82E}" srcOrd="0" destOrd="0" presId="urn:microsoft.com/office/officeart/2005/8/layout/cycle3"/>
    <dgm:cxn modelId="{F7D73844-1BBB-4B7E-9106-E13287F2E9EC}" type="presOf" srcId="{933F193E-FACB-460E-8D5A-2FBA7999B92F}" destId="{6EBC9A4C-A462-4B0A-BFB5-5049AED6D564}" srcOrd="0" destOrd="0" presId="urn:microsoft.com/office/officeart/2005/8/layout/cycle3"/>
    <dgm:cxn modelId="{D73FAC2B-D0F8-4705-81F8-556E98CE0609}" type="presOf" srcId="{63C671DD-0366-415F-AF7B-457E2167CCA7}" destId="{0DC62AAE-80FC-4228-9DC3-0BADD28FE294}" srcOrd="0" destOrd="0" presId="urn:microsoft.com/office/officeart/2005/8/layout/cycle3"/>
    <dgm:cxn modelId="{A51F1CE3-7C00-425F-85DF-0C69C0425D01}" type="presOf" srcId="{4D7F24B2-F39A-46E9-9257-8B95D4953A7B}" destId="{FFB75766-EC5E-404B-9641-6882580F6641}" srcOrd="0" destOrd="0" presId="urn:microsoft.com/office/officeart/2005/8/layout/cycle3"/>
    <dgm:cxn modelId="{32805D3C-1DE3-4EB9-ACCE-3254A2F84477}" srcId="{63C671DD-0366-415F-AF7B-457E2167CCA7}" destId="{BE913B89-6CE2-43CA-9440-6AE452AC6AF4}" srcOrd="4" destOrd="0" parTransId="{CFB2577B-B8F8-4D29-80D3-4BEAF7429C96}" sibTransId="{9B6AAEEF-8FC2-4578-B691-A1F386752156}"/>
    <dgm:cxn modelId="{E03C3C57-5DDA-44C1-A21F-D9EC07D9EDF9}" type="presOf" srcId="{766E56BA-7484-4424-B2D6-CD8272192047}" destId="{A9695067-6240-41CC-91B9-C830EA631CC7}" srcOrd="0" destOrd="0" presId="urn:microsoft.com/office/officeart/2005/8/layout/cycle3"/>
    <dgm:cxn modelId="{8A9D66E6-FC8E-49E4-950D-C655A7BED75D}" srcId="{63C671DD-0366-415F-AF7B-457E2167CCA7}" destId="{766E56BA-7484-4424-B2D6-CD8272192047}" srcOrd="2" destOrd="0" parTransId="{E4AA1D2C-64EF-4E1D-B60C-0671040E1FEF}" sibTransId="{799EAE44-5C57-4E37-9F04-BFCD2396E8AE}"/>
    <dgm:cxn modelId="{D3E168F2-C9F3-4641-88D5-125756A62C6E}" srcId="{63C671DD-0366-415F-AF7B-457E2167CCA7}" destId="{933F193E-FACB-460E-8D5A-2FBA7999B92F}" srcOrd="1" destOrd="0" parTransId="{2666BEC1-F675-4BC0-A9E7-00E6CC149BE1}" sibTransId="{4FB203D7-B56C-4894-8DDA-C0CE9166FE29}"/>
    <dgm:cxn modelId="{ACE84BB6-23B3-4FE8-A02C-4026039A4736}" type="presOf" srcId="{325E0EA7-E12B-4F9C-A2AA-64623427226C}" destId="{902B129D-1C61-46F1-BADE-63A1DB5F9806}" srcOrd="0" destOrd="0" presId="urn:microsoft.com/office/officeart/2005/8/layout/cycle3"/>
    <dgm:cxn modelId="{F4C26A1A-C178-4DB6-9855-D4AF48140EB0}" type="presParOf" srcId="{0DC62AAE-80FC-4228-9DC3-0BADD28FE294}" destId="{DC563FFF-8CA4-48BC-B7B9-9407C8C74503}" srcOrd="0" destOrd="0" presId="urn:microsoft.com/office/officeart/2005/8/layout/cycle3"/>
    <dgm:cxn modelId="{E8FBA784-76E1-4B56-B617-0B42CCC070CB}" type="presParOf" srcId="{DC563FFF-8CA4-48BC-B7B9-9407C8C74503}" destId="{73BA726B-A999-472B-99A7-A1B1FA4968E7}" srcOrd="0" destOrd="0" presId="urn:microsoft.com/office/officeart/2005/8/layout/cycle3"/>
    <dgm:cxn modelId="{44E48A59-F5BD-424C-A043-B513A0812995}" type="presParOf" srcId="{DC563FFF-8CA4-48BC-B7B9-9407C8C74503}" destId="{96DA34A0-67E5-4A63-BC48-D95528DED13A}" srcOrd="1" destOrd="0" presId="urn:microsoft.com/office/officeart/2005/8/layout/cycle3"/>
    <dgm:cxn modelId="{987DA815-F540-4BFA-8F57-90F72D0F9AD9}" type="presParOf" srcId="{DC563FFF-8CA4-48BC-B7B9-9407C8C74503}" destId="{6EBC9A4C-A462-4B0A-BFB5-5049AED6D564}" srcOrd="2" destOrd="0" presId="urn:microsoft.com/office/officeart/2005/8/layout/cycle3"/>
    <dgm:cxn modelId="{06A451DE-95D8-454D-8CDB-7FCA6D370582}" type="presParOf" srcId="{DC563FFF-8CA4-48BC-B7B9-9407C8C74503}" destId="{A9695067-6240-41CC-91B9-C830EA631CC7}" srcOrd="3" destOrd="0" presId="urn:microsoft.com/office/officeart/2005/8/layout/cycle3"/>
    <dgm:cxn modelId="{07CA15C8-579C-4292-B281-7F56CC358054}" type="presParOf" srcId="{DC563FFF-8CA4-48BC-B7B9-9407C8C74503}" destId="{FFB75766-EC5E-404B-9641-6882580F6641}" srcOrd="4" destOrd="0" presId="urn:microsoft.com/office/officeart/2005/8/layout/cycle3"/>
    <dgm:cxn modelId="{65375D2A-E6F8-4160-BA1D-DB54545F9F5E}" type="presParOf" srcId="{DC563FFF-8CA4-48BC-B7B9-9407C8C74503}" destId="{517C03BC-EA20-4475-B6B8-3171AEA3B82E}" srcOrd="5" destOrd="0" presId="urn:microsoft.com/office/officeart/2005/8/layout/cycle3"/>
    <dgm:cxn modelId="{4BD4FB7E-9DB1-4897-8CB5-EE255875F89A}" type="presParOf" srcId="{DC563FFF-8CA4-48BC-B7B9-9407C8C74503}" destId="{902B129D-1C61-46F1-BADE-63A1DB5F980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671DD-0366-415F-AF7B-457E2167CCA7}" type="doc">
      <dgm:prSet loTypeId="urn:microsoft.com/office/officeart/2005/8/layout/cycle3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NL"/>
        </a:p>
      </dgm:t>
    </dgm:pt>
    <dgm:pt modelId="{E9914BDC-2B22-45D4-A365-D26C13D5B3F7}">
      <dgm:prSet phldrT="[Text]" custT="1"/>
      <dgm:spPr/>
      <dgm:t>
        <a:bodyPr/>
        <a:lstStyle/>
        <a:p>
          <a:r>
            <a:rPr lang="nl-NL" sz="1600" dirty="0" smtClean="0"/>
            <a:t>Problem &amp; need analysis</a:t>
          </a:r>
          <a:endParaRPr lang="nl-NL" sz="1600" dirty="0"/>
        </a:p>
      </dgm:t>
    </dgm:pt>
    <dgm:pt modelId="{95FECB87-390E-4D2C-8511-4DCB52FF47C4}" type="parTrans" cxnId="{31F74BB7-B989-4A72-B2F1-C270B23DB178}">
      <dgm:prSet/>
      <dgm:spPr/>
      <dgm:t>
        <a:bodyPr/>
        <a:lstStyle/>
        <a:p>
          <a:endParaRPr lang="nl-NL"/>
        </a:p>
      </dgm:t>
    </dgm:pt>
    <dgm:pt modelId="{5196C9F6-91E4-4B76-B7D8-76DD31A0B559}" type="sibTrans" cxnId="{31F74BB7-B989-4A72-B2F1-C270B23DB178}">
      <dgm:prSet custT="1"/>
      <dgm:spPr/>
      <dgm:t>
        <a:bodyPr/>
        <a:lstStyle/>
        <a:p>
          <a:endParaRPr lang="nl-NL" sz="1400"/>
        </a:p>
      </dgm:t>
    </dgm:pt>
    <dgm:pt modelId="{766E56BA-7484-4424-B2D6-CD8272192047}">
      <dgm:prSet phldrT="[Text]" custT="1"/>
      <dgm:spPr/>
      <dgm:t>
        <a:bodyPr/>
        <a:lstStyle/>
        <a:p>
          <a:r>
            <a:rPr lang="nl-NL" sz="1600" dirty="0" smtClean="0"/>
            <a:t>Ex ante options evaluation</a:t>
          </a:r>
          <a:endParaRPr lang="nl-NL" sz="1600" dirty="0"/>
        </a:p>
      </dgm:t>
    </dgm:pt>
    <dgm:pt modelId="{E4AA1D2C-64EF-4E1D-B60C-0671040E1FEF}" type="parTrans" cxnId="{8A9D66E6-FC8E-49E4-950D-C655A7BED75D}">
      <dgm:prSet/>
      <dgm:spPr/>
      <dgm:t>
        <a:bodyPr/>
        <a:lstStyle/>
        <a:p>
          <a:endParaRPr lang="nl-NL"/>
        </a:p>
      </dgm:t>
    </dgm:pt>
    <dgm:pt modelId="{799EAE44-5C57-4E37-9F04-BFCD2396E8AE}" type="sibTrans" cxnId="{8A9D66E6-FC8E-49E4-950D-C655A7BED75D}">
      <dgm:prSet custT="1"/>
      <dgm:spPr/>
      <dgm:t>
        <a:bodyPr/>
        <a:lstStyle/>
        <a:p>
          <a:endParaRPr lang="nl-NL" sz="1400"/>
        </a:p>
      </dgm:t>
    </dgm:pt>
    <dgm:pt modelId="{4D7F24B2-F39A-46E9-9257-8B95D4953A7B}">
      <dgm:prSet phldrT="[Text]" custT="1"/>
      <dgm:spPr/>
      <dgm:t>
        <a:bodyPr/>
        <a:lstStyle/>
        <a:p>
          <a:r>
            <a:rPr lang="nl-NL" sz="1600" b="0" dirty="0" smtClean="0"/>
            <a:t>Choice</a:t>
          </a:r>
          <a:endParaRPr lang="nl-NL" sz="1600" b="0" dirty="0"/>
        </a:p>
      </dgm:t>
    </dgm:pt>
    <dgm:pt modelId="{BE395272-0E79-453B-BC84-9A055A596478}" type="parTrans" cxnId="{FAD950A1-C1D1-409F-A0E3-348DDFD8BE96}">
      <dgm:prSet/>
      <dgm:spPr/>
      <dgm:t>
        <a:bodyPr/>
        <a:lstStyle/>
        <a:p>
          <a:endParaRPr lang="nl-NL"/>
        </a:p>
      </dgm:t>
    </dgm:pt>
    <dgm:pt modelId="{09EAF05E-18EE-47B8-8907-9BF9AFD3D28A}" type="sibTrans" cxnId="{FAD950A1-C1D1-409F-A0E3-348DDFD8BE96}">
      <dgm:prSet custT="1"/>
      <dgm:spPr/>
      <dgm:t>
        <a:bodyPr/>
        <a:lstStyle/>
        <a:p>
          <a:endParaRPr lang="nl-NL" sz="1400"/>
        </a:p>
      </dgm:t>
    </dgm:pt>
    <dgm:pt modelId="{BE913B89-6CE2-43CA-9440-6AE452AC6AF4}">
      <dgm:prSet phldrT="[Text]" custT="1"/>
      <dgm:spPr/>
      <dgm:t>
        <a:bodyPr/>
        <a:lstStyle/>
        <a:p>
          <a:r>
            <a:rPr lang="nl-NL" sz="1600" dirty="0" smtClean="0"/>
            <a:t>Implementation</a:t>
          </a:r>
          <a:endParaRPr lang="nl-NL" sz="1600" dirty="0"/>
        </a:p>
      </dgm:t>
    </dgm:pt>
    <dgm:pt modelId="{CFB2577B-B8F8-4D29-80D3-4BEAF7429C96}" type="parTrans" cxnId="{32805D3C-1DE3-4EB9-ACCE-3254A2F84477}">
      <dgm:prSet/>
      <dgm:spPr/>
      <dgm:t>
        <a:bodyPr/>
        <a:lstStyle/>
        <a:p>
          <a:endParaRPr lang="nl-NL"/>
        </a:p>
      </dgm:t>
    </dgm:pt>
    <dgm:pt modelId="{9B6AAEEF-8FC2-4578-B691-A1F386752156}" type="sibTrans" cxnId="{32805D3C-1DE3-4EB9-ACCE-3254A2F84477}">
      <dgm:prSet custT="1"/>
      <dgm:spPr/>
      <dgm:t>
        <a:bodyPr/>
        <a:lstStyle/>
        <a:p>
          <a:endParaRPr lang="nl-NL" sz="1400"/>
        </a:p>
      </dgm:t>
    </dgm:pt>
    <dgm:pt modelId="{325E0EA7-E12B-4F9C-A2AA-64623427226C}">
      <dgm:prSet phldrT="[Text]" custT="1"/>
      <dgm:spPr/>
      <dgm:t>
        <a:bodyPr/>
        <a:lstStyle/>
        <a:p>
          <a:r>
            <a:rPr lang="nl-NL" sz="1600" dirty="0" smtClean="0"/>
            <a:t>Ex post choice evaluation</a:t>
          </a:r>
          <a:endParaRPr lang="nl-NL" sz="1600" dirty="0"/>
        </a:p>
      </dgm:t>
    </dgm:pt>
    <dgm:pt modelId="{44DBF388-98EB-437C-A8BE-7F44A17577AB}" type="parTrans" cxnId="{F1ECE67A-D9A1-4FC9-A2B2-DD77A53A6636}">
      <dgm:prSet/>
      <dgm:spPr/>
      <dgm:t>
        <a:bodyPr/>
        <a:lstStyle/>
        <a:p>
          <a:endParaRPr lang="nl-NL"/>
        </a:p>
      </dgm:t>
    </dgm:pt>
    <dgm:pt modelId="{EA170C69-F7E0-43D6-86E2-26A518E030BB}" type="sibTrans" cxnId="{F1ECE67A-D9A1-4FC9-A2B2-DD77A53A6636}">
      <dgm:prSet custT="1"/>
      <dgm:spPr/>
      <dgm:t>
        <a:bodyPr/>
        <a:lstStyle/>
        <a:p>
          <a:endParaRPr lang="nl-NL" sz="1400"/>
        </a:p>
      </dgm:t>
    </dgm:pt>
    <dgm:pt modelId="{933F193E-FACB-460E-8D5A-2FBA7999B92F}">
      <dgm:prSet custT="1"/>
      <dgm:spPr/>
      <dgm:t>
        <a:bodyPr/>
        <a:lstStyle/>
        <a:p>
          <a:r>
            <a:rPr lang="nl-NL" sz="1600" dirty="0" smtClean="0"/>
            <a:t>Find &amp; design options</a:t>
          </a:r>
          <a:endParaRPr lang="nl-NL" sz="1600" dirty="0"/>
        </a:p>
      </dgm:t>
    </dgm:pt>
    <dgm:pt modelId="{2666BEC1-F675-4BC0-A9E7-00E6CC149BE1}" type="parTrans" cxnId="{D3E168F2-C9F3-4641-88D5-125756A62C6E}">
      <dgm:prSet/>
      <dgm:spPr/>
      <dgm:t>
        <a:bodyPr/>
        <a:lstStyle/>
        <a:p>
          <a:endParaRPr lang="nl-NL"/>
        </a:p>
      </dgm:t>
    </dgm:pt>
    <dgm:pt modelId="{4FB203D7-B56C-4894-8DDA-C0CE9166FE29}" type="sibTrans" cxnId="{D3E168F2-C9F3-4641-88D5-125756A62C6E}">
      <dgm:prSet custT="1"/>
      <dgm:spPr/>
      <dgm:t>
        <a:bodyPr/>
        <a:lstStyle/>
        <a:p>
          <a:endParaRPr lang="nl-NL" sz="1400"/>
        </a:p>
      </dgm:t>
    </dgm:pt>
    <dgm:pt modelId="{0DC62AAE-80FC-4228-9DC3-0BADD28FE294}" type="pres">
      <dgm:prSet presAssocID="{63C671DD-0366-415F-AF7B-457E2167C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C563FFF-8CA4-48BC-B7B9-9407C8C74503}" type="pres">
      <dgm:prSet presAssocID="{63C671DD-0366-415F-AF7B-457E2167CCA7}" presName="cycle" presStyleCnt="0"/>
      <dgm:spPr/>
      <dgm:t>
        <a:bodyPr/>
        <a:lstStyle/>
        <a:p>
          <a:endParaRPr lang="nl-NL"/>
        </a:p>
      </dgm:t>
    </dgm:pt>
    <dgm:pt modelId="{73BA726B-A999-472B-99A7-A1B1FA4968E7}" type="pres">
      <dgm:prSet presAssocID="{E9914BDC-2B22-45D4-A365-D26C13D5B3F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DA34A0-67E5-4A63-BC48-D95528DED13A}" type="pres">
      <dgm:prSet presAssocID="{5196C9F6-91E4-4B76-B7D8-76DD31A0B559}" presName="sibTransFirstNode" presStyleLbl="bgShp" presStyleIdx="0" presStyleCnt="1"/>
      <dgm:spPr/>
      <dgm:t>
        <a:bodyPr/>
        <a:lstStyle/>
        <a:p>
          <a:endParaRPr lang="nl-NL"/>
        </a:p>
      </dgm:t>
    </dgm:pt>
    <dgm:pt modelId="{6EBC9A4C-A462-4B0A-BFB5-5049AED6D564}" type="pres">
      <dgm:prSet presAssocID="{933F193E-FACB-460E-8D5A-2FBA7999B92F}" presName="nodeFollowingNodes" presStyleLbl="node1" presStyleIdx="1" presStyleCnt="6" custRadScaleRad="94070" custRadScaleInc="107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695067-6240-41CC-91B9-C830EA631CC7}" type="pres">
      <dgm:prSet presAssocID="{766E56BA-7484-4424-B2D6-CD8272192047}" presName="nodeFollowingNodes" presStyleLbl="node1" presStyleIdx="2" presStyleCnt="6" custRadScaleRad="94070" custRadScaleInc="-107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B75766-EC5E-404B-9641-6882580F6641}" type="pres">
      <dgm:prSet presAssocID="{4D7F24B2-F39A-46E9-9257-8B95D4953A7B}" presName="nodeFollowingNodes" presStyleLbl="node1" presStyleIdx="3" presStyleCnt="6" custRadScaleRad="100005" custRadScaleInc="10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7C03BC-EA20-4475-B6B8-3171AEA3B82E}" type="pres">
      <dgm:prSet presAssocID="{BE913B89-6CE2-43CA-9440-6AE452AC6AF4}" presName="nodeFollowingNodes" presStyleLbl="node1" presStyleIdx="4" presStyleCnt="6" custRadScaleRad="94956" custRadScaleInc="1125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2B129D-1C61-46F1-BADE-63A1DB5F9806}" type="pres">
      <dgm:prSet presAssocID="{325E0EA7-E12B-4F9C-A2AA-64623427226C}" presName="nodeFollowingNodes" presStyleLbl="node1" presStyleIdx="5" presStyleCnt="6" custRadScaleRad="95261" custRadScaleInc="-104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75B11A-0570-4507-946C-8CB73E728A0D}" type="presOf" srcId="{766E56BA-7484-4424-B2D6-CD8272192047}" destId="{A9695067-6240-41CC-91B9-C830EA631CC7}" srcOrd="0" destOrd="0" presId="urn:microsoft.com/office/officeart/2005/8/layout/cycle3"/>
    <dgm:cxn modelId="{F1ECE67A-D9A1-4FC9-A2B2-DD77A53A6636}" srcId="{63C671DD-0366-415F-AF7B-457E2167CCA7}" destId="{325E0EA7-E12B-4F9C-A2AA-64623427226C}" srcOrd="5" destOrd="0" parTransId="{44DBF388-98EB-437C-A8BE-7F44A17577AB}" sibTransId="{EA170C69-F7E0-43D6-86E2-26A518E030BB}"/>
    <dgm:cxn modelId="{1DE31C25-03DB-4DF4-A4E6-8EBC8FDE5720}" type="presOf" srcId="{325E0EA7-E12B-4F9C-A2AA-64623427226C}" destId="{902B129D-1C61-46F1-BADE-63A1DB5F9806}" srcOrd="0" destOrd="0" presId="urn:microsoft.com/office/officeart/2005/8/layout/cycle3"/>
    <dgm:cxn modelId="{BDA1B8AE-63A4-492B-A5B2-59A304A4CA37}" type="presOf" srcId="{BE913B89-6CE2-43CA-9440-6AE452AC6AF4}" destId="{517C03BC-EA20-4475-B6B8-3171AEA3B82E}" srcOrd="0" destOrd="0" presId="urn:microsoft.com/office/officeart/2005/8/layout/cycle3"/>
    <dgm:cxn modelId="{322EBDB4-299C-4ACB-A241-E00A3FF6B9B2}" type="presOf" srcId="{5196C9F6-91E4-4B76-B7D8-76DD31A0B559}" destId="{96DA34A0-67E5-4A63-BC48-D95528DED13A}" srcOrd="0" destOrd="0" presId="urn:microsoft.com/office/officeart/2005/8/layout/cycle3"/>
    <dgm:cxn modelId="{D3E168F2-C9F3-4641-88D5-125756A62C6E}" srcId="{63C671DD-0366-415F-AF7B-457E2167CCA7}" destId="{933F193E-FACB-460E-8D5A-2FBA7999B92F}" srcOrd="1" destOrd="0" parTransId="{2666BEC1-F675-4BC0-A9E7-00E6CC149BE1}" sibTransId="{4FB203D7-B56C-4894-8DDA-C0CE9166FE29}"/>
    <dgm:cxn modelId="{304E6EB8-C43D-400D-968D-DD716A8E2B8E}" type="presOf" srcId="{4D7F24B2-F39A-46E9-9257-8B95D4953A7B}" destId="{FFB75766-EC5E-404B-9641-6882580F6641}" srcOrd="0" destOrd="0" presId="urn:microsoft.com/office/officeart/2005/8/layout/cycle3"/>
    <dgm:cxn modelId="{8A9D66E6-FC8E-49E4-950D-C655A7BED75D}" srcId="{63C671DD-0366-415F-AF7B-457E2167CCA7}" destId="{766E56BA-7484-4424-B2D6-CD8272192047}" srcOrd="2" destOrd="0" parTransId="{E4AA1D2C-64EF-4E1D-B60C-0671040E1FEF}" sibTransId="{799EAE44-5C57-4E37-9F04-BFCD2396E8AE}"/>
    <dgm:cxn modelId="{31F74BB7-B989-4A72-B2F1-C270B23DB178}" srcId="{63C671DD-0366-415F-AF7B-457E2167CCA7}" destId="{E9914BDC-2B22-45D4-A365-D26C13D5B3F7}" srcOrd="0" destOrd="0" parTransId="{95FECB87-390E-4D2C-8511-4DCB52FF47C4}" sibTransId="{5196C9F6-91E4-4B76-B7D8-76DD31A0B559}"/>
    <dgm:cxn modelId="{C91DC291-97A3-472C-9E25-05A52DFC7F78}" type="presOf" srcId="{63C671DD-0366-415F-AF7B-457E2167CCA7}" destId="{0DC62AAE-80FC-4228-9DC3-0BADD28FE294}" srcOrd="0" destOrd="0" presId="urn:microsoft.com/office/officeart/2005/8/layout/cycle3"/>
    <dgm:cxn modelId="{86F4EACE-9669-4C81-ADC9-E4727C3DF2DD}" type="presOf" srcId="{E9914BDC-2B22-45D4-A365-D26C13D5B3F7}" destId="{73BA726B-A999-472B-99A7-A1B1FA4968E7}" srcOrd="0" destOrd="0" presId="urn:microsoft.com/office/officeart/2005/8/layout/cycle3"/>
    <dgm:cxn modelId="{32805D3C-1DE3-4EB9-ACCE-3254A2F84477}" srcId="{63C671DD-0366-415F-AF7B-457E2167CCA7}" destId="{BE913B89-6CE2-43CA-9440-6AE452AC6AF4}" srcOrd="4" destOrd="0" parTransId="{CFB2577B-B8F8-4D29-80D3-4BEAF7429C96}" sibTransId="{9B6AAEEF-8FC2-4578-B691-A1F386752156}"/>
    <dgm:cxn modelId="{FAD950A1-C1D1-409F-A0E3-348DDFD8BE96}" srcId="{63C671DD-0366-415F-AF7B-457E2167CCA7}" destId="{4D7F24B2-F39A-46E9-9257-8B95D4953A7B}" srcOrd="3" destOrd="0" parTransId="{BE395272-0E79-453B-BC84-9A055A596478}" sibTransId="{09EAF05E-18EE-47B8-8907-9BF9AFD3D28A}"/>
    <dgm:cxn modelId="{CEC82488-A0F8-47AB-A1BC-4432BBFE38BD}" type="presOf" srcId="{933F193E-FACB-460E-8D5A-2FBA7999B92F}" destId="{6EBC9A4C-A462-4B0A-BFB5-5049AED6D564}" srcOrd="0" destOrd="0" presId="urn:microsoft.com/office/officeart/2005/8/layout/cycle3"/>
    <dgm:cxn modelId="{431426FF-F3E0-42A7-AEDB-EB4798DC7761}" type="presParOf" srcId="{0DC62AAE-80FC-4228-9DC3-0BADD28FE294}" destId="{DC563FFF-8CA4-48BC-B7B9-9407C8C74503}" srcOrd="0" destOrd="0" presId="urn:microsoft.com/office/officeart/2005/8/layout/cycle3"/>
    <dgm:cxn modelId="{A6FB3990-5C48-4C20-A85F-6EC836E1D16A}" type="presParOf" srcId="{DC563FFF-8CA4-48BC-B7B9-9407C8C74503}" destId="{73BA726B-A999-472B-99A7-A1B1FA4968E7}" srcOrd="0" destOrd="0" presId="urn:microsoft.com/office/officeart/2005/8/layout/cycle3"/>
    <dgm:cxn modelId="{832BF2E0-C13C-4662-A602-63E0B61A561F}" type="presParOf" srcId="{DC563FFF-8CA4-48BC-B7B9-9407C8C74503}" destId="{96DA34A0-67E5-4A63-BC48-D95528DED13A}" srcOrd="1" destOrd="0" presId="urn:microsoft.com/office/officeart/2005/8/layout/cycle3"/>
    <dgm:cxn modelId="{8E1ED101-4C2B-4CCA-981C-8F4A864BADC1}" type="presParOf" srcId="{DC563FFF-8CA4-48BC-B7B9-9407C8C74503}" destId="{6EBC9A4C-A462-4B0A-BFB5-5049AED6D564}" srcOrd="2" destOrd="0" presId="urn:microsoft.com/office/officeart/2005/8/layout/cycle3"/>
    <dgm:cxn modelId="{A43AE60B-3B1E-4370-81B9-F80F6E2D0F48}" type="presParOf" srcId="{DC563FFF-8CA4-48BC-B7B9-9407C8C74503}" destId="{A9695067-6240-41CC-91B9-C830EA631CC7}" srcOrd="3" destOrd="0" presId="urn:microsoft.com/office/officeart/2005/8/layout/cycle3"/>
    <dgm:cxn modelId="{318A0128-EBD4-458F-A2CA-9EBFE4ED7575}" type="presParOf" srcId="{DC563FFF-8CA4-48BC-B7B9-9407C8C74503}" destId="{FFB75766-EC5E-404B-9641-6882580F6641}" srcOrd="4" destOrd="0" presId="urn:microsoft.com/office/officeart/2005/8/layout/cycle3"/>
    <dgm:cxn modelId="{540E9562-A24C-4F0D-B342-DCBCE36634FB}" type="presParOf" srcId="{DC563FFF-8CA4-48BC-B7B9-9407C8C74503}" destId="{517C03BC-EA20-4475-B6B8-3171AEA3B82E}" srcOrd="5" destOrd="0" presId="urn:microsoft.com/office/officeart/2005/8/layout/cycle3"/>
    <dgm:cxn modelId="{35B73D7C-9DED-4358-B65A-CC6D584FF49E}" type="presParOf" srcId="{DC563FFF-8CA4-48BC-B7B9-9407C8C74503}" destId="{902B129D-1C61-46F1-BADE-63A1DB5F980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A34A0-67E5-4A63-BC48-D95528DED13A}">
      <dsp:nvSpPr>
        <dsp:cNvPr id="0" name=""/>
        <dsp:cNvSpPr/>
      </dsp:nvSpPr>
      <dsp:spPr>
        <a:xfrm>
          <a:off x="1018933" y="-5093"/>
          <a:ext cx="4414289" cy="4414289"/>
        </a:xfrm>
        <a:prstGeom prst="circularArrow">
          <a:avLst>
            <a:gd name="adj1" fmla="val 5274"/>
            <a:gd name="adj2" fmla="val 312630"/>
            <a:gd name="adj3" fmla="val 14256938"/>
            <a:gd name="adj4" fmla="val 17110182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A726B-A999-472B-99A7-A1B1FA4968E7}">
      <dsp:nvSpPr>
        <dsp:cNvPr id="0" name=""/>
        <dsp:cNvSpPr/>
      </dsp:nvSpPr>
      <dsp:spPr>
        <a:xfrm>
          <a:off x="2400656" y="751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Problem &amp; need analysis</a:t>
          </a:r>
          <a:endParaRPr lang="nl-NL" sz="1600" kern="1200" dirty="0"/>
        </a:p>
      </dsp:txBody>
      <dsp:txXfrm>
        <a:off x="2440950" y="41045"/>
        <a:ext cx="1570256" cy="744834"/>
      </dsp:txXfrm>
    </dsp:sp>
    <dsp:sp modelId="{6EBC9A4C-A462-4B0A-BFB5-5049AED6D564}">
      <dsp:nvSpPr>
        <dsp:cNvPr id="0" name=""/>
        <dsp:cNvSpPr/>
      </dsp:nvSpPr>
      <dsp:spPr>
        <a:xfrm>
          <a:off x="3934119" y="1094154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Find &amp; design options</a:t>
          </a:r>
          <a:endParaRPr lang="nl-NL" sz="1600" kern="1200" dirty="0"/>
        </a:p>
      </dsp:txBody>
      <dsp:txXfrm>
        <a:off x="3974413" y="1134448"/>
        <a:ext cx="1570256" cy="744834"/>
      </dsp:txXfrm>
    </dsp:sp>
    <dsp:sp modelId="{A9695067-6240-41CC-91B9-C830EA631CC7}">
      <dsp:nvSpPr>
        <dsp:cNvPr id="0" name=""/>
        <dsp:cNvSpPr/>
      </dsp:nvSpPr>
      <dsp:spPr>
        <a:xfrm>
          <a:off x="3934119" y="2488923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Ex ante options evaluation</a:t>
          </a:r>
          <a:endParaRPr lang="nl-NL" sz="1600" kern="1200" dirty="0"/>
        </a:p>
      </dsp:txBody>
      <dsp:txXfrm>
        <a:off x="3974413" y="2529217"/>
        <a:ext cx="1570256" cy="744834"/>
      </dsp:txXfrm>
    </dsp:sp>
    <dsp:sp modelId="{FFB75766-EC5E-404B-9641-6882580F6641}">
      <dsp:nvSpPr>
        <dsp:cNvPr id="0" name=""/>
        <dsp:cNvSpPr/>
      </dsp:nvSpPr>
      <dsp:spPr>
        <a:xfrm>
          <a:off x="2383247" y="3582330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0" kern="1200" dirty="0" smtClean="0"/>
            <a:t>Choice</a:t>
          </a:r>
          <a:endParaRPr lang="nl-NL" sz="1600" b="0" kern="1200" dirty="0"/>
        </a:p>
      </dsp:txBody>
      <dsp:txXfrm>
        <a:off x="2423541" y="3622624"/>
        <a:ext cx="1570256" cy="744834"/>
      </dsp:txXfrm>
    </dsp:sp>
    <dsp:sp modelId="{517C03BC-EA20-4475-B6B8-3171AEA3B82E}">
      <dsp:nvSpPr>
        <dsp:cNvPr id="0" name=""/>
        <dsp:cNvSpPr/>
      </dsp:nvSpPr>
      <dsp:spPr>
        <a:xfrm>
          <a:off x="849781" y="2488927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Implementation</a:t>
          </a:r>
          <a:endParaRPr lang="nl-NL" sz="1600" kern="1200" dirty="0"/>
        </a:p>
      </dsp:txBody>
      <dsp:txXfrm>
        <a:off x="890075" y="2529221"/>
        <a:ext cx="1570256" cy="744834"/>
      </dsp:txXfrm>
    </dsp:sp>
    <dsp:sp modelId="{902B129D-1C61-46F1-BADE-63A1DB5F9806}">
      <dsp:nvSpPr>
        <dsp:cNvPr id="0" name=""/>
        <dsp:cNvSpPr/>
      </dsp:nvSpPr>
      <dsp:spPr>
        <a:xfrm>
          <a:off x="849774" y="1080950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Ex post choice evaluation</a:t>
          </a:r>
          <a:endParaRPr lang="nl-NL" sz="1600" kern="1200" dirty="0"/>
        </a:p>
      </dsp:txBody>
      <dsp:txXfrm>
        <a:off x="890068" y="1121244"/>
        <a:ext cx="1570256" cy="744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A34A0-67E5-4A63-BC48-D95528DED13A}">
      <dsp:nvSpPr>
        <dsp:cNvPr id="0" name=""/>
        <dsp:cNvSpPr/>
      </dsp:nvSpPr>
      <dsp:spPr>
        <a:xfrm>
          <a:off x="1018933" y="-5093"/>
          <a:ext cx="4414289" cy="4414289"/>
        </a:xfrm>
        <a:prstGeom prst="circularArrow">
          <a:avLst>
            <a:gd name="adj1" fmla="val 5274"/>
            <a:gd name="adj2" fmla="val 312630"/>
            <a:gd name="adj3" fmla="val 14256938"/>
            <a:gd name="adj4" fmla="val 17110182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A726B-A999-472B-99A7-A1B1FA4968E7}">
      <dsp:nvSpPr>
        <dsp:cNvPr id="0" name=""/>
        <dsp:cNvSpPr/>
      </dsp:nvSpPr>
      <dsp:spPr>
        <a:xfrm>
          <a:off x="2400656" y="751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Problem &amp; need analysis</a:t>
          </a:r>
          <a:endParaRPr lang="nl-NL" sz="1600" kern="1200" dirty="0"/>
        </a:p>
      </dsp:txBody>
      <dsp:txXfrm>
        <a:off x="2440950" y="41045"/>
        <a:ext cx="1570256" cy="744834"/>
      </dsp:txXfrm>
    </dsp:sp>
    <dsp:sp modelId="{6EBC9A4C-A462-4B0A-BFB5-5049AED6D564}">
      <dsp:nvSpPr>
        <dsp:cNvPr id="0" name=""/>
        <dsp:cNvSpPr/>
      </dsp:nvSpPr>
      <dsp:spPr>
        <a:xfrm>
          <a:off x="3934119" y="1094154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Find &amp; design options</a:t>
          </a:r>
          <a:endParaRPr lang="nl-NL" sz="1600" kern="1200" dirty="0"/>
        </a:p>
      </dsp:txBody>
      <dsp:txXfrm>
        <a:off x="3974413" y="1134448"/>
        <a:ext cx="1570256" cy="744834"/>
      </dsp:txXfrm>
    </dsp:sp>
    <dsp:sp modelId="{A9695067-6240-41CC-91B9-C830EA631CC7}">
      <dsp:nvSpPr>
        <dsp:cNvPr id="0" name=""/>
        <dsp:cNvSpPr/>
      </dsp:nvSpPr>
      <dsp:spPr>
        <a:xfrm>
          <a:off x="3934119" y="2488923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Ex ante options evaluation</a:t>
          </a:r>
          <a:endParaRPr lang="nl-NL" sz="1600" kern="1200" dirty="0"/>
        </a:p>
      </dsp:txBody>
      <dsp:txXfrm>
        <a:off x="3974413" y="2529217"/>
        <a:ext cx="1570256" cy="744834"/>
      </dsp:txXfrm>
    </dsp:sp>
    <dsp:sp modelId="{FFB75766-EC5E-404B-9641-6882580F6641}">
      <dsp:nvSpPr>
        <dsp:cNvPr id="0" name=""/>
        <dsp:cNvSpPr/>
      </dsp:nvSpPr>
      <dsp:spPr>
        <a:xfrm>
          <a:off x="2383247" y="3582330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0" kern="1200" dirty="0" smtClean="0"/>
            <a:t>Choice</a:t>
          </a:r>
          <a:endParaRPr lang="nl-NL" sz="1600" b="0" kern="1200" dirty="0"/>
        </a:p>
      </dsp:txBody>
      <dsp:txXfrm>
        <a:off x="2423541" y="3622624"/>
        <a:ext cx="1570256" cy="744834"/>
      </dsp:txXfrm>
    </dsp:sp>
    <dsp:sp modelId="{517C03BC-EA20-4475-B6B8-3171AEA3B82E}">
      <dsp:nvSpPr>
        <dsp:cNvPr id="0" name=""/>
        <dsp:cNvSpPr/>
      </dsp:nvSpPr>
      <dsp:spPr>
        <a:xfrm>
          <a:off x="849781" y="2488927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Implementation</a:t>
          </a:r>
          <a:endParaRPr lang="nl-NL" sz="1600" kern="1200" dirty="0"/>
        </a:p>
      </dsp:txBody>
      <dsp:txXfrm>
        <a:off x="890075" y="2529221"/>
        <a:ext cx="1570256" cy="744834"/>
      </dsp:txXfrm>
    </dsp:sp>
    <dsp:sp modelId="{902B129D-1C61-46F1-BADE-63A1DB5F9806}">
      <dsp:nvSpPr>
        <dsp:cNvPr id="0" name=""/>
        <dsp:cNvSpPr/>
      </dsp:nvSpPr>
      <dsp:spPr>
        <a:xfrm>
          <a:off x="849774" y="1080950"/>
          <a:ext cx="1650844" cy="825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Ex post choice evaluation</a:t>
          </a:r>
          <a:endParaRPr lang="nl-NL" sz="1600" kern="1200" dirty="0"/>
        </a:p>
      </dsp:txBody>
      <dsp:txXfrm>
        <a:off x="890068" y="1121244"/>
        <a:ext cx="1570256" cy="74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C616-B28B-4490-AD94-0BC62EB456FC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9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3963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7362-E548-437A-B744-5EF0D30C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Veel tekst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7362-E548-437A-B744-5EF0D30C41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Eerste zin is misschien wat te uitgebreid opgeschreven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7362-E548-437A-B744-5EF0D30C41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Teveel</a:t>
            </a:r>
            <a:r>
              <a:rPr lang="en-US" baseline="0" dirty="0" smtClean="0"/>
              <a:t> tekst, waardoor deze aan de kleine kant is.</a:t>
            </a:r>
          </a:p>
          <a:p>
            <a:endParaRPr lang="en-US" baseline="0" dirty="0" smtClean="0"/>
          </a:p>
          <a:p>
            <a:r>
              <a:rPr lang="en-US" dirty="0" smtClean="0"/>
              <a:t>Animaties staan er nog ivm duidelijkheid presentatie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7362-E548-437A-B744-5EF0D30C41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Teveel</a:t>
            </a:r>
            <a:r>
              <a:rPr lang="en-US" baseline="0" dirty="0" smtClean="0"/>
              <a:t> tekst, waardoor deze aan de kleine kant is.</a:t>
            </a:r>
          </a:p>
          <a:p>
            <a:endParaRPr lang="en-US" baseline="0" dirty="0" smtClean="0"/>
          </a:p>
          <a:p>
            <a:r>
              <a:rPr lang="en-US" dirty="0" smtClean="0"/>
              <a:t>Animaties staan er nog ivm duidelijkheid presentatie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7362-E548-437A-B744-5EF0D30C41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3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96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0267" y="8585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/>
          </a:p>
        </p:txBody>
      </p:sp>
      <p:pic>
        <p:nvPicPr>
          <p:cNvPr id="6" name="Picture 8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24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998224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59703"/>
            <a:ext cx="9982241" cy="318764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098F-E023-4B9C-9D83-49DA3399138A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1510F-E35D-436C-88CB-3A42E9486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00"/>
            <a:ext cx="14859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998224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59703"/>
            <a:ext cx="9982241" cy="318764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CCEC7C-A81F-4963-A693-8BD54524C7D1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985724-A534-413E-AA53-C297F5D55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49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998224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73668"/>
            <a:ext cx="9982241" cy="304800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FB0A2-34A4-4F29-9615-4CDE35ABF5AE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D5D2D-04A8-43BF-A723-B87BA2123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9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62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998224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56734"/>
            <a:ext cx="9982241" cy="318764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121272-1411-4C52-83C9-8E4432448FA0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66ABEA-278A-4724-9F72-9875F97CB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9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F7B9-9592-4382-8877-8FD3B15DE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5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99568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90601"/>
            <a:ext cx="99568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43086-4FA3-48AB-AD4F-B39C829780BD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7B0A7-D14F-4CD8-8049-834E004C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100584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90601"/>
            <a:ext cx="100584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1E53A3-EAF0-4A0D-AABD-0E96A5786393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157027-6873-437F-8087-55A360325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77801"/>
            <a:ext cx="100584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90601"/>
            <a:ext cx="100584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FCDBF-F8B6-4152-8AE9-D9919CD14450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DCE9C-39C3-4AAF-9AFB-77F89E376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8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828800" y="177801"/>
            <a:ext cx="100584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828801" y="990601"/>
            <a:ext cx="100584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8AA8F5-A32D-42A4-AF05-21CAECAD7DE5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E5FBBE-28FE-4434-8F8C-B1F2FFF2E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7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828800" y="181416"/>
            <a:ext cx="100584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828801" y="990601"/>
            <a:ext cx="100584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5FB239-808D-4E84-A481-035A56297BA7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0C921-A6F0-44B1-A24A-8B691EEDE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5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nl-NL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828800" y="181416"/>
            <a:ext cx="10058400" cy="732985"/>
          </a:xfrm>
        </p:spPr>
        <p:txBody>
          <a:bodyPr tIns="0" rIns="0" bIns="0" anchor="b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828801" y="990601"/>
            <a:ext cx="10058400" cy="285751"/>
          </a:xfrm>
        </p:spPr>
        <p:txBody>
          <a:bodyPr tIns="0" rIns="0" bIns="0" anchor="b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E6309-4DE2-4897-8F46-E1DCAE102C02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80FAC-DC38-471D-8DEE-710BE6518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8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0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6172201"/>
            <a:ext cx="3149600" cy="6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1" y="1803401"/>
            <a:ext cx="10011833" cy="35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1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33" smtClean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15AB414F-0A68-4B3A-A920-781200124970}" type="datetime1">
              <a:rPr lang="en-US"/>
              <a:pPr>
                <a:defRPr/>
              </a:pPr>
              <a:t>7/1/2015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33" dirty="0" err="1" smtClean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5"/>
            <a:ext cx="499533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33" smtClean="0"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E5882558-26FC-467B-AEAE-C31A37B7E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37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10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9632563@N04/6460660699" TargetMode="External"/><Relationship Id="rId2" Type="http://schemas.openxmlformats.org/officeDocument/2006/relationships/hyperlink" Target="https://www.flickr.com/photos/saneboy/3595175373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nl/sigaretten-vak-sigaret-vak-roken-7800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nl/url?sa=i&amp;rct=j&amp;q=&amp;esrc=s&amp;source=images&amp;cd=&amp;cad=rja&amp;uact=8&amp;ved=0CAcQjRxqFQoTCKbK7tmhlsYCFUGeFAodfAkAtA&amp;url=https://www.flickr.com/photos/saneboy/3595175373&amp;ei=eymBVeagKsG8UvySgKAL&amp;bvm=bv.96041959,d.d24&amp;psig=AFQjCNHHSQroJ9wb-Tp8a0pOD7uZtFheIw&amp;ust=143461450320931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188" y="2337917"/>
            <a:ext cx="9048749" cy="1701521"/>
          </a:xfrm>
        </p:spPr>
        <p:txBody>
          <a:bodyPr/>
          <a:lstStyle/>
          <a:p>
            <a:r>
              <a:rPr lang="en-US" altLang="en-US" sz="3470" dirty="0"/>
              <a:t>Empirical research questions</a:t>
            </a:r>
            <a:br>
              <a:rPr lang="en-US" altLang="en-US" sz="3470" dirty="0"/>
            </a:br>
            <a:r>
              <a:rPr lang="en-US" altLang="en-US" sz="3470" dirty="0"/>
              <a:t>in the context of</a:t>
            </a:r>
            <a:br>
              <a:rPr lang="en-US" altLang="en-US" sz="3470" dirty="0"/>
            </a:br>
            <a:r>
              <a:rPr lang="en-US" altLang="en-US" sz="3470" dirty="0"/>
              <a:t>decision making and design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188" y="3562263"/>
            <a:ext cx="9050867" cy="1101725"/>
          </a:xfrm>
        </p:spPr>
        <p:txBody>
          <a:bodyPr/>
          <a:lstStyle/>
          <a:p>
            <a:r>
              <a:rPr lang="nl-NL" sz="2800" dirty="0"/>
              <a:t>Henk van der kolk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0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0210" y="2179958"/>
            <a:ext cx="3086180" cy="9957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altLang="en-US" dirty="0" err="1" smtClean="0"/>
              <a:t>Did</a:t>
            </a:r>
            <a:r>
              <a:rPr lang="nl-NL" altLang="en-US" dirty="0" smtClean="0"/>
              <a:t> </a:t>
            </a:r>
            <a:r>
              <a:rPr lang="nl-NL" altLang="en-US" dirty="0" err="1"/>
              <a:t>our</a:t>
            </a:r>
            <a:r>
              <a:rPr lang="nl-NL" altLang="en-US" dirty="0"/>
              <a:t> policy </a:t>
            </a:r>
            <a:r>
              <a:rPr lang="nl-NL" altLang="en-US" dirty="0" err="1"/>
              <a:t>reduce</a:t>
            </a:r>
            <a:r>
              <a:rPr lang="nl-NL" altLang="en-US" dirty="0"/>
              <a:t> smoking? </a:t>
            </a:r>
            <a:r>
              <a:rPr lang="nl-NL" altLang="en-US" i="1" dirty="0"/>
              <a:t>(</a:t>
            </a:r>
            <a:r>
              <a:rPr lang="nl-NL" altLang="en-US" i="1" dirty="0" err="1"/>
              <a:t>outcome</a:t>
            </a:r>
            <a:r>
              <a:rPr lang="nl-NL" altLang="en-US" i="1" dirty="0"/>
              <a:t> </a:t>
            </a:r>
            <a:r>
              <a:rPr lang="nl-NL" altLang="en-US" i="1" dirty="0" err="1"/>
              <a:t>evaluation</a:t>
            </a:r>
            <a:r>
              <a:rPr lang="nl-NL" altLang="en-US" i="1" dirty="0"/>
              <a:t>)</a:t>
            </a:r>
          </a:p>
          <a:p>
            <a:endParaRPr lang="nl-NL" altLang="en-US" dirty="0"/>
          </a:p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776651"/>
              </p:ext>
            </p:extLst>
          </p:nvPr>
        </p:nvGraphicFramePr>
        <p:xfrm>
          <a:off x="2843418" y="1583602"/>
          <a:ext cx="6452157" cy="44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8719930" y="1512981"/>
            <a:ext cx="333136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1867" dirty="0" err="1">
                <a:solidFill>
                  <a:schemeClr val="tx1"/>
                </a:solidFill>
              </a:rPr>
              <a:t>Why</a:t>
            </a:r>
            <a:r>
              <a:rPr lang="nl-NL" altLang="en-US" sz="1867" dirty="0">
                <a:solidFill>
                  <a:schemeClr val="tx1"/>
                </a:solidFill>
              </a:rPr>
              <a:t> do (</a:t>
            </a:r>
            <a:r>
              <a:rPr lang="nl-NL" altLang="en-US" sz="1867" dirty="0" err="1">
                <a:solidFill>
                  <a:schemeClr val="tx1"/>
                </a:solidFill>
              </a:rPr>
              <a:t>some</a:t>
            </a:r>
            <a:r>
              <a:rPr lang="nl-NL" altLang="en-US" sz="1867" dirty="0">
                <a:solidFill>
                  <a:schemeClr val="tx1"/>
                </a:solidFill>
              </a:rPr>
              <a:t>) </a:t>
            </a:r>
            <a:r>
              <a:rPr lang="nl-NL" altLang="en-US" sz="1867" dirty="0" err="1">
                <a:solidFill>
                  <a:schemeClr val="tx1"/>
                </a:solidFill>
              </a:rPr>
              <a:t>people</a:t>
            </a:r>
            <a:r>
              <a:rPr lang="nl-NL" altLang="en-US" sz="1867" dirty="0">
                <a:solidFill>
                  <a:schemeClr val="tx1"/>
                </a:solidFill>
              </a:rPr>
              <a:t> start?</a:t>
            </a:r>
          </a:p>
          <a:p>
            <a:r>
              <a:rPr lang="nl-NL" altLang="en-US" sz="1867" dirty="0" err="1">
                <a:solidFill>
                  <a:schemeClr val="tx1"/>
                </a:solidFill>
              </a:rPr>
              <a:t>What</a:t>
            </a:r>
            <a:r>
              <a:rPr lang="nl-NL" altLang="en-US" sz="1867" dirty="0">
                <a:solidFill>
                  <a:schemeClr val="tx1"/>
                </a:solidFill>
              </a:rPr>
              <a:t> are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consequences</a:t>
            </a:r>
            <a:r>
              <a:rPr lang="nl-NL" altLang="en-US" sz="1867" dirty="0" smtClean="0">
                <a:solidFill>
                  <a:schemeClr val="tx1"/>
                </a:solidFill>
              </a:rPr>
              <a:t> of smoking? How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many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people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smoke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  <a:endParaRPr lang="nl-NL" altLang="en-US" sz="1867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719930" y="2754603"/>
            <a:ext cx="3550100" cy="15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en-US" sz="1867" dirty="0" err="1">
                <a:solidFill>
                  <a:schemeClr val="tx1"/>
                </a:solidFill>
              </a:rPr>
              <a:t>Which</a:t>
            </a:r>
            <a:r>
              <a:rPr lang="nl-NL" altLang="en-US" sz="1867" dirty="0">
                <a:solidFill>
                  <a:schemeClr val="tx1"/>
                </a:solidFill>
              </a:rPr>
              <a:t> </a:t>
            </a:r>
            <a:r>
              <a:rPr lang="nl-NL" altLang="en-US" sz="1867" dirty="0" err="1">
                <a:solidFill>
                  <a:schemeClr val="tx1"/>
                </a:solidFill>
              </a:rPr>
              <a:t>policies</a:t>
            </a:r>
            <a:r>
              <a:rPr lang="nl-NL" altLang="en-US" sz="1867" dirty="0">
                <a:solidFill>
                  <a:schemeClr val="tx1"/>
                </a:solidFill>
              </a:rPr>
              <a:t> have been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used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thus</a:t>
            </a:r>
            <a:r>
              <a:rPr lang="nl-NL" altLang="en-US" sz="1867" dirty="0" smtClean="0">
                <a:solidFill>
                  <a:schemeClr val="tx1"/>
                </a:solidFill>
              </a:rPr>
              <a:t> far </a:t>
            </a:r>
            <a:r>
              <a:rPr lang="nl-NL" altLang="en-US" sz="1867" dirty="0" err="1">
                <a:solidFill>
                  <a:schemeClr val="tx1"/>
                </a:solidFill>
              </a:rPr>
              <a:t>to</a:t>
            </a:r>
            <a:r>
              <a:rPr lang="nl-NL" altLang="en-US" sz="1867" dirty="0">
                <a:solidFill>
                  <a:schemeClr val="tx1"/>
                </a:solidFill>
              </a:rPr>
              <a:t> </a:t>
            </a:r>
            <a:r>
              <a:rPr lang="nl-NL" altLang="en-US" sz="1867" dirty="0" err="1">
                <a:solidFill>
                  <a:schemeClr val="tx1"/>
                </a:solidFill>
              </a:rPr>
              <a:t>reduce</a:t>
            </a:r>
            <a:r>
              <a:rPr lang="nl-NL" altLang="en-US" sz="1867" dirty="0">
                <a:solidFill>
                  <a:schemeClr val="tx1"/>
                </a:solidFill>
              </a:rPr>
              <a:t> smoking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</a:p>
          <a:p>
            <a:r>
              <a:rPr lang="nl-NL" altLang="en-US" sz="1867" dirty="0" err="1" smtClean="0">
                <a:solidFill>
                  <a:schemeClr val="tx1"/>
                </a:solidFill>
              </a:rPr>
              <a:t>Which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policies</a:t>
            </a:r>
            <a:r>
              <a:rPr lang="nl-NL" altLang="en-US" sz="1867" dirty="0" smtClean="0">
                <a:solidFill>
                  <a:schemeClr val="tx1"/>
                </a:solidFill>
              </a:rPr>
              <a:t> in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other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areas</a:t>
            </a:r>
            <a:r>
              <a:rPr lang="nl-NL" altLang="en-US" sz="1867" dirty="0" smtClean="0">
                <a:solidFill>
                  <a:schemeClr val="tx1"/>
                </a:solidFill>
              </a:rPr>
              <a:t> have been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used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to</a:t>
            </a:r>
            <a:r>
              <a:rPr lang="nl-NL" altLang="en-US" sz="1867" dirty="0" smtClean="0">
                <a:solidFill>
                  <a:schemeClr val="tx1"/>
                </a:solidFill>
              </a:rPr>
              <a:t> change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behavior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  <a:endParaRPr lang="nl-NL" altLang="en-US" sz="1867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9930" y="4353009"/>
            <a:ext cx="3553089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1867" dirty="0" smtClean="0">
                <a:solidFill>
                  <a:schemeClr val="tx1"/>
                </a:solidFill>
              </a:rPr>
              <a:t>Will the new policy </a:t>
            </a:r>
            <a:r>
              <a:rPr lang="nl-NL" altLang="en-US" sz="1867" dirty="0" err="1">
                <a:solidFill>
                  <a:schemeClr val="tx1"/>
                </a:solidFill>
              </a:rPr>
              <a:t>work</a:t>
            </a:r>
            <a:r>
              <a:rPr lang="nl-NL" altLang="en-US" sz="1867" dirty="0">
                <a:solidFill>
                  <a:schemeClr val="tx1"/>
                </a:solidFill>
              </a:rPr>
              <a:t>?</a:t>
            </a:r>
          </a:p>
          <a:p>
            <a:r>
              <a:rPr lang="nl-NL" altLang="en-US" sz="1867" dirty="0">
                <a:solidFill>
                  <a:schemeClr val="tx1"/>
                </a:solidFill>
              </a:rPr>
              <a:t>How </a:t>
            </a:r>
            <a:r>
              <a:rPr lang="nl-NL" altLang="en-US" sz="1867" dirty="0" err="1">
                <a:solidFill>
                  <a:schemeClr val="tx1"/>
                </a:solidFill>
              </a:rPr>
              <a:t>will</a:t>
            </a:r>
            <a:r>
              <a:rPr lang="nl-NL" altLang="en-US" sz="1867" dirty="0">
                <a:solidFill>
                  <a:schemeClr val="tx1"/>
                </a:solidFill>
              </a:rPr>
              <a:t> </a:t>
            </a:r>
            <a:r>
              <a:rPr lang="nl-NL" altLang="en-US" sz="1867" dirty="0" err="1">
                <a:solidFill>
                  <a:schemeClr val="tx1"/>
                </a:solidFill>
              </a:rPr>
              <a:t>policies</a:t>
            </a:r>
            <a:r>
              <a:rPr lang="nl-NL" altLang="en-US" sz="1867" dirty="0">
                <a:solidFill>
                  <a:schemeClr val="tx1"/>
                </a:solidFill>
              </a:rPr>
              <a:t> affect  </a:t>
            </a:r>
            <a:r>
              <a:rPr lang="nl-NL" altLang="en-US" sz="1867" dirty="0" err="1">
                <a:solidFill>
                  <a:schemeClr val="tx1"/>
                </a:solidFill>
              </a:rPr>
              <a:t>people</a:t>
            </a:r>
            <a:r>
              <a:rPr lang="nl-NL" altLang="en-US" sz="1867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428383" y="4558748"/>
            <a:ext cx="2915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77879" y="1961322"/>
            <a:ext cx="1842051" cy="13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3101009" y="2663687"/>
            <a:ext cx="596347" cy="43732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428383" y="3093884"/>
            <a:ext cx="291547" cy="7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101009" y="4545497"/>
            <a:ext cx="596347" cy="13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0210" y="4160624"/>
            <a:ext cx="264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Did </a:t>
            </a:r>
            <a:r>
              <a:rPr lang="en-US" dirty="0" err="1" smtClean="0">
                <a:solidFill>
                  <a:schemeClr val="tx1"/>
                </a:solidFill>
              </a:rPr>
              <a:t>tabacco</a:t>
            </a:r>
            <a:r>
              <a:rPr lang="en-US" dirty="0" smtClean="0">
                <a:solidFill>
                  <a:schemeClr val="tx1"/>
                </a:solidFill>
              </a:rPr>
              <a:t> companies do what </a:t>
            </a:r>
            <a:r>
              <a:rPr lang="en-US" dirty="0" smtClean="0">
                <a:solidFill>
                  <a:schemeClr val="tx1"/>
                </a:solidFill>
              </a:rPr>
              <a:t>they promised to do?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process evaluation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Down Arrow 6"/>
          <p:cNvSpPr/>
          <p:nvPr/>
        </p:nvSpPr>
        <p:spPr>
          <a:xfrm rot="18028500">
            <a:off x="5827795" y="2811129"/>
            <a:ext cx="296883" cy="1876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69425" y="1423391"/>
            <a:ext cx="10011833" cy="3560233"/>
          </a:xfrm>
        </p:spPr>
        <p:txBody>
          <a:bodyPr/>
          <a:lstStyle/>
          <a:p>
            <a:r>
              <a:rPr lang="nl-NL" altLang="en-US" dirty="0" err="1"/>
              <a:t>Why</a:t>
            </a:r>
            <a:r>
              <a:rPr lang="nl-NL" altLang="en-US" dirty="0"/>
              <a:t> do (</a:t>
            </a:r>
            <a:r>
              <a:rPr lang="nl-NL" altLang="en-US" dirty="0" err="1"/>
              <a:t>some</a:t>
            </a:r>
            <a:r>
              <a:rPr lang="nl-NL" altLang="en-US" dirty="0"/>
              <a:t>) </a:t>
            </a:r>
            <a:r>
              <a:rPr lang="nl-NL" altLang="en-US" dirty="0" err="1"/>
              <a:t>people</a:t>
            </a:r>
            <a:r>
              <a:rPr lang="nl-NL" altLang="en-US" dirty="0"/>
              <a:t> start?</a:t>
            </a:r>
          </a:p>
          <a:p>
            <a:r>
              <a:rPr lang="nl-NL" altLang="en-US" dirty="0" err="1"/>
              <a:t>What</a:t>
            </a:r>
            <a:r>
              <a:rPr lang="nl-NL" altLang="en-US" dirty="0"/>
              <a:t> are </a:t>
            </a:r>
            <a:r>
              <a:rPr lang="nl-NL" altLang="en-US" dirty="0" err="1"/>
              <a:t>consequences</a:t>
            </a:r>
            <a:r>
              <a:rPr lang="nl-NL" altLang="en-US" dirty="0"/>
              <a:t> of smoking? </a:t>
            </a:r>
            <a:endParaRPr lang="nl-NL" altLang="en-US" dirty="0" smtClean="0"/>
          </a:p>
          <a:p>
            <a:r>
              <a:rPr lang="nl-NL" altLang="en-US" dirty="0" smtClean="0"/>
              <a:t>How </a:t>
            </a:r>
            <a:r>
              <a:rPr lang="nl-NL" altLang="en-US" dirty="0" err="1"/>
              <a:t>many</a:t>
            </a:r>
            <a:r>
              <a:rPr lang="nl-NL" altLang="en-US" dirty="0"/>
              <a:t> </a:t>
            </a:r>
            <a:r>
              <a:rPr lang="nl-NL" altLang="en-US" dirty="0" err="1"/>
              <a:t>people</a:t>
            </a:r>
            <a:r>
              <a:rPr lang="nl-NL" altLang="en-US" dirty="0"/>
              <a:t> </a:t>
            </a:r>
            <a:r>
              <a:rPr lang="nl-NL" altLang="en-US" dirty="0" err="1"/>
              <a:t>smoke</a:t>
            </a:r>
            <a:r>
              <a:rPr lang="nl-NL" altLang="en-US" dirty="0" smtClean="0"/>
              <a:t>?</a:t>
            </a:r>
          </a:p>
          <a:p>
            <a:r>
              <a:rPr lang="nl-NL" altLang="en-US" dirty="0" err="1"/>
              <a:t>Which</a:t>
            </a:r>
            <a:r>
              <a:rPr lang="nl-NL" altLang="en-US" dirty="0"/>
              <a:t> </a:t>
            </a:r>
            <a:r>
              <a:rPr lang="nl-NL" altLang="en-US" dirty="0" err="1"/>
              <a:t>policies</a:t>
            </a:r>
            <a:r>
              <a:rPr lang="nl-NL" altLang="en-US" dirty="0"/>
              <a:t> have been </a:t>
            </a:r>
            <a:r>
              <a:rPr lang="nl-NL" altLang="en-US" dirty="0" err="1"/>
              <a:t>used</a:t>
            </a:r>
            <a:r>
              <a:rPr lang="nl-NL" altLang="en-US" dirty="0"/>
              <a:t> </a:t>
            </a:r>
            <a:r>
              <a:rPr lang="nl-NL" altLang="en-US" dirty="0" err="1"/>
              <a:t>thus</a:t>
            </a:r>
            <a:r>
              <a:rPr lang="nl-NL" altLang="en-US" dirty="0"/>
              <a:t> far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reduce</a:t>
            </a:r>
            <a:r>
              <a:rPr lang="nl-NL" altLang="en-US" dirty="0"/>
              <a:t> smoking?</a:t>
            </a:r>
          </a:p>
          <a:p>
            <a:r>
              <a:rPr lang="nl-NL" altLang="en-US" dirty="0" err="1"/>
              <a:t>Which</a:t>
            </a:r>
            <a:r>
              <a:rPr lang="nl-NL" altLang="en-US" dirty="0"/>
              <a:t> </a:t>
            </a:r>
            <a:r>
              <a:rPr lang="nl-NL" altLang="en-US" dirty="0" err="1"/>
              <a:t>policies</a:t>
            </a:r>
            <a:r>
              <a:rPr lang="nl-NL" altLang="en-US" dirty="0"/>
              <a:t> in </a:t>
            </a:r>
            <a:r>
              <a:rPr lang="nl-NL" altLang="en-US" dirty="0" err="1"/>
              <a:t>other</a:t>
            </a:r>
            <a:r>
              <a:rPr lang="nl-NL" altLang="en-US" dirty="0"/>
              <a:t> </a:t>
            </a:r>
            <a:r>
              <a:rPr lang="nl-NL" altLang="en-US" dirty="0" err="1"/>
              <a:t>areas</a:t>
            </a:r>
            <a:r>
              <a:rPr lang="nl-NL" altLang="en-US" dirty="0"/>
              <a:t> have been </a:t>
            </a:r>
            <a:r>
              <a:rPr lang="nl-NL" altLang="en-US" dirty="0" err="1"/>
              <a:t>used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change </a:t>
            </a:r>
            <a:r>
              <a:rPr lang="nl-NL" altLang="en-US" dirty="0" err="1"/>
              <a:t>behavior</a:t>
            </a:r>
            <a:r>
              <a:rPr lang="nl-NL" altLang="en-US" dirty="0" smtClean="0"/>
              <a:t>?</a:t>
            </a:r>
          </a:p>
          <a:p>
            <a:r>
              <a:rPr lang="nl-NL" altLang="en-US" dirty="0"/>
              <a:t>Will the new policy </a:t>
            </a:r>
            <a:r>
              <a:rPr lang="nl-NL" altLang="en-US" dirty="0" err="1"/>
              <a:t>work</a:t>
            </a:r>
            <a:r>
              <a:rPr lang="nl-NL" altLang="en-US" dirty="0"/>
              <a:t>?</a:t>
            </a:r>
          </a:p>
          <a:p>
            <a:r>
              <a:rPr lang="nl-NL" altLang="en-US" dirty="0"/>
              <a:t>How </a:t>
            </a:r>
            <a:r>
              <a:rPr lang="nl-NL" altLang="en-US" dirty="0" err="1"/>
              <a:t>will</a:t>
            </a:r>
            <a:r>
              <a:rPr lang="nl-NL" altLang="en-US" dirty="0"/>
              <a:t> </a:t>
            </a:r>
            <a:r>
              <a:rPr lang="nl-NL" altLang="en-US" dirty="0" err="1"/>
              <a:t>policies</a:t>
            </a:r>
            <a:r>
              <a:rPr lang="nl-NL" altLang="en-US" dirty="0"/>
              <a:t> affect  </a:t>
            </a:r>
            <a:r>
              <a:rPr lang="nl-NL" altLang="en-US" dirty="0" err="1"/>
              <a:t>people</a:t>
            </a:r>
            <a:r>
              <a:rPr lang="nl-NL" altLang="en-US" dirty="0"/>
              <a:t>?</a:t>
            </a:r>
          </a:p>
          <a:p>
            <a:r>
              <a:rPr lang="en-US" dirty="0"/>
              <a:t>Did </a:t>
            </a:r>
            <a:r>
              <a:rPr lang="en-US" dirty="0" err="1"/>
              <a:t>tabacco</a:t>
            </a:r>
            <a:r>
              <a:rPr lang="en-US" dirty="0"/>
              <a:t> companies do what they promised to do? (</a:t>
            </a:r>
            <a:r>
              <a:rPr lang="en-US" i="1" dirty="0"/>
              <a:t>process evaluation</a:t>
            </a:r>
            <a:r>
              <a:rPr lang="en-US" dirty="0" smtClean="0"/>
              <a:t>)</a:t>
            </a:r>
          </a:p>
          <a:p>
            <a:r>
              <a:rPr lang="nl-NL" altLang="en-US" dirty="0" err="1"/>
              <a:t>Did</a:t>
            </a:r>
            <a:r>
              <a:rPr lang="nl-NL" altLang="en-US" dirty="0"/>
              <a:t> </a:t>
            </a:r>
            <a:r>
              <a:rPr lang="nl-NL" altLang="en-US" dirty="0" err="1"/>
              <a:t>our</a:t>
            </a:r>
            <a:r>
              <a:rPr lang="nl-NL" altLang="en-US" dirty="0"/>
              <a:t> policy </a:t>
            </a:r>
            <a:r>
              <a:rPr lang="nl-NL" altLang="en-US" dirty="0" err="1"/>
              <a:t>reduce</a:t>
            </a:r>
            <a:r>
              <a:rPr lang="nl-NL" altLang="en-US" dirty="0"/>
              <a:t> smoking? </a:t>
            </a:r>
            <a:r>
              <a:rPr lang="nl-NL" altLang="en-US" i="1" dirty="0"/>
              <a:t>(</a:t>
            </a:r>
            <a:r>
              <a:rPr lang="nl-NL" altLang="en-US" i="1" dirty="0" err="1"/>
              <a:t>outcome</a:t>
            </a:r>
            <a:r>
              <a:rPr lang="nl-NL" altLang="en-US" i="1" dirty="0"/>
              <a:t> </a:t>
            </a:r>
            <a:r>
              <a:rPr lang="nl-NL" altLang="en-US" i="1" dirty="0" err="1"/>
              <a:t>evaluation</a:t>
            </a:r>
            <a:r>
              <a:rPr lang="nl-NL" altLang="en-US" i="1" dirty="0"/>
              <a:t>)</a:t>
            </a:r>
          </a:p>
          <a:p>
            <a:endParaRPr 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research </a:t>
            </a:r>
            <a:r>
              <a:rPr lang="nl-NL" dirty="0" err="1" smtClean="0"/>
              <a:t>questions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1418" y="1425039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Explanatory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628" y="187929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Explanatory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4057" y="247798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Descriptive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3693" y="586047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Explanatory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6844" y="4384988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Explanatory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2761" y="3920837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Explanatory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9550" y="293964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Descriptive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3792" y="531222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</a:rPr>
              <a:t>Descriptive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Clarifying the relationship between empirical research, decision making and design.</a:t>
            </a:r>
          </a:p>
          <a:p>
            <a:pPr marL="0" indent="0">
              <a:buNone/>
            </a:pP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/>
              <a:t>Empirical research questions are often asked in the context of decision making and design.</a:t>
            </a:r>
          </a:p>
          <a:p>
            <a:pPr marL="0" indent="0">
              <a:buNone/>
            </a:pP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/>
              <a:t>‘How to ...’ questions can be ‘broken up’ into empirical research questions.</a:t>
            </a:r>
            <a:endParaRPr lang="en-US" altLang="en-US" sz="2800" dirty="0"/>
          </a:p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82240" cy="732985"/>
          </a:xfrm>
        </p:spPr>
        <p:txBody>
          <a:bodyPr/>
          <a:lstStyle/>
          <a:p>
            <a:r>
              <a:rPr lang="nl-NL" altLang="en-US" dirty="0"/>
              <a:t>This microlecture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133" dirty="0"/>
              <a:t>Slide 3: </a:t>
            </a:r>
            <a:r>
              <a:rPr lang="en-US" altLang="nl-NL" sz="2133" dirty="0">
                <a:hlinkClick r:id="rId2"/>
              </a:rPr>
              <a:t>https://www.flickr.com/photos/saneboy/3595175373</a:t>
            </a:r>
            <a:endParaRPr lang="en-US" altLang="nl-NL" sz="2133" dirty="0"/>
          </a:p>
          <a:p>
            <a:r>
              <a:rPr lang="en-US" altLang="nl-NL" sz="2133" dirty="0"/>
              <a:t>Slide 5: </a:t>
            </a:r>
            <a:r>
              <a:rPr lang="en-US" altLang="nl-NL" sz="2133" dirty="0">
                <a:hlinkClick r:id="rId3"/>
              </a:rPr>
              <a:t>https://www.flickr.com/photos/59632563@N04/6460660699</a:t>
            </a:r>
            <a:endParaRPr lang="en-US" altLang="nl-NL" sz="2133" dirty="0"/>
          </a:p>
          <a:p>
            <a:r>
              <a:rPr lang="en-US" altLang="nl-NL" sz="2133" dirty="0"/>
              <a:t>Slide 10: </a:t>
            </a:r>
            <a:r>
              <a:rPr lang="en-US" altLang="nl-NL" sz="2133" dirty="0">
                <a:hlinkClick r:id="rId4"/>
              </a:rPr>
              <a:t>https://pixabay.com/nl/sigaretten-vak-sigaret-vak-roken-78001/</a:t>
            </a:r>
            <a:endParaRPr lang="en-US" altLang="nl-NL" sz="2133" dirty="0"/>
          </a:p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82240" cy="732985"/>
          </a:xfrm>
        </p:spPr>
        <p:txBody>
          <a:bodyPr/>
          <a:lstStyle/>
          <a:p>
            <a:r>
              <a:rPr lang="en-US" altLang="nl-NL" dirty="0"/>
              <a:t>Images used: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10011833" cy="3812308"/>
          </a:xfrm>
        </p:spPr>
        <p:txBody>
          <a:bodyPr/>
          <a:lstStyle/>
          <a:p>
            <a:pPr marL="0" indent="0">
              <a:buNone/>
            </a:pPr>
            <a:r>
              <a:rPr lang="nl-NL" altLang="en-US" sz="2800" dirty="0"/>
              <a:t>Clarifying the relationship between empirical research, decision making </a:t>
            </a:r>
            <a:r>
              <a:rPr lang="nl-NL" altLang="en-US" sz="2800" dirty="0" err="1"/>
              <a:t>and</a:t>
            </a:r>
            <a:r>
              <a:rPr lang="nl-NL" altLang="en-US" sz="2800" dirty="0"/>
              <a:t> </a:t>
            </a:r>
            <a:r>
              <a:rPr lang="nl-NL" altLang="en-US" sz="2800" dirty="0" smtClean="0"/>
              <a:t>design</a:t>
            </a:r>
            <a:endParaRPr lang="nl-NL" altLang="en-US" sz="2800" dirty="0"/>
          </a:p>
          <a:p>
            <a:pPr marL="0" indent="0">
              <a:buNone/>
            </a:pP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/>
              <a:t>Empirical research questions are often asked in the context of decisionmaking and design </a:t>
            </a:r>
          </a:p>
          <a:p>
            <a:pPr marL="0" indent="0">
              <a:buNone/>
            </a:pP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/>
              <a:t>‘How to’ questions can be ‘broken up’ into empirical research </a:t>
            </a:r>
            <a:r>
              <a:rPr lang="nl-NL" altLang="en-US" sz="2800" dirty="0" err="1" smtClean="0"/>
              <a:t>questions</a:t>
            </a:r>
            <a:endParaRPr lang="en-US" altLang="en-US" sz="28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60881"/>
            <a:ext cx="9982240" cy="732985"/>
          </a:xfrm>
        </p:spPr>
        <p:txBody>
          <a:bodyPr/>
          <a:lstStyle/>
          <a:p>
            <a:r>
              <a:rPr lang="nl-NL" dirty="0" smtClean="0"/>
              <a:t>AiM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8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889760" y="1675373"/>
            <a:ext cx="3227184" cy="4402667"/>
          </a:xfrm>
        </p:spPr>
        <p:txBody>
          <a:bodyPr/>
          <a:lstStyle/>
          <a:p>
            <a:r>
              <a:rPr lang="nl-NL" altLang="en-US" sz="2800" dirty="0"/>
              <a:t>How to reduce the number of people that start smoking?’</a:t>
            </a:r>
            <a:endParaRPr lang="en-US" altLang="en-US" sz="2800" dirty="0"/>
          </a:p>
          <a:p>
            <a:endParaRPr lang="nl-NL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828800" y="664496"/>
            <a:ext cx="10058400" cy="732985"/>
          </a:xfrm>
        </p:spPr>
        <p:txBody>
          <a:bodyPr/>
          <a:lstStyle/>
          <a:p>
            <a:r>
              <a:rPr lang="nl-NL" altLang="en-US" dirty="0"/>
              <a:t>Example: Smoking among </a:t>
            </a:r>
            <a:r>
              <a:rPr lang="nl-NL" altLang="en-US" dirty="0" smtClean="0"/>
              <a:t>teenagers</a:t>
            </a:r>
            <a:endParaRPr lang="nl-NL" dirty="0"/>
          </a:p>
        </p:txBody>
      </p:sp>
      <p:pic>
        <p:nvPicPr>
          <p:cNvPr id="6" name="Picture 5" descr="https://farm4.staticflickr.com/3372/3595175373_f04140048a_o_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5" y="1675373"/>
            <a:ext cx="6770255" cy="447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Research questions that can only be answered using observations, are called ‘empirical research questions’.</a:t>
            </a:r>
          </a:p>
          <a:p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/>
              <a:t>‘How to …’ questions (design ‘questions’) are empirical, but …</a:t>
            </a:r>
            <a:endParaRPr lang="en-US" altLang="en-US" sz="2800" dirty="0"/>
          </a:p>
          <a:p>
            <a:endParaRPr lang="nl-NL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60881"/>
            <a:ext cx="9982240" cy="732985"/>
          </a:xfrm>
        </p:spPr>
        <p:txBody>
          <a:bodyPr/>
          <a:lstStyle/>
          <a:p>
            <a:r>
              <a:rPr lang="nl-NL" altLang="en-US" dirty="0"/>
              <a:t>Empirical research 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5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Empirical research questions are often asked in the context of </a:t>
            </a:r>
            <a:r>
              <a:rPr lang="nl-NL" altLang="en-US" sz="2800" dirty="0" err="1">
                <a:solidFill>
                  <a:srgbClr val="FF0000"/>
                </a:solidFill>
              </a:rPr>
              <a:t>decision</a:t>
            </a:r>
            <a:r>
              <a:rPr lang="nl-NL" altLang="en-US" sz="2800" dirty="0">
                <a:solidFill>
                  <a:srgbClr val="FF0000"/>
                </a:solidFill>
              </a:rPr>
              <a:t> </a:t>
            </a:r>
            <a:r>
              <a:rPr lang="nl-NL" altLang="en-US" sz="2800" dirty="0" smtClean="0">
                <a:solidFill>
                  <a:srgbClr val="FF0000"/>
                </a:solidFill>
              </a:rPr>
              <a:t>making</a:t>
            </a:r>
            <a:r>
              <a:rPr lang="nl-NL" altLang="en-US" sz="2800" dirty="0" smtClean="0"/>
              <a:t>.</a:t>
            </a:r>
            <a:endParaRPr lang="en-US" altLang="en-US" sz="2800" dirty="0"/>
          </a:p>
          <a:p>
            <a:endParaRPr lang="nl-NL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8800" y="675969"/>
            <a:ext cx="9982240" cy="732985"/>
          </a:xfrm>
        </p:spPr>
        <p:txBody>
          <a:bodyPr/>
          <a:lstStyle/>
          <a:p>
            <a:r>
              <a:rPr lang="nl-NL" altLang="en-US" dirty="0" smtClean="0"/>
              <a:t>The context of </a:t>
            </a:r>
            <a:r>
              <a:rPr lang="nl-NL" altLang="en-US" dirty="0" err="1" smtClean="0"/>
              <a:t>empirical</a:t>
            </a:r>
            <a:r>
              <a:rPr lang="nl-NL" altLang="en-US" dirty="0" smtClean="0"/>
              <a:t> research </a:t>
            </a:r>
            <a:r>
              <a:rPr lang="nl-NL" altLang="en-US" dirty="0" err="1" smtClean="0"/>
              <a:t>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7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28800" y="660885"/>
            <a:ext cx="10058400" cy="732985"/>
          </a:xfrm>
        </p:spPr>
        <p:txBody>
          <a:bodyPr/>
          <a:lstStyle/>
          <a:p>
            <a:r>
              <a:rPr lang="en-US" altLang="en-US" dirty="0"/>
              <a:t>Decision making</a:t>
            </a:r>
            <a:endParaRPr lang="nl-NL" dirty="0"/>
          </a:p>
        </p:txBody>
      </p:sp>
      <p:sp>
        <p:nvSpPr>
          <p:cNvPr id="4" name="Circular Arrow 3"/>
          <p:cNvSpPr/>
          <p:nvPr/>
        </p:nvSpPr>
        <p:spPr>
          <a:xfrm>
            <a:off x="4973028" y="1554785"/>
            <a:ext cx="5130070" cy="5130070"/>
          </a:xfrm>
          <a:prstGeom prst="circularArrow">
            <a:avLst>
              <a:gd name="adj1" fmla="val 5274"/>
              <a:gd name="adj2" fmla="val 312630"/>
              <a:gd name="adj3" fmla="val 14232096"/>
              <a:gd name="adj4" fmla="val 17124699"/>
              <a:gd name="adj5" fmla="val 5477"/>
            </a:avLst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6565047" y="1561103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kern="1200" dirty="0" smtClean="0"/>
              <a:t>Problem &amp; need analysis</a:t>
            </a:r>
            <a:endParaRPr lang="nl-NL" sz="1800" kern="1200" dirty="0"/>
          </a:p>
        </p:txBody>
      </p:sp>
      <p:sp>
        <p:nvSpPr>
          <p:cNvPr id="6" name="Freeform 5"/>
          <p:cNvSpPr/>
          <p:nvPr/>
        </p:nvSpPr>
        <p:spPr>
          <a:xfrm>
            <a:off x="8367402" y="2799703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kern="1200" dirty="0" smtClean="0"/>
              <a:t>Find &amp; design options</a:t>
            </a:r>
            <a:endParaRPr lang="nl-NL" sz="18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67402" y="4484833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kern="1200" dirty="0" smtClean="0"/>
              <a:t>Ex ante options evaluation</a:t>
            </a:r>
            <a:endParaRPr lang="nl-NL" sz="1800" kern="1200" dirty="0"/>
          </a:p>
        </p:txBody>
      </p:sp>
      <p:sp>
        <p:nvSpPr>
          <p:cNvPr id="9" name="Freeform 8"/>
          <p:cNvSpPr/>
          <p:nvPr/>
        </p:nvSpPr>
        <p:spPr>
          <a:xfrm>
            <a:off x="6565047" y="5723432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b="0" kern="1200" dirty="0" smtClean="0"/>
              <a:t>Choice</a:t>
            </a:r>
            <a:endParaRPr lang="nl-NL" sz="1800" b="0" kern="1200" dirty="0"/>
          </a:p>
        </p:txBody>
      </p:sp>
      <p:sp>
        <p:nvSpPr>
          <p:cNvPr id="10" name="Freeform 9"/>
          <p:cNvSpPr/>
          <p:nvPr/>
        </p:nvSpPr>
        <p:spPr>
          <a:xfrm>
            <a:off x="4762692" y="4484833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kern="1200" dirty="0" smtClean="0"/>
              <a:t>Implementation</a:t>
            </a:r>
            <a:endParaRPr lang="nl-NL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762692" y="2799703"/>
            <a:ext cx="1946032" cy="973016"/>
          </a:xfrm>
          <a:custGeom>
            <a:avLst/>
            <a:gdLst>
              <a:gd name="connsiteX0" fmla="*/ 0 w 1946032"/>
              <a:gd name="connsiteY0" fmla="*/ 162173 h 973016"/>
              <a:gd name="connsiteX1" fmla="*/ 162173 w 1946032"/>
              <a:gd name="connsiteY1" fmla="*/ 0 h 973016"/>
              <a:gd name="connsiteX2" fmla="*/ 1783859 w 1946032"/>
              <a:gd name="connsiteY2" fmla="*/ 0 h 973016"/>
              <a:gd name="connsiteX3" fmla="*/ 1946032 w 1946032"/>
              <a:gd name="connsiteY3" fmla="*/ 162173 h 973016"/>
              <a:gd name="connsiteX4" fmla="*/ 1946032 w 1946032"/>
              <a:gd name="connsiteY4" fmla="*/ 810843 h 973016"/>
              <a:gd name="connsiteX5" fmla="*/ 1783859 w 1946032"/>
              <a:gd name="connsiteY5" fmla="*/ 973016 h 973016"/>
              <a:gd name="connsiteX6" fmla="*/ 162173 w 1946032"/>
              <a:gd name="connsiteY6" fmla="*/ 973016 h 973016"/>
              <a:gd name="connsiteX7" fmla="*/ 0 w 1946032"/>
              <a:gd name="connsiteY7" fmla="*/ 810843 h 973016"/>
              <a:gd name="connsiteX8" fmla="*/ 0 w 1946032"/>
              <a:gd name="connsiteY8" fmla="*/ 162173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032" h="973016">
                <a:moveTo>
                  <a:pt x="0" y="162173"/>
                </a:moveTo>
                <a:cubicBezTo>
                  <a:pt x="0" y="72607"/>
                  <a:pt x="72607" y="0"/>
                  <a:pt x="162173" y="0"/>
                </a:cubicBezTo>
                <a:lnTo>
                  <a:pt x="1783859" y="0"/>
                </a:lnTo>
                <a:cubicBezTo>
                  <a:pt x="1873425" y="0"/>
                  <a:pt x="1946032" y="72607"/>
                  <a:pt x="1946032" y="162173"/>
                </a:cubicBezTo>
                <a:lnTo>
                  <a:pt x="1946032" y="810843"/>
                </a:lnTo>
                <a:cubicBezTo>
                  <a:pt x="1946032" y="900409"/>
                  <a:pt x="1873425" y="973016"/>
                  <a:pt x="1783859" y="973016"/>
                </a:cubicBezTo>
                <a:lnTo>
                  <a:pt x="162173" y="973016"/>
                </a:lnTo>
                <a:cubicBezTo>
                  <a:pt x="72607" y="973016"/>
                  <a:pt x="0" y="900409"/>
                  <a:pt x="0" y="810843"/>
                </a:cubicBezTo>
                <a:lnTo>
                  <a:pt x="0" y="1621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79" tIns="116079" rIns="116079" bIns="1160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00" kern="1200" dirty="0" smtClean="0"/>
              <a:t>Ex post choice evaluation</a:t>
            </a:r>
            <a:endParaRPr lang="nl-NL" sz="1800" kern="1200" dirty="0"/>
          </a:p>
        </p:txBody>
      </p:sp>
    </p:spTree>
    <p:extLst>
      <p:ext uri="{BB962C8B-B14F-4D97-AF65-F5344CB8AC3E}">
        <p14:creationId xmlns:p14="http://schemas.microsoft.com/office/powerpoint/2010/main" val="28200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3733" b="1" dirty="0">
              <a:latin typeface="+mj-lt"/>
            </a:endParaRPr>
          </a:p>
          <a:p>
            <a:pPr marL="0" indent="0">
              <a:buNone/>
            </a:pPr>
            <a:endParaRPr lang="en-US" altLang="en-US" sz="3470" b="1" dirty="0">
              <a:latin typeface="+mj-lt"/>
            </a:endParaRPr>
          </a:p>
          <a:p>
            <a:pPr marL="0" indent="0">
              <a:buNone/>
            </a:pPr>
            <a:r>
              <a:rPr lang="en-US" altLang="en-US" sz="3470" b="1" dirty="0">
                <a:latin typeface="+mj-lt"/>
              </a:rPr>
              <a:t>DECISION MAKING GIVES RISE TO </a:t>
            </a:r>
          </a:p>
          <a:p>
            <a:pPr marL="0" indent="0">
              <a:buNone/>
            </a:pPr>
            <a:r>
              <a:rPr lang="en-US" altLang="en-US" sz="3470" b="1" i="1" dirty="0">
                <a:latin typeface="+mj-lt"/>
              </a:rPr>
              <a:t>EMPIRICAL RESEARCH QUESTIONS</a:t>
            </a:r>
            <a:endParaRPr lang="nl-NL" sz="3470" b="1" i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 </a:t>
            </a:r>
          </a:p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5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0210" y="2179958"/>
            <a:ext cx="3086180" cy="9957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altLang="en-US" dirty="0" err="1" smtClean="0"/>
              <a:t>Did</a:t>
            </a:r>
            <a:r>
              <a:rPr lang="nl-NL" altLang="en-US" dirty="0" smtClean="0"/>
              <a:t> </a:t>
            </a:r>
            <a:r>
              <a:rPr lang="nl-NL" altLang="en-US" dirty="0"/>
              <a:t>the selected option have the expected outcome? (</a:t>
            </a:r>
            <a:r>
              <a:rPr lang="nl-NL" altLang="en-US" i="1" dirty="0"/>
              <a:t>outcome </a:t>
            </a:r>
            <a:r>
              <a:rPr lang="nl-NL" altLang="en-US" i="1" dirty="0" err="1"/>
              <a:t>evaluation</a:t>
            </a:r>
            <a:r>
              <a:rPr lang="nl-NL" altLang="en-US" dirty="0" smtClean="0"/>
              <a:t>)</a:t>
            </a:r>
            <a:endParaRPr lang="nl-NL" altLang="en-US" dirty="0"/>
          </a:p>
          <a:p>
            <a:endParaRPr lang="nl-NL" altLang="en-US" dirty="0"/>
          </a:p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823273"/>
              </p:ext>
            </p:extLst>
          </p:nvPr>
        </p:nvGraphicFramePr>
        <p:xfrm>
          <a:off x="2843418" y="1583602"/>
          <a:ext cx="6452157" cy="44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8719930" y="1512981"/>
            <a:ext cx="333136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1867" dirty="0" smtClean="0">
                <a:solidFill>
                  <a:schemeClr val="tx1"/>
                </a:solidFill>
              </a:rPr>
              <a:t>How </a:t>
            </a:r>
            <a:r>
              <a:rPr lang="nl-NL" altLang="en-US" sz="1867" dirty="0">
                <a:solidFill>
                  <a:schemeClr val="tx1"/>
                </a:solidFill>
              </a:rPr>
              <a:t>big is </a:t>
            </a:r>
            <a:r>
              <a:rPr lang="nl-NL" altLang="en-US" sz="1867" dirty="0" smtClean="0">
                <a:solidFill>
                  <a:schemeClr val="tx1"/>
                </a:solidFill>
              </a:rPr>
              <a:t>the </a:t>
            </a:r>
            <a:r>
              <a:rPr lang="nl-NL" altLang="en-US" sz="1867" dirty="0">
                <a:solidFill>
                  <a:schemeClr val="tx1"/>
                </a:solidFill>
              </a:rPr>
              <a:t>problem? </a:t>
            </a:r>
          </a:p>
          <a:p>
            <a:r>
              <a:rPr lang="nl-NL" altLang="en-US" sz="1867" dirty="0">
                <a:solidFill>
                  <a:schemeClr val="tx1"/>
                </a:solidFill>
              </a:rPr>
              <a:t>What are its </a:t>
            </a:r>
            <a:r>
              <a:rPr lang="nl-NL" altLang="en-US" sz="1867" dirty="0" err="1">
                <a:solidFill>
                  <a:schemeClr val="tx1"/>
                </a:solidFill>
              </a:rPr>
              <a:t>causes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</a:p>
          <a:p>
            <a:r>
              <a:rPr lang="nl-NL" altLang="en-US" sz="1867" dirty="0" err="1">
                <a:solidFill>
                  <a:schemeClr val="tx1"/>
                </a:solidFill>
              </a:rPr>
              <a:t>What</a:t>
            </a:r>
            <a:r>
              <a:rPr lang="nl-NL" altLang="en-US" sz="1867" dirty="0">
                <a:solidFill>
                  <a:schemeClr val="tx1"/>
                </a:solidFill>
              </a:rPr>
              <a:t> are </a:t>
            </a:r>
            <a:r>
              <a:rPr lang="nl-NL" altLang="en-US" sz="1867" dirty="0" err="1">
                <a:solidFill>
                  <a:schemeClr val="tx1"/>
                </a:solidFill>
              </a:rPr>
              <a:t>its</a:t>
            </a:r>
            <a:r>
              <a:rPr lang="nl-NL" altLang="en-US" sz="1867" dirty="0">
                <a:solidFill>
                  <a:schemeClr val="tx1"/>
                </a:solidFill>
              </a:rPr>
              <a:t> </a:t>
            </a:r>
            <a:r>
              <a:rPr lang="nl-NL" altLang="en-US" sz="1867" dirty="0" err="1" smtClean="0">
                <a:solidFill>
                  <a:schemeClr val="tx1"/>
                </a:solidFill>
              </a:rPr>
              <a:t>consequences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  <a:endParaRPr lang="nl-NL" altLang="en-US" sz="1867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719930" y="2891958"/>
            <a:ext cx="35501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en-US" sz="1867" dirty="0">
                <a:solidFill>
                  <a:schemeClr val="tx1"/>
                </a:solidFill>
              </a:rPr>
              <a:t>Which options have been used by </a:t>
            </a:r>
            <a:r>
              <a:rPr lang="nl-NL" altLang="en-US" sz="1867" dirty="0" err="1">
                <a:solidFill>
                  <a:schemeClr val="tx1"/>
                </a:solidFill>
              </a:rPr>
              <a:t>others</a:t>
            </a:r>
            <a:r>
              <a:rPr lang="nl-NL" altLang="en-US" sz="1867" dirty="0" smtClean="0">
                <a:solidFill>
                  <a:schemeClr val="tx1"/>
                </a:solidFill>
              </a:rPr>
              <a:t>?</a:t>
            </a:r>
            <a:endParaRPr lang="nl-NL" altLang="en-US" sz="1867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9930" y="4353009"/>
            <a:ext cx="2880917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1867" dirty="0">
                <a:solidFill>
                  <a:schemeClr val="tx1"/>
                </a:solidFill>
              </a:rPr>
              <a:t>Can we expect the </a:t>
            </a:r>
            <a:r>
              <a:rPr lang="nl-NL" altLang="en-US" sz="1867" dirty="0" smtClean="0">
                <a:solidFill>
                  <a:schemeClr val="tx1"/>
                </a:solidFill>
              </a:rPr>
              <a:t>option</a:t>
            </a:r>
          </a:p>
          <a:p>
            <a:r>
              <a:rPr lang="nl-NL" altLang="en-US" sz="1867" dirty="0" err="1" smtClean="0">
                <a:solidFill>
                  <a:schemeClr val="tx1"/>
                </a:solidFill>
              </a:rPr>
              <a:t>to</a:t>
            </a:r>
            <a:r>
              <a:rPr lang="nl-NL" altLang="en-US" sz="1867" dirty="0" smtClean="0">
                <a:solidFill>
                  <a:schemeClr val="tx1"/>
                </a:solidFill>
              </a:rPr>
              <a:t> </a:t>
            </a:r>
            <a:r>
              <a:rPr lang="nl-NL" altLang="en-US" sz="1867" dirty="0">
                <a:solidFill>
                  <a:schemeClr val="tx1"/>
                </a:solidFill>
              </a:rPr>
              <a:t>work?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428383" y="4558748"/>
            <a:ext cx="2915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77879" y="1961322"/>
            <a:ext cx="1842051" cy="13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3101009" y="2663687"/>
            <a:ext cx="596347" cy="43732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428383" y="3093884"/>
            <a:ext cx="291547" cy="7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101009" y="4545497"/>
            <a:ext cx="596347" cy="13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0210" y="4160624"/>
            <a:ext cx="264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we do as planned</a:t>
            </a:r>
            <a:r>
              <a:rPr lang="en-US" dirty="0" smtClean="0">
                <a:solidFill>
                  <a:schemeClr val="tx1"/>
                </a:solidFill>
              </a:rPr>
              <a:t>? (</a:t>
            </a:r>
            <a:r>
              <a:rPr lang="en-US" i="1" dirty="0">
                <a:solidFill>
                  <a:schemeClr val="tx1"/>
                </a:solidFill>
              </a:rPr>
              <a:t>process evaluation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52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‘How </a:t>
            </a:r>
            <a:r>
              <a:rPr lang="nl-NL" altLang="en-US" sz="2800" dirty="0" err="1"/>
              <a:t>to</a:t>
            </a:r>
            <a:r>
              <a:rPr lang="nl-NL" altLang="en-US" sz="2800" dirty="0"/>
              <a:t>’ </a:t>
            </a:r>
            <a:r>
              <a:rPr lang="nl-NL" altLang="en-US" sz="2800" dirty="0" err="1"/>
              <a:t>questions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can</a:t>
            </a:r>
            <a:r>
              <a:rPr lang="nl-NL" altLang="en-US" sz="2800" dirty="0"/>
              <a:t> </a:t>
            </a:r>
            <a:r>
              <a:rPr lang="nl-NL" altLang="en-US" sz="2800" dirty="0" err="1"/>
              <a:t>be</a:t>
            </a:r>
            <a:r>
              <a:rPr lang="nl-NL" altLang="en-US" sz="2800" dirty="0"/>
              <a:t> ‘</a:t>
            </a:r>
            <a:r>
              <a:rPr lang="nl-NL" altLang="en-US" sz="2800" dirty="0" err="1"/>
              <a:t>broken</a:t>
            </a:r>
            <a:r>
              <a:rPr lang="nl-NL" altLang="en-US" sz="2800" dirty="0"/>
              <a:t> up’ </a:t>
            </a:r>
            <a:r>
              <a:rPr lang="nl-NL" altLang="en-US" sz="2800" dirty="0" err="1"/>
              <a:t>into</a:t>
            </a:r>
            <a:r>
              <a:rPr lang="nl-NL" altLang="en-US" sz="2800" dirty="0"/>
              <a:t> </a:t>
            </a:r>
            <a:r>
              <a:rPr lang="nl-NL" altLang="en-US" sz="2800" dirty="0" err="1"/>
              <a:t>descriptive</a:t>
            </a:r>
            <a:r>
              <a:rPr lang="nl-NL" altLang="en-US" sz="2800" dirty="0"/>
              <a:t> </a:t>
            </a:r>
            <a:r>
              <a:rPr lang="nl-NL" altLang="en-US" sz="2800" dirty="0" err="1"/>
              <a:t>and</a:t>
            </a:r>
            <a:r>
              <a:rPr lang="nl-NL" altLang="en-US" sz="2800" dirty="0"/>
              <a:t> </a:t>
            </a:r>
            <a:r>
              <a:rPr lang="nl-NL" altLang="en-US" sz="2800" dirty="0" err="1"/>
              <a:t>explanatory</a:t>
            </a:r>
            <a:r>
              <a:rPr lang="nl-NL" altLang="en-US" sz="2800" dirty="0"/>
              <a:t> research </a:t>
            </a:r>
            <a:r>
              <a:rPr lang="nl-NL" altLang="en-US" sz="2800" dirty="0" err="1"/>
              <a:t>questions</a:t>
            </a:r>
            <a:r>
              <a:rPr lang="nl-NL" altLang="en-US" sz="2800" dirty="0"/>
              <a:t>.</a:t>
            </a:r>
          </a:p>
          <a:p>
            <a:pPr marL="0" indent="0">
              <a:buNone/>
            </a:pPr>
            <a:endParaRPr lang="nl-NL" altLang="en-US" sz="2800" dirty="0" smtClean="0"/>
          </a:p>
          <a:p>
            <a:pPr marL="0" indent="0">
              <a:buNone/>
            </a:pPr>
            <a:r>
              <a:rPr lang="nl-NL" altLang="en-US" sz="2800" dirty="0" smtClean="0"/>
              <a:t>How </a:t>
            </a:r>
            <a:r>
              <a:rPr lang="nl-NL" altLang="en-US" sz="2800" dirty="0"/>
              <a:t>to reduce the number of people that start smoking</a:t>
            </a:r>
            <a:r>
              <a:rPr lang="nl-NL" altLang="en-US" sz="2800" dirty="0" smtClean="0"/>
              <a:t>?</a:t>
            </a:r>
            <a:endParaRPr lang="en-US" altLang="en-US" sz="2800" dirty="0"/>
          </a:p>
          <a:p>
            <a:pPr marL="380990" indent="-380990"/>
            <a:endParaRPr lang="nl-NL" sz="2800" dirty="0"/>
          </a:p>
          <a:p>
            <a:endParaRPr lang="nl-NL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8800" y="660401"/>
            <a:ext cx="9982240" cy="732985"/>
          </a:xfrm>
        </p:spPr>
        <p:txBody>
          <a:bodyPr/>
          <a:lstStyle/>
          <a:p>
            <a:r>
              <a:rPr lang="nl-NL" altLang="en-US" dirty="0"/>
              <a:t>Example: Smoking among </a:t>
            </a:r>
            <a:r>
              <a:rPr lang="nl-NL" altLang="en-US" dirty="0" smtClean="0"/>
              <a:t>teenagers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6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7F7F7F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T theme" id="{E9A411C8-2B4F-4A27-8966-8C50C16A897A}" vid="{FB970C4B-B20F-4943-9A15-60708C2D94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theme</Template>
  <TotalTime>0</TotalTime>
  <Words>560</Words>
  <Application>Microsoft Office PowerPoint</Application>
  <PresentationFormat>Custom</PresentationFormat>
  <Paragraphs>107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UT theme</vt:lpstr>
      <vt:lpstr>Empirical research questions in the context of decision making and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research questions in the context of decision making and design</dc:title>
  <dc:creator>Gebruiker</dc:creator>
  <cp:lastModifiedBy>UT-werkplek x64</cp:lastModifiedBy>
  <cp:revision>36</cp:revision>
  <dcterms:created xsi:type="dcterms:W3CDTF">2015-06-17T15:17:49Z</dcterms:created>
  <dcterms:modified xsi:type="dcterms:W3CDTF">2015-07-01T07:33:24Z</dcterms:modified>
</cp:coreProperties>
</file>