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0" r:id="rId2"/>
    <p:sldId id="271" r:id="rId3"/>
    <p:sldId id="331" r:id="rId4"/>
    <p:sldId id="332" r:id="rId5"/>
    <p:sldId id="333" r:id="rId6"/>
    <p:sldId id="334" r:id="rId7"/>
    <p:sldId id="335" r:id="rId8"/>
    <p:sldId id="336" r:id="rId9"/>
    <p:sldId id="337" r:id="rId10"/>
    <p:sldId id="339" r:id="rId11"/>
    <p:sldId id="340" r:id="rId12"/>
    <p:sldId id="341" r:id="rId13"/>
    <p:sldId id="342" r:id="rId14"/>
    <p:sldId id="343" r:id="rId15"/>
    <p:sldId id="345" r:id="rId16"/>
    <p:sldId id="346" r:id="rId17"/>
    <p:sldId id="347" r:id="rId18"/>
    <p:sldId id="348" r:id="rId19"/>
    <p:sldId id="349" r:id="rId20"/>
    <p:sldId id="351" r:id="rId21"/>
    <p:sldId id="350" r:id="rId22"/>
    <p:sldId id="352" r:id="rId23"/>
    <p:sldId id="353" r:id="rId24"/>
    <p:sldId id="354" r:id="rId25"/>
    <p:sldId id="329" r:id="rId26"/>
    <p:sldId id="29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  <a:srgbClr val="3ECA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65" autoAdjust="0"/>
    <p:restoredTop sz="79277" autoAdjust="0"/>
  </p:normalViewPr>
  <p:slideViewPr>
    <p:cSldViewPr snapToGrid="0">
      <p:cViewPr>
        <p:scale>
          <a:sx n="69" d="100"/>
          <a:sy n="69" d="100"/>
        </p:scale>
        <p:origin x="296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B7545-9E14-4BA5-9ACE-1AD05ECFEB7B}" type="datetimeFigureOut">
              <a:rPr lang="en-GB" smtClean="0"/>
              <a:t>13/01/2017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9CBC4-2846-4067-9704-79BFF0F7F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57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9CBC4-2846-4067-9704-79BFF0F7F99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5037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9CBC4-2846-4067-9704-79BFF0F7F99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942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9CBC4-2846-4067-9704-79BFF0F7F99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817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9CBC4-2846-4067-9704-79BFF0F7F99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472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9CBC4-2846-4067-9704-79BFF0F7F99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0958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So, the </a:t>
            </a:r>
            <a:r>
              <a:rPr lang="en-GB" dirty="0" err="1" smtClean="0"/>
              <a:t>factes</a:t>
            </a:r>
            <a:r>
              <a:rPr lang="en-GB" dirty="0" smtClean="0"/>
              <a:t> were clearly related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9CBC4-2846-4067-9704-79BFF0F7F99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1609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9CBC4-2846-4067-9704-79BFF0F7F99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8835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UITLEG NOT is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wellicht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te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moeilijk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mr-IN" altLang="en-US" dirty="0">
                <a:latin typeface="Arial" panose="020B0604020202020204" pitchFamily="34" charset="0"/>
                <a:ea typeface="Mangal"/>
              </a:rPr>
              <a:t>…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PJ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begrijpt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het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niet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mr-IN" altLang="en-US" dirty="0">
                <a:latin typeface="Arial" panose="020B0604020202020204" pitchFamily="34" charset="0"/>
                <a:ea typeface="Mangal"/>
              </a:rPr>
              <a:t>…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9CBC4-2846-4067-9704-79BFF0F7F99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29745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9CBC4-2846-4067-9704-79BFF0F7F99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6487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9CBC4-2846-4067-9704-79BFF0F7F99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9419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9CBC4-2846-4067-9704-79BFF0F7F99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075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9CBC4-2846-4067-9704-79BFF0F7F99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4194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9CBC4-2846-4067-9704-79BFF0F7F99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3102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9CBC4-2846-4067-9704-79BFF0F7F99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7239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Ander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voorbeeld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Athleet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Twee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facetten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: hard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kunnen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lopen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,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sterk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zijn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Ben je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een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all-rounder </a:t>
            </a:r>
            <a:r>
              <a:rPr lang="mr-IN" altLang="en-US" dirty="0">
                <a:latin typeface="Arial" panose="020B0604020202020204" pitchFamily="34" charset="0"/>
                <a:ea typeface="Mangal"/>
              </a:rPr>
              <a:t>…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Productiveness: hard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werken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mr-IN" altLang="en-US" dirty="0">
                <a:latin typeface="Arial" panose="020B0604020202020204" pitchFamily="34" charset="0"/>
                <a:ea typeface="Mangal"/>
              </a:rPr>
              <a:t>…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 skills </a:t>
            </a:r>
            <a:r>
              <a:rPr lang="mr-IN" altLang="en-US" dirty="0">
                <a:latin typeface="Arial" panose="020B0604020202020204" pitchFamily="34" charset="0"/>
                <a:ea typeface="Mangal"/>
              </a:rPr>
              <a:t>…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.. (is </a:t>
            </a:r>
            <a:r>
              <a:rPr lang="en-US" altLang="en-US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oorzaak</a:t>
            </a: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??)</a:t>
            </a:r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9CBC4-2846-4067-9704-79BFF0F7F99B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1683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In </a:t>
            </a:r>
            <a:r>
              <a:rPr lang="nl-NL" dirty="0" err="1" smtClean="0"/>
              <a:t>this</a:t>
            </a:r>
            <a:r>
              <a:rPr lang="nl-NL" dirty="0" smtClean="0"/>
              <a:t> context, </a:t>
            </a:r>
            <a:r>
              <a:rPr lang="nl-NL" dirty="0" err="1" smtClean="0"/>
              <a:t>democracy</a:t>
            </a:r>
            <a:r>
              <a:rPr lang="nl-NL" dirty="0" smtClean="0"/>
              <a:t> is </a:t>
            </a:r>
            <a:r>
              <a:rPr lang="nl-NL" dirty="0" err="1" smtClean="0"/>
              <a:t>just</a:t>
            </a:r>
            <a:r>
              <a:rPr lang="nl-NL" dirty="0" smtClean="0"/>
              <a:t> a set of </a:t>
            </a:r>
            <a:r>
              <a:rPr lang="nl-NL" dirty="0" err="1" smtClean="0"/>
              <a:t>words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describe</a:t>
            </a:r>
            <a:r>
              <a:rPr lang="nl-NL" dirty="0" smtClean="0"/>
              <a:t> </a:t>
            </a:r>
            <a:r>
              <a:rPr lang="mr-IN" dirty="0" smtClean="0"/>
              <a:t>…</a:t>
            </a:r>
            <a:r>
              <a:rPr lang="en-US" dirty="0" smtClean="0"/>
              <a:t> we will not say a country is or</a:t>
            </a:r>
            <a:r>
              <a:rPr lang="en-US" baseline="0" dirty="0" smtClean="0"/>
              <a:t> is not democratic</a:t>
            </a:r>
          </a:p>
          <a:p>
            <a:endParaRPr lang="en-US" baseline="0" dirty="0" smtClean="0"/>
          </a:p>
          <a:p>
            <a:r>
              <a:rPr lang="en-US" baseline="0" dirty="0" smtClean="0"/>
              <a:t>Similar to the word personality. You do not say person has or has no personality. The word refers to a set of words </a:t>
            </a:r>
            <a:r>
              <a:rPr lang="mr-IN" baseline="0" dirty="0" smtClean="0"/>
              <a:t>…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9CBC4-2846-4067-9704-79BFF0F7F99B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1720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1BD2A-F24E-4ECA-82B3-08C5D5A627D6}" type="slidenum">
              <a:rPr lang="nl-NL" smtClean="0"/>
              <a:pPr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4760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9CBC4-2846-4067-9704-79BFF0F7F99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306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9CBC4-2846-4067-9704-79BFF0F7F99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359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9CBC4-2846-4067-9704-79BFF0F7F99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770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9CBC4-2846-4067-9704-79BFF0F7F99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730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altLang="en-US" dirty="0" err="1" smtClean="0">
                <a:ea typeface="ＭＳ Ｐゴシック" panose="020B0600070205080204" pitchFamily="34" charset="-128"/>
              </a:rPr>
              <a:t>What</a:t>
            </a:r>
            <a:r>
              <a:rPr lang="nl-NL" altLang="en-US" dirty="0" smtClean="0">
                <a:ea typeface="ＭＳ Ｐゴシック" panose="020B0600070205080204" pitchFamily="34" charset="-128"/>
              </a:rPr>
              <a:t> is a ‘</a:t>
            </a:r>
            <a:r>
              <a:rPr lang="nl-NL" altLang="en-US" dirty="0" smtClean="0">
                <a:solidFill>
                  <a:schemeClr val="accent5"/>
                </a:solidFill>
                <a:ea typeface="ＭＳ Ｐゴシック" panose="020B0600070205080204" pitchFamily="34" charset="-128"/>
              </a:rPr>
              <a:t>bachelor</a:t>
            </a:r>
            <a:r>
              <a:rPr lang="nl-NL" altLang="en-US" dirty="0" smtClean="0">
                <a:ea typeface="ＭＳ Ｐゴシック" panose="020B0600070205080204" pitchFamily="34" charset="-128"/>
              </a:rPr>
              <a:t>’?</a:t>
            </a:r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9CBC4-2846-4067-9704-79BFF0F7F99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545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9CBC4-2846-4067-9704-79BFF0F7F99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840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9CBC4-2846-4067-9704-79BFF0F7F99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465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B819-E484-4BE9-9D90-3B0D279DB7EF}" type="datetimeFigureOut">
              <a:rPr lang="en-GB" smtClean="0"/>
              <a:t>13/01/2017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28E6-BB82-45F2-B30F-554831C83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266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B819-E484-4BE9-9D90-3B0D279DB7EF}" type="datetimeFigureOut">
              <a:rPr lang="en-GB" smtClean="0"/>
              <a:t>13/01/2017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28E6-BB82-45F2-B30F-554831C83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326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B819-E484-4BE9-9D90-3B0D279DB7EF}" type="datetimeFigureOut">
              <a:rPr lang="en-GB" smtClean="0"/>
              <a:t>13/01/2017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28E6-BB82-45F2-B30F-554831C83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528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dia 1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200" y="1644652"/>
            <a:ext cx="9048749" cy="1470025"/>
          </a:xfrm>
          <a:prstGeom prst="rect">
            <a:avLst/>
          </a:prstGeom>
        </p:spPr>
        <p:txBody>
          <a:bodyPr lIns="0" anchor="b" anchorCtr="0"/>
          <a:lstStyle>
            <a:lvl1pPr>
              <a:lnSpc>
                <a:spcPts val="3333"/>
              </a:lnSpc>
              <a:defRPr sz="3467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200" y="3035300"/>
            <a:ext cx="9050867" cy="1101725"/>
          </a:xfrm>
        </p:spPr>
        <p:txBody>
          <a:bodyPr lIns="0"/>
          <a:lstStyle>
            <a:lvl1pPr marL="0" indent="0">
              <a:buFont typeface="Wingdings" pitchFamily="2" charset="2"/>
              <a:buNone/>
              <a:defRPr sz="2400" cap="all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4191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B819-E484-4BE9-9D90-3B0D279DB7EF}" type="datetimeFigureOut">
              <a:rPr lang="en-GB" smtClean="0"/>
              <a:t>13/01/2017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28E6-BB82-45F2-B30F-554831C83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410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B819-E484-4BE9-9D90-3B0D279DB7EF}" type="datetimeFigureOut">
              <a:rPr lang="en-GB" smtClean="0"/>
              <a:t>13/01/2017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28E6-BB82-45F2-B30F-554831C83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522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B819-E484-4BE9-9D90-3B0D279DB7EF}" type="datetimeFigureOut">
              <a:rPr lang="en-GB" smtClean="0"/>
              <a:t>13/01/2017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28E6-BB82-45F2-B30F-554831C83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324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B819-E484-4BE9-9D90-3B0D279DB7EF}" type="datetimeFigureOut">
              <a:rPr lang="en-GB" smtClean="0"/>
              <a:t>13/01/2017</a:t>
            </a:fld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28E6-BB82-45F2-B30F-554831C83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630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B819-E484-4BE9-9D90-3B0D279DB7EF}" type="datetimeFigureOut">
              <a:rPr lang="en-GB" smtClean="0"/>
              <a:t>13/01/2017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28E6-BB82-45F2-B30F-554831C83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652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B819-E484-4BE9-9D90-3B0D279DB7EF}" type="datetimeFigureOut">
              <a:rPr lang="en-GB" smtClean="0"/>
              <a:t>13/01/2017</a:t>
            </a:fld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28E6-BB82-45F2-B30F-554831C83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647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B819-E484-4BE9-9D90-3B0D279DB7EF}" type="datetimeFigureOut">
              <a:rPr lang="en-GB" smtClean="0"/>
              <a:t>13/01/2017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28E6-BB82-45F2-B30F-554831C83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337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B819-E484-4BE9-9D90-3B0D279DB7EF}" type="datetimeFigureOut">
              <a:rPr lang="en-GB" smtClean="0"/>
              <a:t>13/01/2017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E28E6-BB82-45F2-B30F-554831C834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619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F79B819-E484-4BE9-9D90-3B0D279DB7EF}" type="datetimeFigureOut">
              <a:rPr lang="en-GB" smtClean="0"/>
              <a:pPr/>
              <a:t>13/01/2017</a:t>
            </a:fld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02E28E6-BB82-45F2-B30F-554831C834E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1966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/>
              <a:t>CONceptualization</a:t>
            </a:r>
            <a:r>
              <a:rPr lang="en-US" b="1" dirty="0" smtClean="0"/>
              <a:t>: </a:t>
            </a:r>
            <a:r>
              <a:rPr lang="en-US" b="1" dirty="0"/>
              <a:t>constructs as combinations of facets and terms</a:t>
            </a:r>
          </a:p>
        </p:txBody>
      </p:sp>
    </p:spTree>
    <p:extLst>
      <p:ext uri="{BB962C8B-B14F-4D97-AF65-F5344CB8AC3E}">
        <p14:creationId xmlns:p14="http://schemas.microsoft.com/office/powerpoint/2010/main" val="99374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2073930" y="3537562"/>
            <a:ext cx="2636511" cy="1008063"/>
          </a:xfrm>
          <a:prstGeom prst="rect">
            <a:avLst/>
          </a:prstGeom>
          <a:solidFill>
            <a:srgbClr val="3ECA9F">
              <a:alpha val="73725"/>
            </a:srgbClr>
          </a:solidFill>
          <a:ln w="9525">
            <a:solidFill>
              <a:srgbClr val="30B12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nl-NL" altLang="en-US" sz="2400">
              <a:solidFill>
                <a:srgbClr val="FFFFFF"/>
              </a:solidFill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684838" y="3429794"/>
            <a:ext cx="2386417" cy="1008063"/>
          </a:xfrm>
          <a:prstGeom prst="rect">
            <a:avLst/>
          </a:prstGeom>
          <a:solidFill>
            <a:srgbClr val="3ECA9F">
              <a:alpha val="73725"/>
            </a:srgbClr>
          </a:solidFill>
          <a:ln w="9525">
            <a:solidFill>
              <a:srgbClr val="3ECA9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nl-NL" altLang="en-US" sz="2400" dirty="0">
              <a:solidFill>
                <a:srgbClr val="FFFFFF"/>
              </a:solidFill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5655155" y="5183776"/>
            <a:ext cx="2386417" cy="1008063"/>
          </a:xfrm>
          <a:prstGeom prst="rect">
            <a:avLst/>
          </a:prstGeom>
          <a:solidFill>
            <a:srgbClr val="3ECA9F">
              <a:alpha val="73725"/>
            </a:srgbClr>
          </a:solidFill>
          <a:ln w="9525">
            <a:solidFill>
              <a:srgbClr val="3ECA9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nl-NL" altLang="en-US" sz="240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70" b="1" dirty="0">
                <a:latin typeface="Arial Narrow" panose="020B0606020202030204" pitchFamily="34" charset="0"/>
              </a:rPr>
              <a:t>‘CONSTRUCTS’ CONSIST OF ‘FACETS’</a:t>
            </a:r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63"/>
            <a:ext cx="2969901" cy="572263"/>
          </a:xfrm>
          <a:prstGeom prst="rect">
            <a:avLst/>
          </a:prstGeom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686424" y="1831034"/>
            <a:ext cx="2386417" cy="1008063"/>
          </a:xfrm>
          <a:prstGeom prst="rect">
            <a:avLst/>
          </a:prstGeom>
          <a:solidFill>
            <a:srgbClr val="3ECA9F">
              <a:alpha val="73725"/>
            </a:srgbClr>
          </a:solidFill>
          <a:ln w="9525">
            <a:solidFill>
              <a:srgbClr val="3ECA9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nl-NL" altLang="en-US" sz="2400">
              <a:solidFill>
                <a:srgbClr val="FFFFFF"/>
              </a:solidFill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2688922" y="3810760"/>
            <a:ext cx="2613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2400" dirty="0" err="1"/>
              <a:t>Variable</a:t>
            </a:r>
            <a:endParaRPr lang="nl-NL" altLang="nl-NL" sz="2400" dirty="0"/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6231266" y="2135015"/>
            <a:ext cx="12935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nl-NL" altLang="nl-NL" sz="2400" dirty="0" err="1"/>
              <a:t>Variable</a:t>
            </a:r>
            <a:endParaRPr lang="nl-NL" altLang="nl-NL" sz="2400" dirty="0"/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6231265" y="5456974"/>
            <a:ext cx="12935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2400" dirty="0" err="1"/>
              <a:t>Variable</a:t>
            </a:r>
            <a:endParaRPr lang="nl-NL" altLang="nl-NL" sz="2400" dirty="0"/>
          </a:p>
        </p:txBody>
      </p:sp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6231265" y="3719980"/>
            <a:ext cx="12935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2400" dirty="0" err="1"/>
              <a:t>Variable</a:t>
            </a:r>
            <a:endParaRPr lang="nl-NL" altLang="nl-NL" sz="2400" dirty="0"/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6203950" y="1356669"/>
            <a:ext cx="110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8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ts val="2800"/>
              </a:lnSpc>
              <a:spcBef>
                <a:spcPct val="20000"/>
              </a:spcBef>
              <a:buSzPct val="70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ts val="24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ts val="2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ts val="2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2400" dirty="0" err="1"/>
              <a:t>Facets</a:t>
            </a:r>
            <a:endParaRPr lang="nl-NL" altLang="en-US" sz="2400" dirty="0"/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1765215" y="3041007"/>
            <a:ext cx="35040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8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ts val="2800"/>
              </a:lnSpc>
              <a:spcBef>
                <a:spcPct val="20000"/>
              </a:spcBef>
              <a:buSzPct val="70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ts val="24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ts val="2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ts val="2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2400" dirty="0"/>
              <a:t>Construct/Concept/Term</a:t>
            </a:r>
          </a:p>
        </p:txBody>
      </p:sp>
      <p:sp>
        <p:nvSpPr>
          <p:cNvPr id="22" name="TextBox 12"/>
          <p:cNvSpPr txBox="1">
            <a:spLocks noChangeArrowheads="1"/>
          </p:cNvSpPr>
          <p:nvPr/>
        </p:nvSpPr>
        <p:spPr bwMode="auto">
          <a:xfrm>
            <a:off x="10246961" y="2751726"/>
            <a:ext cx="12935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2400" dirty="0" err="1"/>
              <a:t>Variable</a:t>
            </a:r>
            <a:endParaRPr lang="nl-NL" altLang="nl-NL" sz="2400" dirty="0"/>
          </a:p>
        </p:txBody>
      </p:sp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10289824" y="3718513"/>
            <a:ext cx="12935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2400" dirty="0" err="1"/>
              <a:t>Variable</a:t>
            </a:r>
            <a:endParaRPr lang="nl-NL" altLang="nl-NL" sz="2400" dirty="0"/>
          </a:p>
        </p:txBody>
      </p:sp>
      <p:sp>
        <p:nvSpPr>
          <p:cNvPr id="24" name="TextBox 14"/>
          <p:cNvSpPr txBox="1">
            <a:spLocks noChangeArrowheads="1"/>
          </p:cNvSpPr>
          <p:nvPr/>
        </p:nvSpPr>
        <p:spPr bwMode="auto">
          <a:xfrm>
            <a:off x="10289824" y="4688743"/>
            <a:ext cx="12935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2400" dirty="0" err="1"/>
              <a:t>Variable</a:t>
            </a:r>
            <a:endParaRPr lang="nl-NL" altLang="nl-NL" sz="2400" dirty="0"/>
          </a:p>
        </p:txBody>
      </p:sp>
      <p:sp>
        <p:nvSpPr>
          <p:cNvPr id="25" name="Left Brace 1"/>
          <p:cNvSpPr>
            <a:spLocks/>
          </p:cNvSpPr>
          <p:nvPr/>
        </p:nvSpPr>
        <p:spPr bwMode="auto">
          <a:xfrm>
            <a:off x="8486842" y="2594955"/>
            <a:ext cx="431800" cy="2697163"/>
          </a:xfrm>
          <a:prstGeom prst="leftBrace">
            <a:avLst>
              <a:gd name="adj1" fmla="val 8328"/>
              <a:gd name="adj2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9401160" y="2594955"/>
            <a:ext cx="845801" cy="789437"/>
          </a:xfrm>
          <a:prstGeom prst="rect">
            <a:avLst/>
          </a:prstGeom>
          <a:solidFill>
            <a:srgbClr val="3ECA9F">
              <a:alpha val="73725"/>
            </a:srgbClr>
          </a:solidFill>
          <a:ln w="9525">
            <a:solidFill>
              <a:srgbClr val="3ECA9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nl-NL" altLang="en-US" sz="2400">
              <a:solidFill>
                <a:srgbClr val="FFFFFF"/>
              </a:solidFill>
            </a:endParaRP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9401160" y="3556093"/>
            <a:ext cx="845801" cy="789437"/>
          </a:xfrm>
          <a:prstGeom prst="rect">
            <a:avLst/>
          </a:prstGeom>
          <a:solidFill>
            <a:srgbClr val="3ECA9F">
              <a:alpha val="73725"/>
            </a:srgbClr>
          </a:solidFill>
          <a:ln w="9525">
            <a:solidFill>
              <a:srgbClr val="3ECA9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nl-NL" altLang="en-US" sz="2400">
              <a:solidFill>
                <a:srgbClr val="FFFFFF"/>
              </a:solidFill>
            </a:endParaRPr>
          </a:p>
        </p:txBody>
      </p: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9401159" y="4565136"/>
            <a:ext cx="845801" cy="789437"/>
          </a:xfrm>
          <a:prstGeom prst="rect">
            <a:avLst/>
          </a:prstGeom>
          <a:solidFill>
            <a:srgbClr val="3ECA9F">
              <a:alpha val="73725"/>
            </a:srgbClr>
          </a:solidFill>
          <a:ln w="9525">
            <a:solidFill>
              <a:srgbClr val="3ECA9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nl-NL" alt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05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 animBg="1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70" b="1" dirty="0" smtClean="0">
                <a:latin typeface="Arial Narrow" panose="020B0606020202030204" pitchFamily="34" charset="0"/>
              </a:rPr>
              <a:t>RELATIONSHIPS BETWEEN FACETS AND TERMS</a:t>
            </a:r>
            <a:endParaRPr lang="en-US" sz="3470" b="1" dirty="0">
              <a:latin typeface="Arial Narrow" panose="020B0606020202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How are ‘facets’ related to ‘terms’?</a:t>
            </a:r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63"/>
            <a:ext cx="2969901" cy="57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54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2073930" y="3537562"/>
            <a:ext cx="2636511" cy="1008063"/>
          </a:xfrm>
          <a:prstGeom prst="rect">
            <a:avLst/>
          </a:prstGeom>
          <a:solidFill>
            <a:srgbClr val="3ECA9F">
              <a:alpha val="73725"/>
            </a:srgbClr>
          </a:solidFill>
          <a:ln w="9525">
            <a:solidFill>
              <a:srgbClr val="30B12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nl-NL" altLang="en-US" sz="2400">
              <a:solidFill>
                <a:srgbClr val="FFFFFF"/>
              </a:solidFill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684838" y="3429794"/>
            <a:ext cx="2386417" cy="1008063"/>
          </a:xfrm>
          <a:prstGeom prst="rect">
            <a:avLst/>
          </a:prstGeom>
          <a:solidFill>
            <a:srgbClr val="3ECA9F">
              <a:alpha val="73725"/>
            </a:srgbClr>
          </a:solidFill>
          <a:ln w="9525">
            <a:solidFill>
              <a:srgbClr val="3ECA9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nl-NL" altLang="en-US" sz="2400">
              <a:solidFill>
                <a:srgbClr val="FFFFFF"/>
              </a:solidFill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5655155" y="5183776"/>
            <a:ext cx="2386417" cy="1008063"/>
          </a:xfrm>
          <a:prstGeom prst="rect">
            <a:avLst/>
          </a:prstGeom>
          <a:solidFill>
            <a:srgbClr val="3ECA9F">
              <a:alpha val="73725"/>
            </a:srgbClr>
          </a:solidFill>
          <a:ln w="9525">
            <a:solidFill>
              <a:srgbClr val="3ECA9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nl-NL" altLang="en-US" sz="240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70" b="1" dirty="0">
                <a:latin typeface="Arial Narrow" panose="020B0606020202030204" pitchFamily="34" charset="0"/>
              </a:rPr>
              <a:t>EXAMPLE: BEING A BACHELOR</a:t>
            </a:r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63"/>
            <a:ext cx="2969901" cy="572263"/>
          </a:xfrm>
          <a:prstGeom prst="rect">
            <a:avLst/>
          </a:prstGeom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686424" y="1831034"/>
            <a:ext cx="2386417" cy="1008063"/>
          </a:xfrm>
          <a:prstGeom prst="rect">
            <a:avLst/>
          </a:prstGeom>
          <a:solidFill>
            <a:srgbClr val="3ECA9F">
              <a:alpha val="73725"/>
            </a:srgbClr>
          </a:solidFill>
          <a:ln w="9525">
            <a:solidFill>
              <a:srgbClr val="3ECA9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nl-NL" altLang="en-US" sz="2400">
              <a:solidFill>
                <a:srgbClr val="FFFFFF"/>
              </a:solidFill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2103612" y="3679737"/>
            <a:ext cx="26130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2400" dirty="0"/>
              <a:t>“</a:t>
            </a:r>
            <a:r>
              <a:rPr lang="nl-NL" altLang="nl-NL" sz="2400" dirty="0" err="1"/>
              <a:t>Being</a:t>
            </a:r>
            <a:r>
              <a:rPr lang="nl-NL" altLang="nl-NL" sz="2400" dirty="0"/>
              <a:t> a bachelor</a:t>
            </a:r>
          </a:p>
          <a:p>
            <a:r>
              <a:rPr lang="nl-NL" altLang="nl-NL" sz="2400" dirty="0"/>
              <a:t>or </a:t>
            </a:r>
            <a:r>
              <a:rPr lang="nl-NL" altLang="nl-NL" sz="2400" dirty="0" err="1"/>
              <a:t>not</a:t>
            </a:r>
            <a:r>
              <a:rPr lang="nl-NL" altLang="nl-NL" sz="2400" dirty="0"/>
              <a:t>”</a:t>
            </a: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5765800" y="2150122"/>
            <a:ext cx="23070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2400" dirty="0"/>
              <a:t>“</a:t>
            </a:r>
            <a:r>
              <a:rPr lang="nl-NL" altLang="nl-NL" sz="2400" dirty="0" err="1"/>
              <a:t>Married</a:t>
            </a:r>
            <a:r>
              <a:rPr lang="nl-NL" altLang="nl-NL" sz="2400" dirty="0"/>
              <a:t> or </a:t>
            </a:r>
            <a:r>
              <a:rPr lang="nl-NL" altLang="nl-NL" sz="2400" u="sng" dirty="0" err="1"/>
              <a:t>not</a:t>
            </a:r>
            <a:r>
              <a:rPr lang="nl-NL" altLang="nl-NL" sz="2400" dirty="0"/>
              <a:t>”</a:t>
            </a: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5883196" y="5447507"/>
            <a:ext cx="1930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2400" dirty="0"/>
              <a:t>“</a:t>
            </a:r>
            <a:r>
              <a:rPr lang="nl-NL" altLang="nl-NL" sz="2400" u="sng" dirty="0"/>
              <a:t>Male</a:t>
            </a:r>
            <a:r>
              <a:rPr lang="nl-NL" altLang="nl-NL" sz="2400" dirty="0"/>
              <a:t> or </a:t>
            </a:r>
            <a:r>
              <a:rPr lang="nl-NL" altLang="nl-NL" sz="2400" dirty="0" err="1"/>
              <a:t>not</a:t>
            </a:r>
            <a:r>
              <a:rPr lang="nl-NL" altLang="nl-NL" sz="2400" dirty="0"/>
              <a:t>”</a:t>
            </a:r>
          </a:p>
        </p:txBody>
      </p:sp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5684838" y="3746849"/>
            <a:ext cx="23567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2400" dirty="0"/>
              <a:t>“</a:t>
            </a:r>
            <a:r>
              <a:rPr lang="nl-NL" altLang="nl-NL" sz="2400" u="sng" dirty="0"/>
              <a:t>Over 18 </a:t>
            </a:r>
            <a:r>
              <a:rPr lang="nl-NL" altLang="nl-NL" sz="2400" dirty="0"/>
              <a:t>or </a:t>
            </a:r>
            <a:r>
              <a:rPr lang="nl-NL" altLang="nl-NL" sz="2400" dirty="0" err="1"/>
              <a:t>not</a:t>
            </a:r>
            <a:r>
              <a:rPr lang="nl-NL" altLang="nl-NL" sz="2400" dirty="0"/>
              <a:t>”</a:t>
            </a:r>
          </a:p>
        </p:txBody>
      </p:sp>
      <p:cxnSp>
        <p:nvCxnSpPr>
          <p:cNvPr id="16" name="Straight Connector 2"/>
          <p:cNvCxnSpPr>
            <a:cxnSpLocks noChangeShapeType="1"/>
          </p:cNvCxnSpPr>
          <p:nvPr/>
        </p:nvCxnSpPr>
        <p:spPr bwMode="auto">
          <a:xfrm flipH="1">
            <a:off x="4656138" y="2111375"/>
            <a:ext cx="1030287" cy="17065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 flipH="1">
            <a:off x="4654550" y="3783013"/>
            <a:ext cx="1030288" cy="1746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 flipH="1" flipV="1">
            <a:off x="4652963" y="3825875"/>
            <a:ext cx="1033462" cy="17240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4886325" y="2301875"/>
            <a:ext cx="7857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2800" dirty="0"/>
              <a:t>and</a:t>
            </a:r>
          </a:p>
        </p:txBody>
      </p:sp>
      <p:sp>
        <p:nvSpPr>
          <p:cNvPr id="23" name="TextBox 24"/>
          <p:cNvSpPr txBox="1">
            <a:spLocks noChangeArrowheads="1"/>
          </p:cNvSpPr>
          <p:nvPr/>
        </p:nvSpPr>
        <p:spPr bwMode="auto">
          <a:xfrm>
            <a:off x="4837113" y="3709988"/>
            <a:ext cx="7857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2800" dirty="0"/>
              <a:t>and</a:t>
            </a:r>
          </a:p>
        </p:txBody>
      </p:sp>
      <p:sp>
        <p:nvSpPr>
          <p:cNvPr id="24" name="TextBox 24"/>
          <p:cNvSpPr txBox="1">
            <a:spLocks noChangeArrowheads="1"/>
          </p:cNvSpPr>
          <p:nvPr/>
        </p:nvSpPr>
        <p:spPr bwMode="auto">
          <a:xfrm>
            <a:off x="4846708" y="4908777"/>
            <a:ext cx="7857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2800" dirty="0"/>
              <a:t>and</a:t>
            </a:r>
          </a:p>
        </p:txBody>
      </p:sp>
    </p:spTree>
    <p:extLst>
      <p:ext uri="{BB962C8B-B14F-4D97-AF65-F5344CB8AC3E}">
        <p14:creationId xmlns:p14="http://schemas.microsoft.com/office/powerpoint/2010/main" val="103368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70" b="1" dirty="0">
                <a:latin typeface="Arial Narrow" panose="020B0606020202030204" pitchFamily="34" charset="0"/>
              </a:rPr>
              <a:t>RELATIONSHIPS BETWEEN FACETS AND TERMS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dirty="0">
                <a:ea typeface="ＭＳ Ｐゴシック" panose="020B0600070205080204" pitchFamily="34" charset="-128"/>
              </a:rPr>
              <a:t>And: necessary and sufficient conditions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63"/>
            <a:ext cx="2969901" cy="57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21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70" b="1" dirty="0">
                <a:latin typeface="Arial Narrow" panose="020B0606020202030204" pitchFamily="34" charset="0"/>
              </a:rPr>
              <a:t>NECESSARY AND SUFFICIENT CONDITIONS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dirty="0">
                <a:ea typeface="ＭＳ Ｐゴシック" panose="020B0600070205080204" pitchFamily="34" charset="-128"/>
              </a:rPr>
              <a:t>If we miss information about one of the facets, we cannot tell …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(all facets are </a:t>
            </a:r>
            <a:r>
              <a:rPr lang="en-US" altLang="en-US" i="1" u="sng" dirty="0">
                <a:ea typeface="ＭＳ Ｐゴシック" panose="020B0600070205080204" pitchFamily="34" charset="-128"/>
              </a:rPr>
              <a:t>necessary</a:t>
            </a:r>
            <a:r>
              <a:rPr lang="en-US" altLang="en-US" dirty="0">
                <a:ea typeface="ＭＳ Ｐゴシック" panose="020B0600070205080204" pitchFamily="34" charset="-128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>
                <a:ea typeface="ＭＳ Ｐゴシック" panose="020B0600070205080204" pitchFamily="34" charset="-128"/>
              </a:rPr>
              <a:t>If we have information about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the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three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facets, we </a:t>
            </a:r>
            <a:r>
              <a:rPr lang="en-US" altLang="en-US" dirty="0">
                <a:ea typeface="ＭＳ Ｐゴシック" panose="020B0600070205080204" pitchFamily="34" charset="-128"/>
              </a:rPr>
              <a:t>can tell … 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dirty="0">
                <a:ea typeface="ＭＳ Ｐゴシック" panose="020B0600070205080204" pitchFamily="34" charset="-128"/>
              </a:rPr>
              <a:t>(the </a:t>
            </a:r>
            <a:r>
              <a:rPr lang="en-US" altLang="en-US" b="1" dirty="0">
                <a:ea typeface="ＭＳ Ｐゴシック" panose="020B0600070205080204" pitchFamily="34" charset="-128"/>
              </a:rPr>
              <a:t>set</a:t>
            </a:r>
            <a:r>
              <a:rPr lang="en-US" altLang="en-US" dirty="0">
                <a:ea typeface="ＭＳ Ｐゴシック" panose="020B0600070205080204" pitchFamily="34" charset="-128"/>
              </a:rPr>
              <a:t> of facets is </a:t>
            </a:r>
            <a:r>
              <a:rPr lang="en-US" altLang="en-US" i="1" u="sng" dirty="0">
                <a:ea typeface="ＭＳ Ｐゴシック" panose="020B0600070205080204" pitchFamily="34" charset="-128"/>
              </a:rPr>
              <a:t>sufficient</a:t>
            </a:r>
            <a:r>
              <a:rPr lang="en-US" altLang="en-US" dirty="0">
                <a:ea typeface="ＭＳ Ｐゴシック" panose="020B0600070205080204" pitchFamily="34" charset="-128"/>
              </a:rPr>
              <a:t>)</a:t>
            </a:r>
            <a:endParaRPr lang="nl-NL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63"/>
            <a:ext cx="2969901" cy="57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01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4612999" y="1462882"/>
            <a:ext cx="1944688" cy="1008063"/>
          </a:xfrm>
          <a:prstGeom prst="rect">
            <a:avLst/>
          </a:prstGeom>
          <a:solidFill>
            <a:srgbClr val="3ECA9F"/>
          </a:solidFill>
          <a:ln w="9525">
            <a:solidFill>
              <a:srgbClr val="3ECA9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nl-NL" altLang="en-US" sz="240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70" b="1" dirty="0">
                <a:latin typeface="Arial Narrow" panose="020B0606020202030204" pitchFamily="34" charset="0"/>
              </a:rPr>
              <a:t>EXAMPLE 2: GENDER AS DICHOTOMY</a:t>
            </a:r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63"/>
            <a:ext cx="2969901" cy="572263"/>
          </a:xfrm>
          <a:prstGeom prst="rect">
            <a:avLst/>
          </a:prstGeom>
        </p:spPr>
      </p:pic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1493562" y="3134520"/>
            <a:ext cx="2089150" cy="1079500"/>
          </a:xfrm>
          <a:prstGeom prst="rect">
            <a:avLst/>
          </a:prstGeom>
          <a:solidFill>
            <a:srgbClr val="3ECA9F"/>
          </a:solidFill>
          <a:ln w="9525">
            <a:solidFill>
              <a:srgbClr val="3ECA9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nl-NL" altLang="en-US" sz="2400"/>
              <a:t>Gender</a:t>
            </a: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4612999" y="4901407"/>
            <a:ext cx="1943100" cy="1008063"/>
          </a:xfrm>
          <a:prstGeom prst="rect">
            <a:avLst/>
          </a:prstGeom>
          <a:solidFill>
            <a:srgbClr val="3ECA9F"/>
          </a:solidFill>
          <a:ln w="9525">
            <a:solidFill>
              <a:srgbClr val="3ECA9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nl-NL" altLang="en-US" sz="2400">
              <a:solidFill>
                <a:srgbClr val="FFFFFF"/>
              </a:solidFill>
            </a:endParaRPr>
          </a:p>
        </p:txBody>
      </p:sp>
      <p:sp>
        <p:nvSpPr>
          <p:cNvPr id="28" name="TextBox 9"/>
          <p:cNvSpPr txBox="1">
            <a:spLocks noChangeArrowheads="1"/>
          </p:cNvSpPr>
          <p:nvPr/>
        </p:nvSpPr>
        <p:spPr bwMode="auto">
          <a:xfrm>
            <a:off x="1048426" y="4251634"/>
            <a:ext cx="27174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2400"/>
              <a:t>Is male or </a:t>
            </a:r>
            <a:r>
              <a:rPr lang="nl-NL" altLang="nl-NL" sz="2400" u="sng"/>
              <a:t>female</a:t>
            </a:r>
            <a:r>
              <a:rPr lang="nl-NL" altLang="nl-NL" sz="2400"/>
              <a:t>?</a:t>
            </a:r>
          </a:p>
        </p:txBody>
      </p:sp>
      <p:sp>
        <p:nvSpPr>
          <p:cNvPr id="29" name="TextBox 10"/>
          <p:cNvSpPr txBox="1">
            <a:spLocks noChangeArrowheads="1"/>
          </p:cNvSpPr>
          <p:nvPr/>
        </p:nvSpPr>
        <p:spPr bwMode="auto">
          <a:xfrm>
            <a:off x="4612999" y="6034882"/>
            <a:ext cx="53719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2400"/>
              <a:t>“presents socially as male or </a:t>
            </a:r>
            <a:r>
              <a:rPr lang="nl-NL" altLang="nl-NL" sz="2400" u="sng"/>
              <a:t>female</a:t>
            </a:r>
            <a:r>
              <a:rPr lang="nl-NL" altLang="nl-NL" sz="2400"/>
              <a:t>?”</a:t>
            </a:r>
          </a:p>
        </p:txBody>
      </p:sp>
      <p:sp>
        <p:nvSpPr>
          <p:cNvPr id="30" name="TextBox 11"/>
          <p:cNvSpPr txBox="1">
            <a:spLocks noChangeArrowheads="1"/>
          </p:cNvSpPr>
          <p:nvPr/>
        </p:nvSpPr>
        <p:spPr bwMode="auto">
          <a:xfrm>
            <a:off x="4660624" y="2583657"/>
            <a:ext cx="6434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2400" dirty="0"/>
              <a:t>“has male or </a:t>
            </a:r>
            <a:r>
              <a:rPr lang="nl-NL" altLang="nl-NL" sz="2400" u="sng" dirty="0" err="1"/>
              <a:t>female</a:t>
            </a:r>
            <a:r>
              <a:rPr lang="nl-NL" altLang="nl-NL" sz="2400" dirty="0"/>
              <a:t> </a:t>
            </a:r>
            <a:r>
              <a:rPr lang="nl-NL" altLang="nl-NL" sz="2400" dirty="0" err="1"/>
              <a:t>biological</a:t>
            </a:r>
            <a:r>
              <a:rPr lang="nl-NL" altLang="nl-NL" sz="2400" dirty="0"/>
              <a:t> </a:t>
            </a:r>
            <a:r>
              <a:rPr lang="nl-NL" altLang="nl-NL" sz="2400" dirty="0" err="1"/>
              <a:t>characteristics</a:t>
            </a:r>
            <a:r>
              <a:rPr lang="nl-NL" altLang="nl-NL" sz="2400" dirty="0"/>
              <a:t>”</a:t>
            </a:r>
          </a:p>
        </p:txBody>
      </p:sp>
      <p:cxnSp>
        <p:nvCxnSpPr>
          <p:cNvPr id="31" name="Straight Connector 2"/>
          <p:cNvCxnSpPr>
            <a:cxnSpLocks noChangeShapeType="1"/>
            <a:stCxn id="27" idx="1"/>
            <a:endCxn id="25" idx="3"/>
          </p:cNvCxnSpPr>
          <p:nvPr/>
        </p:nvCxnSpPr>
        <p:spPr bwMode="auto">
          <a:xfrm flipH="1">
            <a:off x="3582712" y="1967707"/>
            <a:ext cx="1030287" cy="17065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Connector 20"/>
          <p:cNvCxnSpPr>
            <a:cxnSpLocks noChangeShapeType="1"/>
            <a:stCxn id="26" idx="1"/>
          </p:cNvCxnSpPr>
          <p:nvPr/>
        </p:nvCxnSpPr>
        <p:spPr bwMode="auto">
          <a:xfrm flipH="1" flipV="1">
            <a:off x="3579537" y="3682207"/>
            <a:ext cx="1033462" cy="17240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3587967" y="2163343"/>
            <a:ext cx="6992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2400" dirty="0"/>
              <a:t>and</a:t>
            </a:r>
          </a:p>
        </p:txBody>
      </p:sp>
      <p:sp>
        <p:nvSpPr>
          <p:cNvPr id="34" name="TextBox 25"/>
          <p:cNvSpPr txBox="1">
            <a:spLocks noChangeArrowheads="1"/>
          </p:cNvSpPr>
          <p:nvPr/>
        </p:nvSpPr>
        <p:spPr bwMode="auto">
          <a:xfrm>
            <a:off x="3587967" y="4810241"/>
            <a:ext cx="6992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2400" dirty="0"/>
              <a:t>and</a:t>
            </a:r>
          </a:p>
        </p:txBody>
      </p:sp>
      <p:cxnSp>
        <p:nvCxnSpPr>
          <p:cNvPr id="35" name="Straight Connector 21"/>
          <p:cNvCxnSpPr>
            <a:cxnSpLocks noChangeShapeType="1"/>
          </p:cNvCxnSpPr>
          <p:nvPr/>
        </p:nvCxnSpPr>
        <p:spPr bwMode="auto">
          <a:xfrm flipH="1">
            <a:off x="6678337" y="4006057"/>
            <a:ext cx="3744912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TextBox 22"/>
          <p:cNvSpPr txBox="1">
            <a:spLocks noChangeArrowheads="1"/>
          </p:cNvSpPr>
          <p:nvPr/>
        </p:nvSpPr>
        <p:spPr bwMode="auto">
          <a:xfrm>
            <a:off x="6333020" y="4146415"/>
            <a:ext cx="19319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2400" dirty="0" err="1"/>
              <a:t>Socially</a:t>
            </a:r>
            <a:r>
              <a:rPr lang="nl-NL" altLang="nl-NL" sz="2400" dirty="0"/>
              <a:t> man</a:t>
            </a:r>
          </a:p>
        </p:txBody>
      </p:sp>
      <p:sp>
        <p:nvSpPr>
          <p:cNvPr id="37" name="TextBox 23"/>
          <p:cNvSpPr txBox="1">
            <a:spLocks noChangeArrowheads="1"/>
          </p:cNvSpPr>
          <p:nvPr/>
        </p:nvSpPr>
        <p:spPr bwMode="auto">
          <a:xfrm>
            <a:off x="9625271" y="4145112"/>
            <a:ext cx="23262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2400" dirty="0" err="1"/>
              <a:t>Socially</a:t>
            </a:r>
            <a:r>
              <a:rPr lang="nl-NL" altLang="nl-NL" sz="2400" dirty="0"/>
              <a:t> </a:t>
            </a:r>
            <a:r>
              <a:rPr lang="nl-NL" altLang="nl-NL" sz="2400" dirty="0" err="1"/>
              <a:t>woman</a:t>
            </a:r>
            <a:endParaRPr lang="nl-NL" altLang="nl-NL" sz="2400" dirty="0"/>
          </a:p>
        </p:txBody>
      </p:sp>
      <p:sp>
        <p:nvSpPr>
          <p:cNvPr id="38" name="TextBox 26"/>
          <p:cNvSpPr txBox="1">
            <a:spLocks noChangeArrowheads="1"/>
          </p:cNvSpPr>
          <p:nvPr/>
        </p:nvSpPr>
        <p:spPr bwMode="auto">
          <a:xfrm>
            <a:off x="6113823" y="3511698"/>
            <a:ext cx="24128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2400" dirty="0" err="1"/>
              <a:t>Biologically</a:t>
            </a:r>
            <a:r>
              <a:rPr lang="nl-NL" altLang="nl-NL" sz="2400" dirty="0"/>
              <a:t> man</a:t>
            </a:r>
          </a:p>
        </p:txBody>
      </p:sp>
      <p:sp>
        <p:nvSpPr>
          <p:cNvPr id="39" name="TextBox 27"/>
          <p:cNvSpPr txBox="1">
            <a:spLocks noChangeArrowheads="1"/>
          </p:cNvSpPr>
          <p:nvPr/>
        </p:nvSpPr>
        <p:spPr bwMode="auto">
          <a:xfrm>
            <a:off x="9384821" y="3511699"/>
            <a:ext cx="28071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2400" dirty="0" err="1"/>
              <a:t>Biologically</a:t>
            </a:r>
            <a:r>
              <a:rPr lang="nl-NL" altLang="nl-NL" sz="2400" dirty="0"/>
              <a:t> </a:t>
            </a:r>
            <a:r>
              <a:rPr lang="nl-NL" altLang="nl-NL" sz="2400" dirty="0" err="1"/>
              <a:t>woman</a:t>
            </a:r>
            <a:endParaRPr lang="nl-NL" altLang="nl-NL" sz="2400" dirty="0"/>
          </a:p>
        </p:txBody>
      </p:sp>
      <p:sp>
        <p:nvSpPr>
          <p:cNvPr id="40" name="TextBox 28"/>
          <p:cNvSpPr txBox="1">
            <a:spLocks noChangeArrowheads="1"/>
          </p:cNvSpPr>
          <p:nvPr/>
        </p:nvSpPr>
        <p:spPr bwMode="auto">
          <a:xfrm>
            <a:off x="6888673" y="4628332"/>
            <a:ext cx="7841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2400" dirty="0">
                <a:solidFill>
                  <a:schemeClr val="accent2"/>
                </a:solidFill>
              </a:rPr>
              <a:t>Man</a:t>
            </a:r>
          </a:p>
        </p:txBody>
      </p:sp>
      <p:sp>
        <p:nvSpPr>
          <p:cNvPr id="41" name="TextBox 29"/>
          <p:cNvSpPr txBox="1">
            <a:spLocks noChangeArrowheads="1"/>
          </p:cNvSpPr>
          <p:nvPr/>
        </p:nvSpPr>
        <p:spPr bwMode="auto">
          <a:xfrm>
            <a:off x="10168272" y="4590763"/>
            <a:ext cx="12402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2400" dirty="0" err="1">
                <a:solidFill>
                  <a:schemeClr val="accent2"/>
                </a:solidFill>
              </a:rPr>
              <a:t>Woman</a:t>
            </a:r>
            <a:endParaRPr lang="nl-NL" altLang="nl-NL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28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9" grpId="0"/>
      <p:bldP spid="30" grpId="0"/>
      <p:bldP spid="33" grpId="0"/>
      <p:bldP spid="34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3194618" y="1449629"/>
            <a:ext cx="1944688" cy="1008063"/>
          </a:xfrm>
          <a:prstGeom prst="rect">
            <a:avLst/>
          </a:prstGeom>
          <a:solidFill>
            <a:srgbClr val="3ECA9F"/>
          </a:solidFill>
          <a:ln w="9525">
            <a:solidFill>
              <a:srgbClr val="3ECA9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nl-NL" altLang="en-US" sz="240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70" b="1" dirty="0">
                <a:latin typeface="Arial Narrow" panose="020B0606020202030204" pitchFamily="34" charset="0"/>
              </a:rPr>
              <a:t>EXAMPLE 2: GENDER AS NORMAL VARIABLE ‘TYPOLOGY’</a:t>
            </a:r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63"/>
            <a:ext cx="2969901" cy="572263"/>
          </a:xfrm>
          <a:prstGeom prst="rect">
            <a:avLst/>
          </a:prstGeom>
        </p:spPr>
      </p:pic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75181" y="3121267"/>
            <a:ext cx="2089150" cy="1079500"/>
          </a:xfrm>
          <a:prstGeom prst="rect">
            <a:avLst/>
          </a:prstGeom>
          <a:solidFill>
            <a:srgbClr val="3ECA9F"/>
          </a:solidFill>
          <a:ln w="9525">
            <a:solidFill>
              <a:srgbClr val="3ECA9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nl-NL" altLang="en-US" sz="2400" dirty="0"/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3194618" y="4888154"/>
            <a:ext cx="1943100" cy="1008063"/>
          </a:xfrm>
          <a:prstGeom prst="rect">
            <a:avLst/>
          </a:prstGeom>
          <a:solidFill>
            <a:srgbClr val="3ECA9F"/>
          </a:solidFill>
          <a:ln w="9525">
            <a:solidFill>
              <a:srgbClr val="3ECA9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nl-NL" altLang="en-US" sz="2400">
              <a:solidFill>
                <a:srgbClr val="FFFFFF"/>
              </a:solidFill>
            </a:endParaRPr>
          </a:p>
        </p:txBody>
      </p:sp>
      <p:cxnSp>
        <p:nvCxnSpPr>
          <p:cNvPr id="31" name="Straight Connector 2"/>
          <p:cNvCxnSpPr>
            <a:cxnSpLocks noChangeShapeType="1"/>
            <a:stCxn id="27" idx="1"/>
            <a:endCxn id="25" idx="3"/>
          </p:cNvCxnSpPr>
          <p:nvPr/>
        </p:nvCxnSpPr>
        <p:spPr bwMode="auto">
          <a:xfrm flipH="1">
            <a:off x="2164331" y="1954454"/>
            <a:ext cx="1030287" cy="170656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Connector 20"/>
          <p:cNvCxnSpPr>
            <a:cxnSpLocks noChangeShapeType="1"/>
            <a:stCxn id="26" idx="1"/>
          </p:cNvCxnSpPr>
          <p:nvPr/>
        </p:nvCxnSpPr>
        <p:spPr bwMode="auto">
          <a:xfrm flipH="1" flipV="1">
            <a:off x="2161156" y="3668954"/>
            <a:ext cx="1033462" cy="17240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2218360" y="2256108"/>
            <a:ext cx="6126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2400" dirty="0" err="1"/>
              <a:t>not</a:t>
            </a:r>
            <a:endParaRPr lang="nl-NL" altLang="nl-NL" sz="2400" dirty="0"/>
          </a:p>
        </p:txBody>
      </p:sp>
      <p:sp>
        <p:nvSpPr>
          <p:cNvPr id="34" name="TextBox 25"/>
          <p:cNvSpPr txBox="1">
            <a:spLocks noChangeArrowheads="1"/>
          </p:cNvSpPr>
          <p:nvPr/>
        </p:nvSpPr>
        <p:spPr bwMode="auto">
          <a:xfrm>
            <a:off x="2246988" y="4609831"/>
            <a:ext cx="6126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2400" dirty="0" err="1"/>
              <a:t>not</a:t>
            </a:r>
            <a:endParaRPr lang="nl-NL" altLang="nl-NL" sz="2400" dirty="0"/>
          </a:p>
        </p:txBody>
      </p:sp>
      <p:cxnSp>
        <p:nvCxnSpPr>
          <p:cNvPr id="22" name="Straight Connector 5"/>
          <p:cNvCxnSpPr>
            <a:cxnSpLocks noChangeShapeType="1"/>
          </p:cNvCxnSpPr>
          <p:nvPr/>
        </p:nvCxnSpPr>
        <p:spPr bwMode="auto">
          <a:xfrm>
            <a:off x="9142715" y="1843324"/>
            <a:ext cx="0" cy="441166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Connector 16"/>
          <p:cNvCxnSpPr>
            <a:cxnSpLocks noChangeShapeType="1"/>
          </p:cNvCxnSpPr>
          <p:nvPr/>
        </p:nvCxnSpPr>
        <p:spPr bwMode="auto">
          <a:xfrm flipH="1" flipV="1">
            <a:off x="6771861" y="3916563"/>
            <a:ext cx="4797289" cy="846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Box 17"/>
          <p:cNvSpPr txBox="1">
            <a:spLocks noChangeArrowheads="1"/>
          </p:cNvSpPr>
          <p:nvPr/>
        </p:nvSpPr>
        <p:spPr bwMode="auto">
          <a:xfrm>
            <a:off x="6530484" y="4064988"/>
            <a:ext cx="17844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2200" dirty="0" err="1"/>
              <a:t>Socially</a:t>
            </a:r>
            <a:r>
              <a:rPr lang="nl-NL" altLang="nl-NL" sz="2200" dirty="0"/>
              <a:t> man</a:t>
            </a:r>
          </a:p>
        </p:txBody>
      </p:sp>
      <p:sp>
        <p:nvSpPr>
          <p:cNvPr id="42" name="TextBox 22"/>
          <p:cNvSpPr txBox="1">
            <a:spLocks noChangeArrowheads="1"/>
          </p:cNvSpPr>
          <p:nvPr/>
        </p:nvSpPr>
        <p:spPr bwMode="auto">
          <a:xfrm>
            <a:off x="10014601" y="4102195"/>
            <a:ext cx="214513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2200" dirty="0" err="1"/>
              <a:t>Socially</a:t>
            </a:r>
            <a:r>
              <a:rPr lang="nl-NL" altLang="nl-NL" sz="2200" dirty="0"/>
              <a:t> </a:t>
            </a:r>
            <a:r>
              <a:rPr lang="nl-NL" altLang="nl-NL" sz="2200" dirty="0" err="1"/>
              <a:t>woman</a:t>
            </a:r>
            <a:endParaRPr lang="nl-NL" altLang="nl-NL" sz="2200" dirty="0"/>
          </a:p>
        </p:txBody>
      </p:sp>
      <p:sp>
        <p:nvSpPr>
          <p:cNvPr id="43" name="TextBox 23"/>
          <p:cNvSpPr txBox="1">
            <a:spLocks noChangeArrowheads="1"/>
          </p:cNvSpPr>
          <p:nvPr/>
        </p:nvSpPr>
        <p:spPr bwMode="auto">
          <a:xfrm>
            <a:off x="8169577" y="1259801"/>
            <a:ext cx="222368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2200" dirty="0" err="1"/>
              <a:t>Biologically</a:t>
            </a:r>
            <a:r>
              <a:rPr lang="nl-NL" altLang="nl-NL" sz="2200" dirty="0"/>
              <a:t> man</a:t>
            </a:r>
          </a:p>
        </p:txBody>
      </p:sp>
      <p:sp>
        <p:nvSpPr>
          <p:cNvPr id="44" name="TextBox 24"/>
          <p:cNvSpPr txBox="1">
            <a:spLocks noChangeArrowheads="1"/>
          </p:cNvSpPr>
          <p:nvPr/>
        </p:nvSpPr>
        <p:spPr bwMode="auto">
          <a:xfrm>
            <a:off x="7839497" y="6262946"/>
            <a:ext cx="25843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2200" dirty="0" err="1"/>
              <a:t>Biologically</a:t>
            </a:r>
            <a:r>
              <a:rPr lang="nl-NL" altLang="nl-NL" sz="2200" dirty="0"/>
              <a:t> </a:t>
            </a:r>
            <a:r>
              <a:rPr lang="nl-NL" altLang="nl-NL" sz="2200" dirty="0" err="1"/>
              <a:t>woman</a:t>
            </a:r>
            <a:endParaRPr lang="nl-NL" altLang="nl-NL" sz="2200" dirty="0"/>
          </a:p>
        </p:txBody>
      </p:sp>
      <p:sp>
        <p:nvSpPr>
          <p:cNvPr id="45" name="TextBox 18"/>
          <p:cNvSpPr txBox="1">
            <a:spLocks noChangeArrowheads="1"/>
          </p:cNvSpPr>
          <p:nvPr/>
        </p:nvSpPr>
        <p:spPr bwMode="auto">
          <a:xfrm>
            <a:off x="7558390" y="2914886"/>
            <a:ext cx="73449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2200" dirty="0">
                <a:solidFill>
                  <a:schemeClr val="accent2"/>
                </a:solidFill>
              </a:rPr>
              <a:t>Man</a:t>
            </a:r>
          </a:p>
        </p:txBody>
      </p:sp>
      <p:sp>
        <p:nvSpPr>
          <p:cNvPr id="46" name="TextBox 26"/>
          <p:cNvSpPr txBox="1">
            <a:spLocks noChangeArrowheads="1"/>
          </p:cNvSpPr>
          <p:nvPr/>
        </p:nvSpPr>
        <p:spPr bwMode="auto">
          <a:xfrm>
            <a:off x="9913495" y="4835254"/>
            <a:ext cx="115262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2200" dirty="0" err="1">
                <a:solidFill>
                  <a:schemeClr val="accent2"/>
                </a:solidFill>
              </a:rPr>
              <a:t>Woman</a:t>
            </a:r>
            <a:endParaRPr lang="nl-NL" altLang="nl-NL" sz="2200" dirty="0">
              <a:solidFill>
                <a:schemeClr val="accent2"/>
              </a:solidFill>
            </a:endParaRPr>
          </a:p>
        </p:txBody>
      </p:sp>
      <p:sp>
        <p:nvSpPr>
          <p:cNvPr id="47" name="TextBox 19"/>
          <p:cNvSpPr txBox="1">
            <a:spLocks noChangeArrowheads="1"/>
          </p:cNvSpPr>
          <p:nvPr/>
        </p:nvSpPr>
        <p:spPr bwMode="auto">
          <a:xfrm>
            <a:off x="9530065" y="2964099"/>
            <a:ext cx="177721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2200" dirty="0">
                <a:solidFill>
                  <a:schemeClr val="accent2"/>
                </a:solidFill>
              </a:rPr>
              <a:t>Transgender</a:t>
            </a:r>
          </a:p>
        </p:txBody>
      </p:sp>
      <p:sp>
        <p:nvSpPr>
          <p:cNvPr id="48" name="TextBox 28"/>
          <p:cNvSpPr txBox="1">
            <a:spLocks noChangeArrowheads="1"/>
          </p:cNvSpPr>
          <p:nvPr/>
        </p:nvSpPr>
        <p:spPr bwMode="auto">
          <a:xfrm>
            <a:off x="7176507" y="4862665"/>
            <a:ext cx="177721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2200" dirty="0">
                <a:solidFill>
                  <a:schemeClr val="accent2"/>
                </a:solidFill>
              </a:rPr>
              <a:t>Transgender</a:t>
            </a:r>
          </a:p>
        </p:txBody>
      </p:sp>
      <p:sp>
        <p:nvSpPr>
          <p:cNvPr id="49" name="TextBox 10"/>
          <p:cNvSpPr txBox="1">
            <a:spLocks noChangeArrowheads="1"/>
          </p:cNvSpPr>
          <p:nvPr/>
        </p:nvSpPr>
        <p:spPr bwMode="auto">
          <a:xfrm>
            <a:off x="2854652" y="2559759"/>
            <a:ext cx="4070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dirty="0"/>
              <a:t>“presents </a:t>
            </a:r>
            <a:r>
              <a:rPr lang="nl-NL" altLang="nl-NL" dirty="0" err="1"/>
              <a:t>socially</a:t>
            </a:r>
            <a:r>
              <a:rPr lang="nl-NL" altLang="nl-NL" dirty="0"/>
              <a:t> as male or </a:t>
            </a:r>
            <a:r>
              <a:rPr lang="nl-NL" altLang="nl-NL" dirty="0" err="1"/>
              <a:t>female</a:t>
            </a:r>
            <a:r>
              <a:rPr lang="nl-NL" altLang="nl-NL" dirty="0"/>
              <a:t>?”</a:t>
            </a:r>
          </a:p>
        </p:txBody>
      </p:sp>
      <p:sp>
        <p:nvSpPr>
          <p:cNvPr id="50" name="TextBox 11"/>
          <p:cNvSpPr txBox="1">
            <a:spLocks noChangeArrowheads="1"/>
          </p:cNvSpPr>
          <p:nvPr/>
        </p:nvSpPr>
        <p:spPr bwMode="auto">
          <a:xfrm>
            <a:off x="2827776" y="6004292"/>
            <a:ext cx="4865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dirty="0"/>
              <a:t>“has male or </a:t>
            </a:r>
            <a:r>
              <a:rPr lang="nl-NL" altLang="nl-NL" dirty="0" err="1"/>
              <a:t>female</a:t>
            </a:r>
            <a:r>
              <a:rPr lang="nl-NL" altLang="nl-NL" dirty="0"/>
              <a:t> </a:t>
            </a:r>
            <a:r>
              <a:rPr lang="nl-NL" altLang="nl-NL" dirty="0" err="1"/>
              <a:t>biological</a:t>
            </a:r>
            <a:r>
              <a:rPr lang="nl-NL" altLang="nl-NL" dirty="0"/>
              <a:t> </a:t>
            </a:r>
            <a:r>
              <a:rPr lang="nl-NL" altLang="nl-NL" dirty="0" err="1"/>
              <a:t>characteristics</a:t>
            </a:r>
            <a:r>
              <a:rPr lang="nl-NL" altLang="nl-NL" dirty="0"/>
              <a:t>”</a:t>
            </a:r>
          </a:p>
        </p:txBody>
      </p:sp>
      <p:sp>
        <p:nvSpPr>
          <p:cNvPr id="52" name="Right Arrow 1"/>
          <p:cNvSpPr>
            <a:spLocks noChangeArrowheads="1"/>
          </p:cNvSpPr>
          <p:nvPr/>
        </p:nvSpPr>
        <p:spPr bwMode="auto">
          <a:xfrm>
            <a:off x="5073202" y="3412289"/>
            <a:ext cx="1223962" cy="69433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 w="9525">
            <a:solidFill>
              <a:schemeClr val="accent5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nl-NL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12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24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70" b="1" dirty="0">
                <a:latin typeface="Arial Narrow" panose="020B0606020202030204" pitchFamily="34" charset="0"/>
              </a:rPr>
              <a:t>RELATIONSHIPS BETWEEN FACETS AND TERMS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dirty="0">
                <a:ea typeface="ＭＳ Ｐゴシック" pitchFamily="34" charset="-128"/>
              </a:rPr>
              <a:t>And: necessary and sufficient conditions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dirty="0">
                <a:ea typeface="ＭＳ Ｐゴシック" pitchFamily="34" charset="-128"/>
              </a:rPr>
              <a:t>Not: creating (matrix) typologies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dirty="0">
              <a:ea typeface="ＭＳ Ｐゴシック" pitchFamily="34" charset="-128"/>
            </a:endParaRPr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63"/>
            <a:ext cx="2969901" cy="57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8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70" b="1" dirty="0">
                <a:latin typeface="Arial Narrow" panose="020B0606020202030204" pitchFamily="34" charset="0"/>
              </a:rPr>
              <a:t>EXAMPLE 3: DEMOCRACY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altLang="en-US" dirty="0" err="1">
                <a:ea typeface="ＭＳ Ｐゴシック" panose="020B0600070205080204" pitchFamily="34" charset="-128"/>
              </a:rPr>
              <a:t>What</a:t>
            </a:r>
            <a:r>
              <a:rPr lang="nl-NL" altLang="en-US" dirty="0">
                <a:ea typeface="ＭＳ Ｐゴシック" panose="020B0600070205080204" pitchFamily="34" charset="-128"/>
              </a:rPr>
              <a:t> </a:t>
            </a:r>
            <a:r>
              <a:rPr lang="nl-NL" altLang="en-US" dirty="0" err="1">
                <a:ea typeface="ＭＳ Ｐゴシック" panose="020B0600070205080204" pitchFamily="34" charset="-128"/>
              </a:rPr>
              <a:t>may</a:t>
            </a:r>
            <a:r>
              <a:rPr lang="nl-NL" altLang="en-US" dirty="0">
                <a:ea typeface="ＭＳ Ｐゴシック" panose="020B0600070205080204" pitchFamily="34" charset="-128"/>
              </a:rPr>
              <a:t> </a:t>
            </a:r>
            <a:r>
              <a:rPr lang="nl-NL" altLang="en-US" dirty="0" err="1">
                <a:ea typeface="ＭＳ Ｐゴシック" panose="020B0600070205080204" pitchFamily="34" charset="-128"/>
              </a:rPr>
              <a:t>be</a:t>
            </a:r>
            <a:r>
              <a:rPr lang="nl-NL" altLang="en-US" dirty="0">
                <a:ea typeface="ＭＳ Ｐゴシック" panose="020B0600070205080204" pitchFamily="34" charset="-128"/>
              </a:rPr>
              <a:t> </a:t>
            </a:r>
            <a:r>
              <a:rPr lang="nl-NL" altLang="en-US" dirty="0" err="1">
                <a:ea typeface="ＭＳ Ｐゴシック" panose="020B0600070205080204" pitchFamily="34" charset="-128"/>
              </a:rPr>
              <a:t>the</a:t>
            </a:r>
            <a:r>
              <a:rPr lang="nl-NL" altLang="en-US" dirty="0">
                <a:ea typeface="ＭＳ Ｐゴシック" panose="020B0600070205080204" pitchFamily="34" charset="-128"/>
              </a:rPr>
              <a:t> </a:t>
            </a:r>
            <a:r>
              <a:rPr lang="nl-NL" altLang="en-US" u="sng" dirty="0" err="1">
                <a:ea typeface="ＭＳ Ｐゴシック" panose="020B0600070205080204" pitchFamily="34" charset="-128"/>
              </a:rPr>
              <a:t>underlying</a:t>
            </a:r>
            <a:r>
              <a:rPr lang="nl-NL" altLang="en-US" u="sng" dirty="0">
                <a:ea typeface="ＭＳ Ｐゴシック" panose="020B0600070205080204" pitchFamily="34" charset="-128"/>
              </a:rPr>
              <a:t> </a:t>
            </a:r>
            <a:r>
              <a:rPr lang="nl-NL" altLang="en-US" u="sng" dirty="0" err="1">
                <a:ea typeface="ＭＳ Ｐゴシック" panose="020B0600070205080204" pitchFamily="34" charset="-128"/>
              </a:rPr>
              <a:t>facets</a:t>
            </a:r>
            <a:r>
              <a:rPr lang="nl-NL" altLang="en-US" u="sng" dirty="0">
                <a:ea typeface="ＭＳ Ｐゴシック" panose="020B0600070205080204" pitchFamily="34" charset="-128"/>
              </a:rPr>
              <a:t> </a:t>
            </a:r>
            <a:r>
              <a:rPr lang="nl-NL" altLang="en-US" dirty="0">
                <a:ea typeface="ＭＳ Ｐゴシック" panose="020B0600070205080204" pitchFamily="34" charset="-128"/>
              </a:rPr>
              <a:t>of </a:t>
            </a:r>
            <a:r>
              <a:rPr lang="nl-NL" altLang="en-US" dirty="0" err="1">
                <a:ea typeface="ＭＳ Ｐゴシック" panose="020B0600070205080204" pitchFamily="34" charset="-128"/>
              </a:rPr>
              <a:t>democracy</a:t>
            </a:r>
            <a:r>
              <a:rPr lang="nl-NL" altLang="en-US" dirty="0">
                <a:ea typeface="ＭＳ Ｐゴシック" panose="020B0600070205080204" pitchFamily="34" charset="-128"/>
              </a:rPr>
              <a:t>?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altLang="en-US" dirty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l-NL" altLang="en-US" dirty="0" err="1">
                <a:ea typeface="ＭＳ Ｐゴシック" panose="020B0600070205080204" pitchFamily="34" charset="-128"/>
              </a:rPr>
              <a:t>Rule</a:t>
            </a:r>
            <a:r>
              <a:rPr lang="nl-NL" altLang="en-US" dirty="0">
                <a:ea typeface="ＭＳ Ｐゴシック" panose="020B0600070205080204" pitchFamily="34" charset="-128"/>
              </a:rPr>
              <a:t> of </a:t>
            </a:r>
            <a:r>
              <a:rPr lang="nl-NL" altLang="en-US" dirty="0" err="1">
                <a:ea typeface="ＭＳ Ｐゴシック" panose="020B0600070205080204" pitchFamily="34" charset="-128"/>
              </a:rPr>
              <a:t>law</a:t>
            </a:r>
            <a:endParaRPr lang="nl-NL" altLang="en-US" dirty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l-NL" altLang="en-US" dirty="0" err="1">
                <a:ea typeface="ＭＳ Ｐゴシック" panose="020B0600070205080204" pitchFamily="34" charset="-128"/>
              </a:rPr>
              <a:t>Popular</a:t>
            </a:r>
            <a:r>
              <a:rPr lang="nl-NL" altLang="en-US" dirty="0">
                <a:ea typeface="ＭＳ Ｐゴシック" panose="020B0600070205080204" pitchFamily="34" charset="-128"/>
              </a:rPr>
              <a:t> </a:t>
            </a:r>
            <a:r>
              <a:rPr lang="nl-NL" altLang="en-US" dirty="0" err="1">
                <a:ea typeface="ＭＳ Ｐゴシック" panose="020B0600070205080204" pitchFamily="34" charset="-128"/>
              </a:rPr>
              <a:t>elections</a:t>
            </a:r>
            <a:endParaRPr lang="nl-NL" altLang="en-US" dirty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endParaRPr lang="nl-NL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63"/>
            <a:ext cx="2969901" cy="57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29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 flipH="1" flipV="1">
            <a:off x="4710441" y="3993502"/>
            <a:ext cx="975984" cy="155639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2"/>
          <p:cNvCxnSpPr>
            <a:cxnSpLocks noChangeShapeType="1"/>
          </p:cNvCxnSpPr>
          <p:nvPr/>
        </p:nvCxnSpPr>
        <p:spPr bwMode="auto">
          <a:xfrm flipH="1">
            <a:off x="4710441" y="2111375"/>
            <a:ext cx="975985" cy="188212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2073930" y="3537562"/>
            <a:ext cx="2636511" cy="1008063"/>
          </a:xfrm>
          <a:prstGeom prst="rect">
            <a:avLst/>
          </a:prstGeom>
          <a:solidFill>
            <a:srgbClr val="3ECA9F">
              <a:alpha val="73725"/>
            </a:srgbClr>
          </a:solidFill>
          <a:ln w="9525">
            <a:solidFill>
              <a:srgbClr val="30B12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nl-NL" altLang="en-US" sz="2400">
              <a:solidFill>
                <a:srgbClr val="FFFFFF"/>
              </a:solidFill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5655155" y="5183776"/>
            <a:ext cx="2386417" cy="1008063"/>
          </a:xfrm>
          <a:prstGeom prst="rect">
            <a:avLst/>
          </a:prstGeom>
          <a:solidFill>
            <a:srgbClr val="3ECA9F">
              <a:alpha val="73725"/>
            </a:srgbClr>
          </a:solidFill>
          <a:ln w="9525">
            <a:solidFill>
              <a:srgbClr val="3ECA9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nl-NL" altLang="en-US" sz="240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70" b="1" dirty="0">
                <a:latin typeface="Arial Narrow" panose="020B0606020202030204" pitchFamily="34" charset="0"/>
              </a:rPr>
              <a:t>‘CONSTRUCTS’ CONSIST OF ‘FACETS’</a:t>
            </a:r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63"/>
            <a:ext cx="2969901" cy="572263"/>
          </a:xfrm>
          <a:prstGeom prst="rect">
            <a:avLst/>
          </a:prstGeom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686424" y="1831034"/>
            <a:ext cx="2386417" cy="1008063"/>
          </a:xfrm>
          <a:prstGeom prst="rect">
            <a:avLst/>
          </a:prstGeom>
          <a:solidFill>
            <a:srgbClr val="3ECA9F">
              <a:alpha val="73725"/>
            </a:srgbClr>
          </a:solidFill>
          <a:ln w="9525">
            <a:solidFill>
              <a:srgbClr val="3ECA9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nl-NL" altLang="en-US" sz="2400">
              <a:solidFill>
                <a:srgbClr val="FFFFFF"/>
              </a:solidFill>
            </a:endParaRP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6053913" y="2054448"/>
            <a:ext cx="15888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2400" dirty="0" err="1"/>
              <a:t>rule</a:t>
            </a:r>
            <a:r>
              <a:rPr lang="nl-NL" altLang="nl-NL" sz="2400" dirty="0"/>
              <a:t> of </a:t>
            </a:r>
            <a:r>
              <a:rPr lang="nl-NL" altLang="nl-NL" sz="2400" dirty="0" err="1"/>
              <a:t>law</a:t>
            </a:r>
            <a:endParaRPr lang="nl-NL" altLang="nl-NL" sz="2400" dirty="0"/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5621916" y="5456974"/>
            <a:ext cx="25154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2400" dirty="0" err="1"/>
              <a:t>popular</a:t>
            </a:r>
            <a:r>
              <a:rPr lang="nl-NL" altLang="nl-NL" sz="2400" dirty="0"/>
              <a:t> </a:t>
            </a:r>
            <a:r>
              <a:rPr lang="nl-NL" altLang="nl-NL" sz="2400" dirty="0" err="1"/>
              <a:t>elections</a:t>
            </a:r>
            <a:endParaRPr lang="nl-NL" altLang="nl-NL" sz="2400" dirty="0"/>
          </a:p>
        </p:txBody>
      </p:sp>
      <p:sp>
        <p:nvSpPr>
          <p:cNvPr id="25" name="TextBox 1"/>
          <p:cNvSpPr txBox="1">
            <a:spLocks noChangeArrowheads="1"/>
          </p:cNvSpPr>
          <p:nvPr/>
        </p:nvSpPr>
        <p:spPr bwMode="auto">
          <a:xfrm>
            <a:off x="1484950" y="3027086"/>
            <a:ext cx="34355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8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ts val="2800"/>
              </a:lnSpc>
              <a:spcBef>
                <a:spcPct val="20000"/>
              </a:spcBef>
              <a:buSzPct val="70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ts val="24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ts val="2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ts val="2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2400" dirty="0"/>
              <a:t>Construct/Concept/term</a:t>
            </a:r>
          </a:p>
        </p:txBody>
      </p:sp>
      <p:sp>
        <p:nvSpPr>
          <p:cNvPr id="26" name="TextBox 2"/>
          <p:cNvSpPr txBox="1">
            <a:spLocks noChangeArrowheads="1"/>
          </p:cNvSpPr>
          <p:nvPr/>
        </p:nvSpPr>
        <p:spPr bwMode="auto">
          <a:xfrm>
            <a:off x="5497672" y="1319160"/>
            <a:ext cx="27013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8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ts val="2800"/>
              </a:lnSpc>
              <a:spcBef>
                <a:spcPct val="20000"/>
              </a:spcBef>
              <a:buSzPct val="70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ts val="24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ts val="2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ts val="2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2400" dirty="0" err="1"/>
              <a:t>Dimensions</a:t>
            </a:r>
            <a:r>
              <a:rPr lang="nl-NL" altLang="en-US" sz="2400" dirty="0"/>
              <a:t>/</a:t>
            </a:r>
            <a:r>
              <a:rPr lang="nl-NL" altLang="en-US" sz="2400" dirty="0" err="1"/>
              <a:t>facets</a:t>
            </a:r>
            <a:endParaRPr lang="nl-NL" altLang="en-US" sz="2400" dirty="0"/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2556602" y="3810760"/>
            <a:ext cx="2613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2400" dirty="0" err="1"/>
              <a:t>democracy</a:t>
            </a:r>
            <a:endParaRPr lang="nl-NL" altLang="nl-NL" sz="2400" dirty="0"/>
          </a:p>
        </p:txBody>
      </p:sp>
    </p:spTree>
    <p:extLst>
      <p:ext uri="{BB962C8B-B14F-4D97-AF65-F5344CB8AC3E}">
        <p14:creationId xmlns:p14="http://schemas.microsoft.com/office/powerpoint/2010/main" val="317894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8" grpId="0" animBg="1"/>
      <p:bldP spid="10" grpId="0"/>
      <p:bldP spid="11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70" b="1" dirty="0" smtClean="0">
                <a:latin typeface="Arial Narrow" panose="020B0606020202030204" pitchFamily="34" charset="0"/>
              </a:rPr>
              <a:t>AIM</a:t>
            </a:r>
            <a:endParaRPr lang="en-US" sz="3470" b="1" dirty="0">
              <a:latin typeface="Arial Narrow" panose="020B0606020202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825625"/>
            <a:ext cx="10887635" cy="435133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Conceptualization</a:t>
            </a:r>
          </a:p>
          <a:p>
            <a:pPr marL="0" indent="0">
              <a:buNone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Concept (a.k.a. ‘term’) and its ‘facets’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>
              <a:buNone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Four types of relationships between terms &amp; facets: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b="1" dirty="0">
                <a:ea typeface="ＭＳ Ｐゴシック" panose="020B0600070205080204" pitchFamily="34" charset="-128"/>
              </a:rPr>
              <a:t>And</a:t>
            </a:r>
            <a:r>
              <a:rPr lang="en-US" altLang="en-US" dirty="0">
                <a:ea typeface="ＭＳ Ｐゴシック" panose="020B0600070205080204" pitchFamily="34" charset="-128"/>
              </a:rPr>
              <a:t>: Necessary &amp; Sufficient conditions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(‘(not) being </a:t>
            </a:r>
            <a:r>
              <a:rPr lang="en-US" altLang="en-US" dirty="0">
                <a:ea typeface="ＭＳ Ｐゴシック" panose="020B0600070205080204" pitchFamily="34" charset="-128"/>
              </a:rPr>
              <a:t>a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bachelor’)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b="1" dirty="0">
                <a:ea typeface="ＭＳ Ｐゴシック" panose="020B0600070205080204" pitchFamily="34" charset="-128"/>
              </a:rPr>
              <a:t>Not</a:t>
            </a:r>
            <a:r>
              <a:rPr lang="en-US" altLang="en-US" dirty="0">
                <a:ea typeface="ＭＳ Ｐゴシック" panose="020B0600070205080204" pitchFamily="34" charset="-128"/>
              </a:rPr>
              <a:t>: Typologies (‘type of welfare state’)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b="1" dirty="0">
                <a:ea typeface="ＭＳ Ｐゴシック" panose="020B0600070205080204" pitchFamily="34" charset="-128"/>
              </a:rPr>
              <a:t>Or</a:t>
            </a:r>
            <a:r>
              <a:rPr lang="en-US" altLang="en-US" dirty="0">
                <a:ea typeface="ＭＳ Ｐゴシック" panose="020B0600070205080204" pitchFamily="34" charset="-128"/>
              </a:rPr>
              <a:t>: Family resemblance (‘being sick’)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b="1" dirty="0">
                <a:ea typeface="ＭＳ Ｐゴシック" panose="020B0600070205080204" pitchFamily="34" charset="-128"/>
              </a:rPr>
              <a:t>Missing</a:t>
            </a:r>
            <a:r>
              <a:rPr lang="en-US" altLang="en-US" dirty="0">
                <a:ea typeface="ＭＳ Ｐゴシック" panose="020B0600070205080204" pitchFamily="34" charset="-128"/>
              </a:rPr>
              <a:t>: A set of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similar variables </a:t>
            </a:r>
            <a:r>
              <a:rPr lang="en-US" altLang="en-US" dirty="0">
                <a:ea typeface="ＭＳ Ｐゴシック" panose="020B0600070205080204" pitchFamily="34" charset="-128"/>
              </a:rPr>
              <a:t>(‘personality’)</a:t>
            </a:r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63"/>
            <a:ext cx="2969901" cy="57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651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70" b="1" dirty="0">
                <a:latin typeface="Arial Narrow" panose="020B0606020202030204" pitchFamily="34" charset="0"/>
              </a:rPr>
              <a:t>TWO ‘DIMENSIONS’ DEFINING DEMOCRACY USING ‘</a:t>
            </a:r>
            <a:r>
              <a:rPr lang="en-US" sz="3470" b="1" u="sng" dirty="0">
                <a:latin typeface="Arial Narrow" panose="020B0606020202030204" pitchFamily="34" charset="0"/>
              </a:rPr>
              <a:t>AND</a:t>
            </a:r>
            <a:r>
              <a:rPr lang="en-US" sz="3470" b="1" dirty="0">
                <a:latin typeface="Arial Narrow" panose="020B0606020202030204" pitchFamily="34" charset="0"/>
              </a:rPr>
              <a:t>’</a:t>
            </a:r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63"/>
            <a:ext cx="2969901" cy="572263"/>
          </a:xfrm>
          <a:prstGeom prst="rect">
            <a:avLst/>
          </a:prstGeom>
        </p:spPr>
      </p:pic>
      <p:cxnSp>
        <p:nvCxnSpPr>
          <p:cNvPr id="14" name="Straight Connector 5"/>
          <p:cNvCxnSpPr>
            <a:cxnSpLocks noChangeShapeType="1"/>
          </p:cNvCxnSpPr>
          <p:nvPr/>
        </p:nvCxnSpPr>
        <p:spPr bwMode="auto">
          <a:xfrm>
            <a:off x="6272902" y="2125961"/>
            <a:ext cx="0" cy="385076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7"/>
          <p:cNvCxnSpPr>
            <a:cxnSpLocks noChangeShapeType="1"/>
          </p:cNvCxnSpPr>
          <p:nvPr/>
        </p:nvCxnSpPr>
        <p:spPr bwMode="auto">
          <a:xfrm>
            <a:off x="3624953" y="3995737"/>
            <a:ext cx="550039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4717028" y="5854393"/>
            <a:ext cx="31117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8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ts val="2800"/>
              </a:lnSpc>
              <a:spcBef>
                <a:spcPct val="20000"/>
              </a:spcBef>
              <a:buSzPct val="70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ts val="24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ts val="2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ts val="2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2400" dirty="0"/>
              <a:t>No right </a:t>
            </a:r>
            <a:r>
              <a:rPr lang="nl-NL" altLang="en-US" sz="2400" dirty="0" err="1"/>
              <a:t>to</a:t>
            </a:r>
            <a:r>
              <a:rPr lang="nl-NL" altLang="en-US" sz="2400" dirty="0"/>
              <a:t> </a:t>
            </a:r>
            <a:r>
              <a:rPr lang="nl-NL" altLang="en-US" sz="2400" dirty="0" err="1"/>
              <a:t>participate</a:t>
            </a:r>
            <a:endParaRPr lang="nl-NL" altLang="en-US" sz="24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2400" dirty="0"/>
              <a:t>(no </a:t>
            </a:r>
            <a:r>
              <a:rPr lang="nl-NL" altLang="en-US" sz="2400" dirty="0" err="1"/>
              <a:t>political</a:t>
            </a:r>
            <a:r>
              <a:rPr lang="nl-NL" altLang="en-US" sz="2400" dirty="0"/>
              <a:t> </a:t>
            </a:r>
            <a:r>
              <a:rPr lang="nl-NL" altLang="en-US" sz="2400" dirty="0" err="1"/>
              <a:t>freedom</a:t>
            </a:r>
            <a:r>
              <a:rPr lang="nl-NL" altLang="en-US" sz="2400" dirty="0"/>
              <a:t>)</a:t>
            </a:r>
          </a:p>
        </p:txBody>
      </p:sp>
      <p:sp>
        <p:nvSpPr>
          <p:cNvPr id="20" name="TextBox 9"/>
          <p:cNvSpPr txBox="1">
            <a:spLocks noChangeArrowheads="1"/>
          </p:cNvSpPr>
          <p:nvPr/>
        </p:nvSpPr>
        <p:spPr bwMode="auto">
          <a:xfrm>
            <a:off x="4975939" y="1294964"/>
            <a:ext cx="27526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8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ts val="2800"/>
              </a:lnSpc>
              <a:spcBef>
                <a:spcPct val="20000"/>
              </a:spcBef>
              <a:buSzPct val="70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ts val="24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ts val="2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ts val="2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2400" dirty="0"/>
              <a:t>Right </a:t>
            </a:r>
            <a:r>
              <a:rPr lang="nl-NL" altLang="en-US" sz="2400" dirty="0" err="1"/>
              <a:t>to</a:t>
            </a:r>
            <a:r>
              <a:rPr lang="nl-NL" altLang="en-US" sz="2400" dirty="0"/>
              <a:t> </a:t>
            </a:r>
            <a:r>
              <a:rPr lang="nl-NL" altLang="en-US" sz="2400" dirty="0" err="1"/>
              <a:t>participate</a:t>
            </a:r>
            <a:endParaRPr lang="nl-NL" altLang="en-US" sz="24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2400" dirty="0"/>
              <a:t>(</a:t>
            </a:r>
            <a:r>
              <a:rPr lang="nl-NL" altLang="en-US" sz="2400" dirty="0" err="1"/>
              <a:t>political</a:t>
            </a:r>
            <a:r>
              <a:rPr lang="nl-NL" altLang="en-US" sz="2400" dirty="0"/>
              <a:t> </a:t>
            </a:r>
            <a:r>
              <a:rPr lang="nl-NL" altLang="en-US" sz="2400" dirty="0" err="1"/>
              <a:t>freedom</a:t>
            </a:r>
            <a:r>
              <a:rPr lang="nl-NL" altLang="en-US" sz="2400" dirty="0"/>
              <a:t>)</a:t>
            </a:r>
          </a:p>
        </p:txBody>
      </p:sp>
      <p:sp>
        <p:nvSpPr>
          <p:cNvPr id="22" name="TextBox 10"/>
          <p:cNvSpPr txBox="1">
            <a:spLocks noChangeArrowheads="1"/>
          </p:cNvSpPr>
          <p:nvPr/>
        </p:nvSpPr>
        <p:spPr bwMode="auto">
          <a:xfrm>
            <a:off x="1572577" y="3713764"/>
            <a:ext cx="22220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8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ts val="2800"/>
              </a:lnSpc>
              <a:spcBef>
                <a:spcPct val="20000"/>
              </a:spcBef>
              <a:buSzPct val="70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ts val="24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ts val="2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ts val="2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2400" dirty="0"/>
              <a:t>No </a:t>
            </a:r>
            <a:r>
              <a:rPr lang="nl-NL" altLang="en-US" sz="2400" dirty="0" err="1" smtClean="0"/>
              <a:t>liberties</a:t>
            </a:r>
            <a:endParaRPr lang="nl-NL" altLang="en-US" sz="24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2400" dirty="0" smtClean="0"/>
              <a:t>(no </a:t>
            </a:r>
            <a:r>
              <a:rPr lang="nl-NL" altLang="en-US" sz="2400" dirty="0" err="1" smtClean="0"/>
              <a:t>rule</a:t>
            </a:r>
            <a:r>
              <a:rPr lang="nl-NL" altLang="en-US" sz="2400" dirty="0" smtClean="0"/>
              <a:t> of </a:t>
            </a:r>
            <a:r>
              <a:rPr lang="nl-NL" altLang="en-US" sz="2400" dirty="0" err="1" smtClean="0"/>
              <a:t>law</a:t>
            </a:r>
            <a:r>
              <a:rPr lang="nl-NL" altLang="en-US" sz="2400" dirty="0" smtClean="0"/>
              <a:t>)</a:t>
            </a:r>
            <a:endParaRPr lang="nl-NL" altLang="en-US" sz="2400" dirty="0"/>
          </a:p>
        </p:txBody>
      </p:sp>
      <p:sp>
        <p:nvSpPr>
          <p:cNvPr id="23" name="TextBox 11"/>
          <p:cNvSpPr txBox="1">
            <a:spLocks noChangeArrowheads="1"/>
          </p:cNvSpPr>
          <p:nvPr/>
        </p:nvSpPr>
        <p:spPr bwMode="auto">
          <a:xfrm>
            <a:off x="9178181" y="3733801"/>
            <a:ext cx="17940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8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ts val="2800"/>
              </a:lnSpc>
              <a:spcBef>
                <a:spcPct val="20000"/>
              </a:spcBef>
              <a:buSzPct val="70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ts val="24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ts val="2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ts val="2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2400" dirty="0" err="1" smtClean="0"/>
              <a:t>Liberties</a:t>
            </a:r>
            <a:endParaRPr lang="nl-NL" altLang="en-US" sz="24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2400" dirty="0" smtClean="0"/>
              <a:t>(</a:t>
            </a:r>
            <a:r>
              <a:rPr lang="nl-NL" altLang="en-US" sz="2400" dirty="0" err="1" smtClean="0"/>
              <a:t>rule</a:t>
            </a:r>
            <a:r>
              <a:rPr lang="nl-NL" altLang="en-US" sz="2400" dirty="0" smtClean="0"/>
              <a:t> of </a:t>
            </a:r>
            <a:r>
              <a:rPr lang="nl-NL" altLang="en-US" sz="2400" dirty="0" err="1" smtClean="0"/>
              <a:t>law</a:t>
            </a:r>
            <a:r>
              <a:rPr lang="nl-NL" altLang="en-US" sz="2400" dirty="0" smtClean="0"/>
              <a:t>)</a:t>
            </a:r>
            <a:endParaRPr lang="nl-NL" altLang="en-US" sz="2400" dirty="0"/>
          </a:p>
        </p:txBody>
      </p:sp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6802896" y="3098799"/>
            <a:ext cx="17427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2400" dirty="0" err="1">
                <a:solidFill>
                  <a:schemeClr val="accent2"/>
                </a:solidFill>
              </a:rPr>
              <a:t>Democracy</a:t>
            </a:r>
            <a:endParaRPr lang="nl-NL" altLang="nl-NL" sz="2400" dirty="0">
              <a:solidFill>
                <a:schemeClr val="accent2"/>
              </a:solidFill>
            </a:endParaRPr>
          </a:p>
        </p:txBody>
      </p:sp>
      <p:sp>
        <p:nvSpPr>
          <p:cNvPr id="27" name="TextBox 10"/>
          <p:cNvSpPr txBox="1">
            <a:spLocks noChangeArrowheads="1"/>
          </p:cNvSpPr>
          <p:nvPr/>
        </p:nvSpPr>
        <p:spPr bwMode="auto">
          <a:xfrm>
            <a:off x="3794660" y="4222166"/>
            <a:ext cx="2170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2400" dirty="0">
                <a:solidFill>
                  <a:schemeClr val="accent2"/>
                </a:solidFill>
              </a:rPr>
              <a:t>No </a:t>
            </a:r>
            <a:r>
              <a:rPr lang="nl-NL" altLang="nl-NL" sz="2400" dirty="0" err="1">
                <a:solidFill>
                  <a:schemeClr val="accent2"/>
                </a:solidFill>
              </a:rPr>
              <a:t>democracy</a:t>
            </a:r>
            <a:endParaRPr lang="nl-NL" altLang="nl-NL" sz="2400" dirty="0">
              <a:solidFill>
                <a:schemeClr val="accent2"/>
              </a:solidFill>
            </a:endParaRPr>
          </a:p>
          <a:p>
            <a:endParaRPr lang="nl-NL" altLang="nl-NL" sz="2400" dirty="0">
              <a:solidFill>
                <a:schemeClr val="accent2"/>
              </a:solidFill>
            </a:endParaRPr>
          </a:p>
        </p:txBody>
      </p:sp>
      <p:sp>
        <p:nvSpPr>
          <p:cNvPr id="28" name="TextBox 11"/>
          <p:cNvSpPr txBox="1">
            <a:spLocks noChangeArrowheads="1"/>
          </p:cNvSpPr>
          <p:nvPr/>
        </p:nvSpPr>
        <p:spPr bwMode="auto">
          <a:xfrm>
            <a:off x="3794660" y="3098799"/>
            <a:ext cx="2170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2400" dirty="0">
                <a:solidFill>
                  <a:schemeClr val="accent2"/>
                </a:solidFill>
              </a:rPr>
              <a:t>No </a:t>
            </a:r>
            <a:r>
              <a:rPr lang="nl-NL" altLang="nl-NL" sz="2400" dirty="0" err="1">
                <a:solidFill>
                  <a:schemeClr val="accent2"/>
                </a:solidFill>
              </a:rPr>
              <a:t>democracy</a:t>
            </a:r>
            <a:endParaRPr lang="nl-NL" altLang="nl-NL" sz="2400" dirty="0">
              <a:solidFill>
                <a:schemeClr val="accent2"/>
              </a:solidFill>
            </a:endParaRPr>
          </a:p>
        </p:txBody>
      </p:sp>
      <p:sp>
        <p:nvSpPr>
          <p:cNvPr id="29" name="TextBox 12"/>
          <p:cNvSpPr txBox="1">
            <a:spLocks noChangeArrowheads="1"/>
          </p:cNvSpPr>
          <p:nvPr/>
        </p:nvSpPr>
        <p:spPr bwMode="auto">
          <a:xfrm>
            <a:off x="6802896" y="4221690"/>
            <a:ext cx="2170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2400" dirty="0">
                <a:solidFill>
                  <a:schemeClr val="accent2"/>
                </a:solidFill>
              </a:rPr>
              <a:t>No </a:t>
            </a:r>
            <a:r>
              <a:rPr lang="nl-NL" altLang="nl-NL" sz="2400" dirty="0" err="1">
                <a:solidFill>
                  <a:schemeClr val="accent2"/>
                </a:solidFill>
              </a:rPr>
              <a:t>democracy</a:t>
            </a:r>
            <a:endParaRPr lang="nl-NL" altLang="nl-NL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64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28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806404" cy="1325563"/>
          </a:xfrm>
        </p:spPr>
        <p:txBody>
          <a:bodyPr>
            <a:normAutofit/>
          </a:bodyPr>
          <a:lstStyle/>
          <a:p>
            <a:r>
              <a:rPr lang="en-US" sz="3470" b="1" dirty="0">
                <a:latin typeface="Arial Narrow" panose="020B0606020202030204" pitchFamily="34" charset="0"/>
              </a:rPr>
              <a:t>TWO ‘DIMENSIONS’ </a:t>
            </a:r>
            <a:r>
              <a:rPr lang="en-US" sz="3470" b="1">
                <a:latin typeface="Arial Narrow" panose="020B0606020202030204" pitchFamily="34" charset="0"/>
              </a:rPr>
              <a:t>DEFINING </a:t>
            </a:r>
            <a:r>
              <a:rPr lang="en-US" sz="3470" b="1" smtClean="0">
                <a:latin typeface="Arial Narrow" panose="020B0606020202030204" pitchFamily="34" charset="0"/>
              </a:rPr>
              <a:t>REGIME TYPES USING </a:t>
            </a:r>
            <a:r>
              <a:rPr lang="en-US" sz="3470" b="1" dirty="0">
                <a:latin typeface="Arial Narrow" panose="020B0606020202030204" pitchFamily="34" charset="0"/>
              </a:rPr>
              <a:t>‘</a:t>
            </a:r>
            <a:r>
              <a:rPr lang="en-US" sz="3470" b="1" u="sng" dirty="0">
                <a:latin typeface="Arial Narrow" panose="020B0606020202030204" pitchFamily="34" charset="0"/>
              </a:rPr>
              <a:t>NOT</a:t>
            </a:r>
            <a:r>
              <a:rPr lang="en-US" sz="3470" b="1" dirty="0">
                <a:latin typeface="Arial Narrow" panose="020B0606020202030204" pitchFamily="34" charset="0"/>
              </a:rPr>
              <a:t>’</a:t>
            </a:r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63"/>
            <a:ext cx="2969901" cy="572263"/>
          </a:xfrm>
          <a:prstGeom prst="rect">
            <a:avLst/>
          </a:prstGeom>
        </p:spPr>
      </p:pic>
      <p:cxnSp>
        <p:nvCxnSpPr>
          <p:cNvPr id="14" name="Straight Connector 5"/>
          <p:cNvCxnSpPr>
            <a:cxnSpLocks noChangeShapeType="1"/>
          </p:cNvCxnSpPr>
          <p:nvPr/>
        </p:nvCxnSpPr>
        <p:spPr bwMode="auto">
          <a:xfrm>
            <a:off x="6272902" y="2125961"/>
            <a:ext cx="0" cy="385076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7"/>
          <p:cNvCxnSpPr>
            <a:cxnSpLocks noChangeShapeType="1"/>
          </p:cNvCxnSpPr>
          <p:nvPr/>
        </p:nvCxnSpPr>
        <p:spPr bwMode="auto">
          <a:xfrm>
            <a:off x="3624953" y="3995737"/>
            <a:ext cx="550039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4717028" y="5854393"/>
            <a:ext cx="31117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8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ts val="2800"/>
              </a:lnSpc>
              <a:spcBef>
                <a:spcPct val="20000"/>
              </a:spcBef>
              <a:buSzPct val="70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ts val="24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ts val="2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ts val="2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2400" dirty="0"/>
              <a:t>No right </a:t>
            </a:r>
            <a:r>
              <a:rPr lang="nl-NL" altLang="en-US" sz="2400" dirty="0" err="1"/>
              <a:t>to</a:t>
            </a:r>
            <a:r>
              <a:rPr lang="nl-NL" altLang="en-US" sz="2400" dirty="0"/>
              <a:t> </a:t>
            </a:r>
            <a:r>
              <a:rPr lang="nl-NL" altLang="en-US" sz="2400" dirty="0" err="1"/>
              <a:t>participate</a:t>
            </a:r>
            <a:endParaRPr lang="nl-NL" altLang="en-US" sz="24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2400" dirty="0"/>
              <a:t>(no </a:t>
            </a:r>
            <a:r>
              <a:rPr lang="nl-NL" altLang="en-US" sz="2400" dirty="0" err="1"/>
              <a:t>political</a:t>
            </a:r>
            <a:r>
              <a:rPr lang="nl-NL" altLang="en-US" sz="2400" dirty="0"/>
              <a:t> </a:t>
            </a:r>
            <a:r>
              <a:rPr lang="nl-NL" altLang="en-US" sz="2400" dirty="0" err="1"/>
              <a:t>freedom</a:t>
            </a:r>
            <a:r>
              <a:rPr lang="nl-NL" altLang="en-US" sz="2400" dirty="0"/>
              <a:t>)</a:t>
            </a:r>
          </a:p>
        </p:txBody>
      </p:sp>
      <p:sp>
        <p:nvSpPr>
          <p:cNvPr id="20" name="TextBox 9"/>
          <p:cNvSpPr txBox="1">
            <a:spLocks noChangeArrowheads="1"/>
          </p:cNvSpPr>
          <p:nvPr/>
        </p:nvSpPr>
        <p:spPr bwMode="auto">
          <a:xfrm>
            <a:off x="4975939" y="1294964"/>
            <a:ext cx="27526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8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ts val="2800"/>
              </a:lnSpc>
              <a:spcBef>
                <a:spcPct val="20000"/>
              </a:spcBef>
              <a:buSzPct val="70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ts val="24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ts val="2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ts val="2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2400" dirty="0"/>
              <a:t>Right </a:t>
            </a:r>
            <a:r>
              <a:rPr lang="nl-NL" altLang="en-US" sz="2400" dirty="0" err="1"/>
              <a:t>to</a:t>
            </a:r>
            <a:r>
              <a:rPr lang="nl-NL" altLang="en-US" sz="2400" dirty="0"/>
              <a:t> </a:t>
            </a:r>
            <a:r>
              <a:rPr lang="nl-NL" altLang="en-US" sz="2400" dirty="0" err="1"/>
              <a:t>participate</a:t>
            </a:r>
            <a:endParaRPr lang="nl-NL" altLang="en-US" sz="24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2400" dirty="0"/>
              <a:t>(</a:t>
            </a:r>
            <a:r>
              <a:rPr lang="nl-NL" altLang="en-US" sz="2400" dirty="0" err="1"/>
              <a:t>political</a:t>
            </a:r>
            <a:r>
              <a:rPr lang="nl-NL" altLang="en-US" sz="2400" dirty="0"/>
              <a:t> </a:t>
            </a:r>
            <a:r>
              <a:rPr lang="nl-NL" altLang="en-US" sz="2400" dirty="0" err="1"/>
              <a:t>freedom</a:t>
            </a:r>
            <a:r>
              <a:rPr lang="nl-NL" altLang="en-US" sz="2400" dirty="0"/>
              <a:t>)</a:t>
            </a:r>
          </a:p>
        </p:txBody>
      </p:sp>
      <p:sp>
        <p:nvSpPr>
          <p:cNvPr id="22" name="TextBox 10"/>
          <p:cNvSpPr txBox="1">
            <a:spLocks noChangeArrowheads="1"/>
          </p:cNvSpPr>
          <p:nvPr/>
        </p:nvSpPr>
        <p:spPr bwMode="auto">
          <a:xfrm>
            <a:off x="1601821" y="3707861"/>
            <a:ext cx="22220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8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ts val="2800"/>
              </a:lnSpc>
              <a:spcBef>
                <a:spcPct val="20000"/>
              </a:spcBef>
              <a:buSzPct val="70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ts val="24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ts val="2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ts val="2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2400" dirty="0"/>
              <a:t>No </a:t>
            </a:r>
            <a:r>
              <a:rPr lang="nl-NL" altLang="en-US" sz="2400" dirty="0" err="1" smtClean="0"/>
              <a:t>liberties</a:t>
            </a:r>
            <a:endParaRPr lang="nl-NL" altLang="en-US" sz="24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2400" dirty="0" smtClean="0"/>
              <a:t>(no </a:t>
            </a:r>
            <a:r>
              <a:rPr lang="nl-NL" altLang="en-US" sz="2400" dirty="0" err="1" smtClean="0"/>
              <a:t>rule</a:t>
            </a:r>
            <a:r>
              <a:rPr lang="nl-NL" altLang="en-US" sz="2400" dirty="0" smtClean="0"/>
              <a:t> of </a:t>
            </a:r>
            <a:r>
              <a:rPr lang="nl-NL" altLang="en-US" sz="2400" dirty="0" err="1" smtClean="0"/>
              <a:t>law</a:t>
            </a:r>
            <a:r>
              <a:rPr lang="nl-NL" altLang="en-US" sz="2400" dirty="0" smtClean="0"/>
              <a:t>)</a:t>
            </a:r>
            <a:endParaRPr lang="nl-NL" altLang="en-US" sz="2400" dirty="0"/>
          </a:p>
        </p:txBody>
      </p:sp>
      <p:sp>
        <p:nvSpPr>
          <p:cNvPr id="23" name="TextBox 11"/>
          <p:cNvSpPr txBox="1">
            <a:spLocks noChangeArrowheads="1"/>
          </p:cNvSpPr>
          <p:nvPr/>
        </p:nvSpPr>
        <p:spPr bwMode="auto">
          <a:xfrm>
            <a:off x="9178181" y="3733801"/>
            <a:ext cx="17940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8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ts val="2800"/>
              </a:lnSpc>
              <a:spcBef>
                <a:spcPct val="20000"/>
              </a:spcBef>
              <a:buSzPct val="70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ts val="24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ts val="2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ts val="2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2400" dirty="0" err="1" smtClean="0"/>
              <a:t>Liberties</a:t>
            </a:r>
            <a:endParaRPr lang="nl-NL" altLang="en-US" sz="24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2400" dirty="0" smtClean="0"/>
              <a:t>(</a:t>
            </a:r>
            <a:r>
              <a:rPr lang="nl-NL" altLang="en-US" sz="2400" dirty="0" err="1" smtClean="0"/>
              <a:t>rule</a:t>
            </a:r>
            <a:r>
              <a:rPr lang="nl-NL" altLang="en-US" sz="2400" dirty="0" smtClean="0"/>
              <a:t> of </a:t>
            </a:r>
            <a:r>
              <a:rPr lang="nl-NL" altLang="en-US" sz="2400" dirty="0" err="1" smtClean="0"/>
              <a:t>law</a:t>
            </a:r>
            <a:r>
              <a:rPr lang="nl-NL" altLang="en-US" sz="2400" dirty="0" smtClean="0"/>
              <a:t>)</a:t>
            </a:r>
            <a:endParaRPr lang="nl-NL" altLang="en-US" sz="2400" dirty="0"/>
          </a:p>
        </p:txBody>
      </p:sp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6802896" y="3098799"/>
            <a:ext cx="17427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2400" dirty="0" err="1">
                <a:solidFill>
                  <a:schemeClr val="accent2"/>
                </a:solidFill>
              </a:rPr>
              <a:t>Democracy</a:t>
            </a:r>
            <a:endParaRPr lang="nl-NL" altLang="nl-NL" sz="2400" dirty="0">
              <a:solidFill>
                <a:schemeClr val="accent2"/>
              </a:solidFill>
            </a:endParaRPr>
          </a:p>
        </p:txBody>
      </p:sp>
      <p:sp>
        <p:nvSpPr>
          <p:cNvPr id="27" name="TextBox 10"/>
          <p:cNvSpPr txBox="1">
            <a:spLocks noChangeArrowheads="1"/>
          </p:cNvSpPr>
          <p:nvPr/>
        </p:nvSpPr>
        <p:spPr bwMode="auto">
          <a:xfrm>
            <a:off x="4272793" y="4221690"/>
            <a:ext cx="15536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2400" dirty="0" err="1">
                <a:solidFill>
                  <a:schemeClr val="accent2"/>
                </a:solidFill>
              </a:rPr>
              <a:t>Autocracy</a:t>
            </a:r>
            <a:endParaRPr lang="nl-NL" altLang="nl-NL" sz="2400" dirty="0">
              <a:solidFill>
                <a:schemeClr val="accent2"/>
              </a:solidFill>
            </a:endParaRPr>
          </a:p>
          <a:p>
            <a:endParaRPr lang="nl-NL" altLang="nl-NL" sz="2400" dirty="0">
              <a:solidFill>
                <a:schemeClr val="accent2"/>
              </a:solidFill>
            </a:endParaRPr>
          </a:p>
        </p:txBody>
      </p:sp>
      <p:sp>
        <p:nvSpPr>
          <p:cNvPr id="28" name="TextBox 11"/>
          <p:cNvSpPr txBox="1">
            <a:spLocks noChangeArrowheads="1"/>
          </p:cNvSpPr>
          <p:nvPr/>
        </p:nvSpPr>
        <p:spPr bwMode="auto">
          <a:xfrm>
            <a:off x="3898938" y="2876864"/>
            <a:ext cx="23013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nl-NL" altLang="nl-NL" sz="2400" dirty="0" err="1">
                <a:solidFill>
                  <a:schemeClr val="accent2"/>
                </a:solidFill>
              </a:rPr>
              <a:t>Electoral</a:t>
            </a:r>
            <a:r>
              <a:rPr lang="nl-NL" altLang="nl-NL" sz="2400" dirty="0">
                <a:solidFill>
                  <a:schemeClr val="accent2"/>
                </a:solidFill>
              </a:rPr>
              <a:t> </a:t>
            </a:r>
            <a:r>
              <a:rPr lang="nl-NL" altLang="nl-NL" sz="2400" dirty="0" err="1">
                <a:solidFill>
                  <a:schemeClr val="accent2"/>
                </a:solidFill>
              </a:rPr>
              <a:t>dictatorships</a:t>
            </a:r>
            <a:endParaRPr lang="nl-NL" altLang="nl-NL" sz="2400" dirty="0">
              <a:solidFill>
                <a:schemeClr val="accent2"/>
              </a:solidFill>
            </a:endParaRPr>
          </a:p>
        </p:txBody>
      </p:sp>
      <p:sp>
        <p:nvSpPr>
          <p:cNvPr id="29" name="TextBox 12"/>
          <p:cNvSpPr txBox="1">
            <a:spLocks noChangeArrowheads="1"/>
          </p:cNvSpPr>
          <p:nvPr/>
        </p:nvSpPr>
        <p:spPr bwMode="auto">
          <a:xfrm>
            <a:off x="6513061" y="4221690"/>
            <a:ext cx="23224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nl-NL" altLang="nl-NL" sz="2400" dirty="0" err="1">
                <a:solidFill>
                  <a:schemeClr val="accent2"/>
                </a:solidFill>
              </a:rPr>
              <a:t>Liberal</a:t>
            </a:r>
            <a:r>
              <a:rPr lang="nl-NL" altLang="nl-NL" sz="2400" dirty="0">
                <a:solidFill>
                  <a:schemeClr val="accent2"/>
                </a:solidFill>
              </a:rPr>
              <a:t> </a:t>
            </a:r>
            <a:r>
              <a:rPr lang="nl-NL" altLang="nl-NL" sz="2400" dirty="0" err="1">
                <a:solidFill>
                  <a:schemeClr val="accent2"/>
                </a:solidFill>
              </a:rPr>
              <a:t>autocracies</a:t>
            </a:r>
            <a:endParaRPr lang="nl-NL" altLang="nl-NL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33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28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70" b="1" dirty="0">
                <a:latin typeface="Arial Narrow" panose="020B0606020202030204" pitchFamily="34" charset="0"/>
              </a:rPr>
              <a:t>RELATIONSHIPS BETWEEN FACETS AND TERMS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And: 	necessary and sufficient conditions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Not: 	creating (matrix) typologies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Or: 		family resemblance (sufficient conditions)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63"/>
            <a:ext cx="2969901" cy="57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18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70" b="1" dirty="0">
                <a:latin typeface="Arial Narrow" panose="020B0606020202030204" pitchFamily="34" charset="0"/>
              </a:rPr>
              <a:t>TWO ‘DIMENSIONS’ DEFINING DEMOCRACY USING ‘</a:t>
            </a:r>
            <a:r>
              <a:rPr lang="en-US" sz="3470" b="1" u="sng" dirty="0">
                <a:latin typeface="Arial Narrow" panose="020B0606020202030204" pitchFamily="34" charset="0"/>
              </a:rPr>
              <a:t>OR</a:t>
            </a:r>
            <a:r>
              <a:rPr lang="en-US" sz="3470" b="1" dirty="0">
                <a:latin typeface="Arial Narrow" panose="020B0606020202030204" pitchFamily="34" charset="0"/>
              </a:rPr>
              <a:t>’</a:t>
            </a:r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63"/>
            <a:ext cx="2969901" cy="572263"/>
          </a:xfrm>
          <a:prstGeom prst="rect">
            <a:avLst/>
          </a:prstGeom>
        </p:spPr>
      </p:pic>
      <p:cxnSp>
        <p:nvCxnSpPr>
          <p:cNvPr id="14" name="Straight Connector 5"/>
          <p:cNvCxnSpPr>
            <a:cxnSpLocks noChangeShapeType="1"/>
          </p:cNvCxnSpPr>
          <p:nvPr/>
        </p:nvCxnSpPr>
        <p:spPr bwMode="auto">
          <a:xfrm>
            <a:off x="6272902" y="2125961"/>
            <a:ext cx="0" cy="385076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7"/>
          <p:cNvCxnSpPr>
            <a:cxnSpLocks noChangeShapeType="1"/>
          </p:cNvCxnSpPr>
          <p:nvPr/>
        </p:nvCxnSpPr>
        <p:spPr bwMode="auto">
          <a:xfrm>
            <a:off x="3624953" y="3995737"/>
            <a:ext cx="5500397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4717028" y="5854393"/>
            <a:ext cx="31117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8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ts val="2800"/>
              </a:lnSpc>
              <a:spcBef>
                <a:spcPct val="20000"/>
              </a:spcBef>
              <a:buSzPct val="70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ts val="24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ts val="2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ts val="2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2400" dirty="0"/>
              <a:t>No right </a:t>
            </a:r>
            <a:r>
              <a:rPr lang="nl-NL" altLang="en-US" sz="2400" dirty="0" err="1"/>
              <a:t>to</a:t>
            </a:r>
            <a:r>
              <a:rPr lang="nl-NL" altLang="en-US" sz="2400" dirty="0"/>
              <a:t> </a:t>
            </a:r>
            <a:r>
              <a:rPr lang="nl-NL" altLang="en-US" sz="2400" dirty="0" err="1"/>
              <a:t>participate</a:t>
            </a:r>
            <a:endParaRPr lang="nl-NL" altLang="en-US" sz="24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2400" dirty="0"/>
              <a:t>(no </a:t>
            </a:r>
            <a:r>
              <a:rPr lang="nl-NL" altLang="en-US" sz="2400" dirty="0" err="1"/>
              <a:t>political</a:t>
            </a:r>
            <a:r>
              <a:rPr lang="nl-NL" altLang="en-US" sz="2400" dirty="0"/>
              <a:t> </a:t>
            </a:r>
            <a:r>
              <a:rPr lang="nl-NL" altLang="en-US" sz="2400" dirty="0" err="1"/>
              <a:t>freedom</a:t>
            </a:r>
            <a:r>
              <a:rPr lang="nl-NL" altLang="en-US" sz="2400" dirty="0"/>
              <a:t>)</a:t>
            </a:r>
          </a:p>
        </p:txBody>
      </p:sp>
      <p:sp>
        <p:nvSpPr>
          <p:cNvPr id="20" name="TextBox 9"/>
          <p:cNvSpPr txBox="1">
            <a:spLocks noChangeArrowheads="1"/>
          </p:cNvSpPr>
          <p:nvPr/>
        </p:nvSpPr>
        <p:spPr bwMode="auto">
          <a:xfrm>
            <a:off x="4975939" y="1294964"/>
            <a:ext cx="27526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8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ts val="2800"/>
              </a:lnSpc>
              <a:spcBef>
                <a:spcPct val="20000"/>
              </a:spcBef>
              <a:buSzPct val="70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ts val="24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ts val="2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ts val="2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2400" dirty="0"/>
              <a:t>Right </a:t>
            </a:r>
            <a:r>
              <a:rPr lang="nl-NL" altLang="en-US" sz="2400" dirty="0" err="1"/>
              <a:t>to</a:t>
            </a:r>
            <a:r>
              <a:rPr lang="nl-NL" altLang="en-US" sz="2400" dirty="0"/>
              <a:t> </a:t>
            </a:r>
            <a:r>
              <a:rPr lang="nl-NL" altLang="en-US" sz="2400" dirty="0" err="1"/>
              <a:t>participate</a:t>
            </a:r>
            <a:endParaRPr lang="nl-NL" altLang="en-US" sz="2400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2400" dirty="0"/>
              <a:t>(</a:t>
            </a:r>
            <a:r>
              <a:rPr lang="nl-NL" altLang="en-US" sz="2400" dirty="0" err="1"/>
              <a:t>political</a:t>
            </a:r>
            <a:r>
              <a:rPr lang="nl-NL" altLang="en-US" sz="2400" dirty="0"/>
              <a:t> </a:t>
            </a:r>
            <a:r>
              <a:rPr lang="nl-NL" altLang="en-US" sz="2400" dirty="0" err="1"/>
              <a:t>freedom</a:t>
            </a:r>
            <a:r>
              <a:rPr lang="nl-NL" altLang="en-US" sz="2400" dirty="0"/>
              <a:t>)</a:t>
            </a:r>
          </a:p>
        </p:txBody>
      </p:sp>
      <p:sp>
        <p:nvSpPr>
          <p:cNvPr id="22" name="TextBox 10"/>
          <p:cNvSpPr txBox="1">
            <a:spLocks noChangeArrowheads="1"/>
          </p:cNvSpPr>
          <p:nvPr/>
        </p:nvSpPr>
        <p:spPr bwMode="auto">
          <a:xfrm>
            <a:off x="1402870" y="3733801"/>
            <a:ext cx="22220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8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ts val="2800"/>
              </a:lnSpc>
              <a:spcBef>
                <a:spcPct val="20000"/>
              </a:spcBef>
              <a:buSzPct val="70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ts val="24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ts val="2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ts val="2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2400" dirty="0"/>
              <a:t>No </a:t>
            </a:r>
            <a:r>
              <a:rPr lang="nl-NL" altLang="en-US" sz="2400" dirty="0" err="1" smtClean="0"/>
              <a:t>liberties</a:t>
            </a:r>
            <a:endParaRPr lang="nl-NL" altLang="en-US" sz="24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2400" dirty="0" smtClean="0"/>
              <a:t>(no </a:t>
            </a:r>
            <a:r>
              <a:rPr lang="nl-NL" altLang="en-US" sz="2400" dirty="0" err="1" smtClean="0"/>
              <a:t>rule</a:t>
            </a:r>
            <a:r>
              <a:rPr lang="nl-NL" altLang="en-US" sz="2400" dirty="0" smtClean="0"/>
              <a:t> of </a:t>
            </a:r>
            <a:r>
              <a:rPr lang="nl-NL" altLang="en-US" sz="2400" dirty="0" err="1" smtClean="0"/>
              <a:t>law</a:t>
            </a:r>
            <a:r>
              <a:rPr lang="nl-NL" altLang="en-US" sz="2400" dirty="0" smtClean="0"/>
              <a:t>)</a:t>
            </a:r>
            <a:endParaRPr lang="nl-NL" altLang="en-US" sz="2400" dirty="0"/>
          </a:p>
        </p:txBody>
      </p:sp>
      <p:sp>
        <p:nvSpPr>
          <p:cNvPr id="23" name="TextBox 11"/>
          <p:cNvSpPr txBox="1">
            <a:spLocks noChangeArrowheads="1"/>
          </p:cNvSpPr>
          <p:nvPr/>
        </p:nvSpPr>
        <p:spPr bwMode="auto">
          <a:xfrm>
            <a:off x="9178181" y="3733801"/>
            <a:ext cx="17940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8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ts val="2800"/>
              </a:lnSpc>
              <a:spcBef>
                <a:spcPct val="20000"/>
              </a:spcBef>
              <a:buSzPct val="70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ts val="24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ts val="2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ts val="2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2400" dirty="0" err="1" smtClean="0"/>
              <a:t>Liberties</a:t>
            </a:r>
            <a:endParaRPr lang="nl-NL" altLang="en-US" sz="24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2400" dirty="0" smtClean="0"/>
              <a:t>(</a:t>
            </a:r>
            <a:r>
              <a:rPr lang="nl-NL" altLang="en-US" sz="2400" dirty="0" err="1" smtClean="0"/>
              <a:t>rule</a:t>
            </a:r>
            <a:r>
              <a:rPr lang="nl-NL" altLang="en-US" sz="2400" dirty="0" smtClean="0"/>
              <a:t> of </a:t>
            </a:r>
            <a:r>
              <a:rPr lang="nl-NL" altLang="en-US" sz="2400" dirty="0" err="1" smtClean="0"/>
              <a:t>law</a:t>
            </a:r>
            <a:r>
              <a:rPr lang="nl-NL" altLang="en-US" sz="2400" dirty="0" smtClean="0"/>
              <a:t>)</a:t>
            </a:r>
            <a:endParaRPr lang="nl-NL" altLang="en-US" sz="2400" dirty="0"/>
          </a:p>
        </p:txBody>
      </p:sp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6802896" y="3098799"/>
            <a:ext cx="17427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2400" dirty="0" err="1">
                <a:solidFill>
                  <a:schemeClr val="accent2"/>
                </a:solidFill>
              </a:rPr>
              <a:t>Democracy</a:t>
            </a:r>
            <a:endParaRPr lang="nl-NL" altLang="nl-NL" sz="2400" dirty="0">
              <a:solidFill>
                <a:schemeClr val="accent2"/>
              </a:solidFill>
            </a:endParaRPr>
          </a:p>
        </p:txBody>
      </p:sp>
      <p:sp>
        <p:nvSpPr>
          <p:cNvPr id="27" name="TextBox 10"/>
          <p:cNvSpPr txBox="1">
            <a:spLocks noChangeArrowheads="1"/>
          </p:cNvSpPr>
          <p:nvPr/>
        </p:nvSpPr>
        <p:spPr bwMode="auto">
          <a:xfrm>
            <a:off x="3794660" y="4222166"/>
            <a:ext cx="21707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2400" dirty="0">
                <a:solidFill>
                  <a:schemeClr val="accent2"/>
                </a:solidFill>
              </a:rPr>
              <a:t>No </a:t>
            </a:r>
            <a:r>
              <a:rPr lang="nl-NL" altLang="nl-NL" sz="2400" dirty="0" err="1">
                <a:solidFill>
                  <a:schemeClr val="accent2"/>
                </a:solidFill>
              </a:rPr>
              <a:t>democracy</a:t>
            </a:r>
            <a:endParaRPr lang="nl-NL" altLang="nl-NL" sz="2400" dirty="0">
              <a:solidFill>
                <a:schemeClr val="accent2"/>
              </a:solidFill>
            </a:endParaRPr>
          </a:p>
          <a:p>
            <a:endParaRPr lang="nl-NL" altLang="nl-NL" sz="2400" dirty="0">
              <a:solidFill>
                <a:schemeClr val="accent2"/>
              </a:solidFill>
            </a:endParaRPr>
          </a:p>
        </p:txBody>
      </p:sp>
      <p:sp>
        <p:nvSpPr>
          <p:cNvPr id="28" name="TextBox 11"/>
          <p:cNvSpPr txBox="1">
            <a:spLocks noChangeArrowheads="1"/>
          </p:cNvSpPr>
          <p:nvPr/>
        </p:nvSpPr>
        <p:spPr bwMode="auto">
          <a:xfrm>
            <a:off x="4222662" y="3098799"/>
            <a:ext cx="17427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2400" dirty="0" err="1">
                <a:solidFill>
                  <a:schemeClr val="accent2"/>
                </a:solidFill>
              </a:rPr>
              <a:t>Democracy</a:t>
            </a:r>
            <a:endParaRPr lang="nl-NL" altLang="nl-NL" sz="2400" dirty="0">
              <a:solidFill>
                <a:schemeClr val="accent2"/>
              </a:solidFill>
            </a:endParaRPr>
          </a:p>
        </p:txBody>
      </p:sp>
      <p:sp>
        <p:nvSpPr>
          <p:cNvPr id="29" name="TextBox 12"/>
          <p:cNvSpPr txBox="1">
            <a:spLocks noChangeArrowheads="1"/>
          </p:cNvSpPr>
          <p:nvPr/>
        </p:nvSpPr>
        <p:spPr bwMode="auto">
          <a:xfrm>
            <a:off x="6802896" y="4221690"/>
            <a:ext cx="17427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2400" dirty="0" err="1">
                <a:solidFill>
                  <a:schemeClr val="accent2"/>
                </a:solidFill>
              </a:rPr>
              <a:t>D</a:t>
            </a:r>
            <a:r>
              <a:rPr lang="nl-NL" altLang="nl-NL" sz="2400" dirty="0" err="1" smtClean="0">
                <a:solidFill>
                  <a:schemeClr val="accent2"/>
                </a:solidFill>
              </a:rPr>
              <a:t>emocracy</a:t>
            </a:r>
            <a:endParaRPr lang="nl-NL" altLang="nl-NL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34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28" grpId="0"/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70" b="1" dirty="0">
                <a:latin typeface="Arial Narrow" panose="020B0606020202030204" pitchFamily="34" charset="0"/>
              </a:rPr>
              <a:t>RELATIONSHIPS BETWEEN FACETS AND TERMS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dirty="0">
                <a:ea typeface="ＭＳ Ｐゴシック" panose="020B0600070205080204" pitchFamily="34" charset="-128"/>
              </a:rPr>
              <a:t>And: 	necessary and sufficient conditions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>
                <a:ea typeface="ＭＳ Ｐゴシック" panose="020B0600070205080204" pitchFamily="34" charset="-128"/>
              </a:rPr>
              <a:t>Not: 	creating (matrix) typologies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>
                <a:ea typeface="ＭＳ Ｐゴシック" panose="020B0600070205080204" pitchFamily="34" charset="-128"/>
              </a:rPr>
              <a:t>Or: 		family resemblance (sufficient conditions)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dirty="0">
                <a:ea typeface="ＭＳ Ｐゴシック" panose="020B0600070205080204" pitchFamily="34" charset="-128"/>
              </a:rPr>
              <a:t>Missing: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	just </a:t>
            </a:r>
            <a:r>
              <a:rPr lang="en-US" altLang="en-US" dirty="0">
                <a:ea typeface="ＭＳ Ｐゴシック" panose="020B0600070205080204" pitchFamily="34" charset="-128"/>
              </a:rPr>
              <a:t>a set of ‘somehow related variables’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63"/>
            <a:ext cx="2969901" cy="57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90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70" b="1" dirty="0"/>
              <a:t>THIS MICROLECTURE</a:t>
            </a:r>
            <a:endParaRPr lang="en-US" sz="3470" b="1" dirty="0">
              <a:latin typeface="Arial Narrow" panose="020B0606020202030204" pitchFamily="34" charset="0"/>
            </a:endParaRPr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63"/>
            <a:ext cx="2969901" cy="572263"/>
          </a:xfrm>
          <a:prstGeom prst="rect">
            <a:avLst/>
          </a:prstGeom>
        </p:spPr>
      </p:pic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dirty="0" smtClean="0">
                <a:ea typeface="ＭＳ Ｐゴシック" panose="020B0600070205080204" pitchFamily="34" charset="-128"/>
              </a:rPr>
              <a:t>Conceptualization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Concept (a.k.a. ‘term’) and its ‘facets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’</a:t>
            </a:r>
            <a:endParaRPr lang="en-US" altLang="en-US" dirty="0" smtClean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dirty="0" smtClean="0">
                <a:ea typeface="ＭＳ Ｐゴシック" panose="020B0600070205080204" pitchFamily="34" charset="-128"/>
              </a:rPr>
              <a:t>Four different </a:t>
            </a:r>
            <a:r>
              <a:rPr lang="en-US" altLang="en-US" dirty="0">
                <a:ea typeface="ＭＳ Ｐゴシック" panose="020B0600070205080204" pitchFamily="34" charset="-128"/>
              </a:rPr>
              <a:t>ways of relating facets and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terms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Not: 	Creating typologies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And: 	Necessary and Sufficient conditions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Or: 	Family resemblance relationships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Missing: Just a set of somehow related variables</a:t>
            </a:r>
          </a:p>
        </p:txBody>
      </p:sp>
    </p:spTree>
    <p:extLst>
      <p:ext uri="{BB962C8B-B14F-4D97-AF65-F5344CB8AC3E}">
        <p14:creationId xmlns:p14="http://schemas.microsoft.com/office/powerpoint/2010/main" val="324799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5006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70" b="1" dirty="0">
                <a:latin typeface="Arial Narrow" panose="020B0606020202030204" pitchFamily="34" charset="0"/>
              </a:rPr>
              <a:t>EXAMPLE: CONCEPTUALIZING DEMOCRACY</a:t>
            </a:r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63"/>
            <a:ext cx="2969901" cy="572263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898" y="2330312"/>
            <a:ext cx="5144102" cy="3207026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0312"/>
            <a:ext cx="4810540" cy="320702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416" y="2113642"/>
            <a:ext cx="6022699" cy="474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51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70" b="1" dirty="0">
                <a:latin typeface="Arial Narrow" panose="020B0606020202030204" pitchFamily="34" charset="0"/>
              </a:rPr>
              <a:t>EVERYONE USES ‘CONCEPTS’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dirty="0" smtClean="0">
                <a:solidFill>
                  <a:srgbClr val="FF40FF"/>
                </a:solidFill>
                <a:ea typeface="ＭＳ Ｐゴシック" panose="020B0600070205080204" pitchFamily="34" charset="-128"/>
              </a:rPr>
              <a:t>“In </a:t>
            </a:r>
            <a:r>
              <a:rPr lang="en-US" altLang="en-US" dirty="0">
                <a:solidFill>
                  <a:srgbClr val="FF40FF"/>
                </a:solidFill>
                <a:ea typeface="ＭＳ Ｐゴシック" panose="020B0600070205080204" pitchFamily="34" charset="-128"/>
              </a:rPr>
              <a:t>the </a:t>
            </a:r>
            <a:r>
              <a:rPr lang="en-US" altLang="en-US" dirty="0" smtClean="0">
                <a:solidFill>
                  <a:srgbClr val="FF40FF"/>
                </a:solidFill>
                <a:ea typeface="ＭＳ Ｐゴシック" panose="020B0600070205080204" pitchFamily="34" charset="-128"/>
              </a:rPr>
              <a:t>21st </a:t>
            </a:r>
            <a:r>
              <a:rPr lang="en-US" altLang="en-US" dirty="0">
                <a:solidFill>
                  <a:srgbClr val="FF40FF"/>
                </a:solidFill>
                <a:ea typeface="ＭＳ Ｐゴシック" panose="020B0600070205080204" pitchFamily="34" charset="-128"/>
              </a:rPr>
              <a:t>century</a:t>
            </a:r>
            <a:r>
              <a:rPr lang="en-US" altLang="en-US" dirty="0">
                <a:ea typeface="ＭＳ Ｐゴシック" panose="020B0600070205080204" pitchFamily="34" charset="-128"/>
              </a:rPr>
              <a:t>, most </a:t>
            </a:r>
            <a:r>
              <a:rPr lang="en-US" altLang="en-US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states</a:t>
            </a:r>
            <a:r>
              <a:rPr lang="en-US" altLang="en-US" dirty="0">
                <a:solidFill>
                  <a:srgbClr val="FFC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are</a:t>
            </a:r>
            <a:r>
              <a:rPr lang="en-US" altLang="en-US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dirty="0" smtClean="0">
                <a:solidFill>
                  <a:schemeClr val="accent5"/>
                </a:solidFill>
                <a:ea typeface="ＭＳ Ｐゴシック" panose="020B0600070205080204" pitchFamily="34" charset="-128"/>
              </a:rPr>
              <a:t>democratic”</a:t>
            </a:r>
            <a:endParaRPr lang="en-US" altLang="en-US" dirty="0">
              <a:solidFill>
                <a:schemeClr val="accent5"/>
              </a:solidFill>
              <a:ea typeface="ＭＳ Ｐゴシック" panose="020B0600070205080204" pitchFamily="34" charset="-128"/>
            </a:endParaRPr>
          </a:p>
          <a:p>
            <a:pPr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nl-NL" altLang="en-US" sz="2800" dirty="0" smtClean="0">
                <a:solidFill>
                  <a:srgbClr val="FF3399"/>
                </a:solidFill>
              </a:rPr>
              <a:t>Setting 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(temporal</a:t>
            </a:r>
            <a:r>
              <a:rPr lang="en-US" altLang="en-US" sz="2800" dirty="0">
                <a:ea typeface="ＭＳ Ｐゴシック" panose="020B0600070205080204" pitchFamily="34" charset="-128"/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Units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chemeClr val="accent5"/>
                </a:solidFill>
                <a:ea typeface="ＭＳ Ｐゴシック" panose="020B0600070205080204" pitchFamily="34" charset="-128"/>
              </a:rPr>
              <a:t>Variable</a:t>
            </a:r>
          </a:p>
          <a:p>
            <a:pPr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Concepts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like </a:t>
            </a:r>
            <a:r>
              <a:rPr lang="en-US" altLang="en-US" dirty="0" smtClean="0">
                <a:solidFill>
                  <a:srgbClr val="FF40FF"/>
                </a:solidFill>
                <a:ea typeface="ＭＳ Ｐゴシック" panose="020B0600070205080204" pitchFamily="34" charset="-128"/>
              </a:rPr>
              <a:t>21st century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/ ‘</a:t>
            </a:r>
            <a:r>
              <a:rPr lang="en-US" altLang="en-US" dirty="0" smtClean="0">
                <a:solidFill>
                  <a:schemeClr val="accent2"/>
                </a:solidFill>
                <a:ea typeface="ＭＳ Ｐゴシック" panose="020B0600070205080204" pitchFamily="34" charset="-128"/>
              </a:rPr>
              <a:t>states</a:t>
            </a:r>
            <a:r>
              <a:rPr lang="en-US" altLang="en-US" dirty="0">
                <a:ea typeface="ＭＳ Ｐゴシック" panose="020B0600070205080204" pitchFamily="34" charset="-128"/>
              </a:rPr>
              <a:t>’ / ‘</a:t>
            </a:r>
            <a:r>
              <a:rPr lang="en-US" altLang="en-US" dirty="0">
                <a:solidFill>
                  <a:schemeClr val="accent5"/>
                </a:solidFill>
                <a:ea typeface="ＭＳ Ｐゴシック" panose="020B0600070205080204" pitchFamily="34" charset="-128"/>
              </a:rPr>
              <a:t>democratic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’ </a:t>
            </a:r>
            <a:r>
              <a:rPr lang="en-US" altLang="en-US" dirty="0">
                <a:ea typeface="ＭＳ Ｐゴシック" panose="020B0600070205080204" pitchFamily="34" charset="-128"/>
              </a:rPr>
              <a:t>are social constructions</a:t>
            </a:r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63"/>
            <a:ext cx="2969901" cy="57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39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70" b="1" dirty="0">
                <a:latin typeface="Arial Narrow" panose="020B0606020202030204" pitchFamily="34" charset="0"/>
              </a:rPr>
              <a:t>EXAMPLES OF CONCEPTS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Violence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Ethnocentrism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Intelligence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Bachelor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Democracy</a:t>
            </a:r>
          </a:p>
          <a:p>
            <a:pPr marL="0" indent="0">
              <a:buNone/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>
              <a:buNone/>
              <a:defRPr/>
            </a:pPr>
            <a:r>
              <a:rPr lang="en-US" altLang="en-US" dirty="0" smtClean="0">
                <a:ea typeface="ＭＳ Ｐゴシック" panose="020B0600070205080204" pitchFamily="34" charset="-128"/>
              </a:rPr>
              <a:t>Here, we </a:t>
            </a:r>
            <a:r>
              <a:rPr lang="en-US" altLang="en-US" dirty="0">
                <a:ea typeface="ＭＳ Ｐゴシック" panose="020B0600070205080204" pitchFamily="34" charset="-128"/>
              </a:rPr>
              <a:t>focus on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concepts that are theoretical </a:t>
            </a:r>
            <a:r>
              <a:rPr lang="en-US" altLang="en-US" dirty="0">
                <a:solidFill>
                  <a:schemeClr val="accent5"/>
                </a:solidFill>
                <a:ea typeface="ＭＳ Ｐゴシック" panose="020B0600070205080204" pitchFamily="34" charset="-128"/>
              </a:rPr>
              <a:t>variables</a:t>
            </a:r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63"/>
            <a:ext cx="2969901" cy="57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2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70" b="1" dirty="0">
                <a:latin typeface="Arial Narrow" panose="020B0606020202030204" pitchFamily="34" charset="0"/>
              </a:rPr>
              <a:t>RELATING ‘CONCEPTS’ </a:t>
            </a:r>
            <a:r>
              <a:rPr lang="en-US" sz="3470" b="1" dirty="0" smtClean="0">
                <a:latin typeface="Arial Narrow" panose="020B0606020202030204" pitchFamily="34" charset="0"/>
              </a:rPr>
              <a:t>TO ‘OBSERVATIONS</a:t>
            </a:r>
            <a:r>
              <a:rPr lang="en-US" sz="3470" b="1" dirty="0">
                <a:latin typeface="Arial Narrow" panose="020B0606020202030204" pitchFamily="34" charset="0"/>
              </a:rPr>
              <a:t>’</a:t>
            </a:r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63"/>
            <a:ext cx="2969901" cy="572263"/>
          </a:xfrm>
          <a:prstGeom prst="rect">
            <a:avLst/>
          </a:prstGeom>
        </p:spPr>
      </p:pic>
      <p:sp>
        <p:nvSpPr>
          <p:cNvPr id="6" name="Content Placeholder 6"/>
          <p:cNvSpPr>
            <a:spLocks noGrp="1"/>
          </p:cNvSpPr>
          <p:nvPr>
            <p:ph sz="half" idx="4294967295"/>
          </p:nvPr>
        </p:nvSpPr>
        <p:spPr>
          <a:xfrm>
            <a:off x="6760402" y="1791666"/>
            <a:ext cx="2820919" cy="34559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4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400" i="1" dirty="0"/>
              <a:t>Conceptualization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400" i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400" i="1" dirty="0"/>
              <a:t>Operationalization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400" i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400" i="1" dirty="0"/>
              <a:t>Measurement</a:t>
            </a:r>
          </a:p>
        </p:txBody>
      </p:sp>
      <p:cxnSp>
        <p:nvCxnSpPr>
          <p:cNvPr id="7" name="Straight Arrow Connector 2"/>
          <p:cNvCxnSpPr>
            <a:cxnSpLocks noChangeShapeType="1"/>
          </p:cNvCxnSpPr>
          <p:nvPr/>
        </p:nvCxnSpPr>
        <p:spPr bwMode="auto">
          <a:xfrm flipH="1" flipV="1">
            <a:off x="3391059" y="2007566"/>
            <a:ext cx="1" cy="345122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Arrow Connector 4"/>
          <p:cNvCxnSpPr>
            <a:cxnSpLocks noChangeShapeType="1"/>
          </p:cNvCxnSpPr>
          <p:nvPr/>
        </p:nvCxnSpPr>
        <p:spPr bwMode="auto">
          <a:xfrm>
            <a:off x="6633403" y="2007566"/>
            <a:ext cx="0" cy="33845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6173028" y="5446091"/>
            <a:ext cx="1503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8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ts val="2800"/>
              </a:lnSpc>
              <a:spcBef>
                <a:spcPct val="20000"/>
              </a:spcBef>
              <a:buSzPct val="70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ts val="24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ts val="2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ts val="2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2400" dirty="0" err="1"/>
              <a:t>deductive</a:t>
            </a:r>
            <a:endParaRPr lang="nl-NL" altLang="en-US" sz="2400" dirty="0"/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2656716" y="5458791"/>
            <a:ext cx="14013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8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ts val="2800"/>
              </a:lnSpc>
              <a:spcBef>
                <a:spcPct val="20000"/>
              </a:spcBef>
              <a:buSzPct val="70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ts val="24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ts val="2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ts val="2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2400" dirty="0" err="1"/>
              <a:t>inductive</a:t>
            </a:r>
            <a:endParaRPr lang="nl-NL" altLang="en-US" sz="2400" dirty="0"/>
          </a:p>
        </p:txBody>
      </p:sp>
      <p:cxnSp>
        <p:nvCxnSpPr>
          <p:cNvPr id="11" name="Straight Connector 3"/>
          <p:cNvCxnSpPr>
            <a:cxnSpLocks noChangeShapeType="1"/>
          </p:cNvCxnSpPr>
          <p:nvPr/>
        </p:nvCxnSpPr>
        <p:spPr bwMode="auto">
          <a:xfrm>
            <a:off x="5680903" y="2687016"/>
            <a:ext cx="10795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2"/>
          <p:cNvCxnSpPr>
            <a:cxnSpLocks noChangeShapeType="1"/>
          </p:cNvCxnSpPr>
          <p:nvPr/>
        </p:nvCxnSpPr>
        <p:spPr bwMode="auto">
          <a:xfrm>
            <a:off x="5680903" y="3447429"/>
            <a:ext cx="10795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3"/>
          <p:cNvCxnSpPr>
            <a:cxnSpLocks noChangeShapeType="1"/>
          </p:cNvCxnSpPr>
          <p:nvPr/>
        </p:nvCxnSpPr>
        <p:spPr bwMode="auto">
          <a:xfrm>
            <a:off x="5680903" y="4384054"/>
            <a:ext cx="10795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Oval 1"/>
          <p:cNvSpPr>
            <a:spLocks noChangeArrowheads="1"/>
          </p:cNvSpPr>
          <p:nvPr/>
        </p:nvSpPr>
        <p:spPr bwMode="auto">
          <a:xfrm>
            <a:off x="3554905" y="1535159"/>
            <a:ext cx="6158247" cy="2095937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554906" y="2007566"/>
            <a:ext cx="3041650" cy="3394075"/>
          </a:xfrm>
        </p:spPr>
        <p:txBody>
          <a:bodyPr>
            <a:normAutofit lnSpcReduction="10000"/>
          </a:bodyPr>
          <a:lstStyle/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en-US" altLang="en-US" i="1" dirty="0">
                <a:ea typeface="ＭＳ Ｐゴシック" panose="020B0600070205080204" pitchFamily="34" charset="-128"/>
              </a:rPr>
              <a:t>Concept/term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i="1" dirty="0">
              <a:ea typeface="ＭＳ Ｐゴシック" panose="020B0600070205080204" pitchFamily="34" charset="-128"/>
            </a:endParaRPr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en-US" altLang="en-US" i="1" dirty="0">
                <a:ea typeface="ＭＳ Ｐゴシック" panose="020B0600070205080204" pitchFamily="34" charset="-128"/>
              </a:rPr>
              <a:t>Facets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i="1" dirty="0">
              <a:ea typeface="ＭＳ Ｐゴシック" panose="020B0600070205080204" pitchFamily="34" charset="-128"/>
            </a:endParaRPr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en-US" altLang="en-US" i="1" dirty="0">
                <a:ea typeface="ＭＳ Ｐゴシック" panose="020B0600070205080204" pitchFamily="34" charset="-128"/>
              </a:rPr>
              <a:t>   Indicators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en-US" i="1" dirty="0">
              <a:ea typeface="ＭＳ Ｐゴシック" panose="020B0600070205080204" pitchFamily="34" charset="-128"/>
            </a:endParaRPr>
          </a:p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en-US" altLang="en-US" i="1" dirty="0">
                <a:ea typeface="ＭＳ Ｐゴシック" panose="020B0600070205080204" pitchFamily="34" charset="-128"/>
              </a:rPr>
              <a:t>Observations</a:t>
            </a:r>
          </a:p>
        </p:txBody>
      </p:sp>
    </p:spTree>
    <p:extLst>
      <p:ext uri="{BB962C8B-B14F-4D97-AF65-F5344CB8AC3E}">
        <p14:creationId xmlns:p14="http://schemas.microsoft.com/office/powerpoint/2010/main" val="223317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70" b="1" dirty="0">
                <a:latin typeface="Arial Narrow" panose="020B0606020202030204" pitchFamily="34" charset="0"/>
              </a:rPr>
              <a:t>CONCEPTS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nl-NL" altLang="en-US" dirty="0" err="1">
                <a:ea typeface="ＭＳ Ｐゴシック" panose="020B0600070205080204" pitchFamily="34" charset="-128"/>
              </a:rPr>
              <a:t>Many</a:t>
            </a:r>
            <a:r>
              <a:rPr lang="nl-NL" altLang="en-US" dirty="0">
                <a:ea typeface="ＭＳ Ｐゴシック" panose="020B0600070205080204" pitchFamily="34" charset="-128"/>
              </a:rPr>
              <a:t> </a:t>
            </a:r>
            <a:r>
              <a:rPr lang="nl-NL" altLang="en-US" dirty="0" err="1">
                <a:ea typeface="ＭＳ Ｐゴシック" panose="020B0600070205080204" pitchFamily="34" charset="-128"/>
              </a:rPr>
              <a:t>theoretical</a:t>
            </a:r>
            <a:r>
              <a:rPr lang="nl-NL" altLang="en-US" dirty="0">
                <a:ea typeface="ＭＳ Ｐゴシック" panose="020B0600070205080204" pitchFamily="34" charset="-128"/>
              </a:rPr>
              <a:t> </a:t>
            </a:r>
            <a:r>
              <a:rPr lang="nl-NL" altLang="en-US" dirty="0">
                <a:solidFill>
                  <a:schemeClr val="accent5"/>
                </a:solidFill>
                <a:ea typeface="ＭＳ Ｐゴシック" panose="020B0600070205080204" pitchFamily="34" charset="-128"/>
              </a:rPr>
              <a:t>variables</a:t>
            </a:r>
            <a:r>
              <a:rPr lang="nl-NL" altLang="en-US" dirty="0">
                <a:ea typeface="ＭＳ Ｐゴシック" panose="020B0600070205080204" pitchFamily="34" charset="-128"/>
              </a:rPr>
              <a:t> </a:t>
            </a:r>
            <a:r>
              <a:rPr lang="nl-NL" altLang="en-US" dirty="0" err="1">
                <a:ea typeface="ＭＳ Ｐゴシック" panose="020B0600070205080204" pitchFamily="34" charset="-128"/>
              </a:rPr>
              <a:t>seem</a:t>
            </a:r>
            <a:r>
              <a:rPr lang="nl-NL" altLang="en-US" dirty="0">
                <a:ea typeface="ＭＳ Ｐゴシック" panose="020B0600070205080204" pitchFamily="34" charset="-128"/>
              </a:rPr>
              <a:t> </a:t>
            </a:r>
            <a:r>
              <a:rPr lang="nl-NL" altLang="en-US" dirty="0" err="1">
                <a:ea typeface="ＭＳ Ｐゴシック" panose="020B0600070205080204" pitchFamily="34" charset="-128"/>
              </a:rPr>
              <a:t>to</a:t>
            </a:r>
            <a:r>
              <a:rPr lang="nl-NL" altLang="en-US" dirty="0">
                <a:ea typeface="ＭＳ Ｐゴシック" panose="020B0600070205080204" pitchFamily="34" charset="-128"/>
              </a:rPr>
              <a:t> </a:t>
            </a:r>
            <a:r>
              <a:rPr lang="nl-NL" altLang="en-US" dirty="0" err="1">
                <a:ea typeface="ＭＳ Ｐゴシック" panose="020B0600070205080204" pitchFamily="34" charset="-128"/>
              </a:rPr>
              <a:t>be</a:t>
            </a:r>
            <a:r>
              <a:rPr lang="nl-NL" altLang="en-US" dirty="0">
                <a:ea typeface="ＭＳ Ｐゴシック" panose="020B0600070205080204" pitchFamily="34" charset="-128"/>
              </a:rPr>
              <a:t> </a:t>
            </a:r>
            <a:r>
              <a:rPr lang="nl-NL" altLang="en-US" dirty="0" err="1">
                <a:ea typeface="ＭＳ Ｐゴシック" panose="020B0600070205080204" pitchFamily="34" charset="-128"/>
              </a:rPr>
              <a:t>simple</a:t>
            </a:r>
            <a:r>
              <a:rPr lang="nl-NL" altLang="en-US" dirty="0">
                <a:ea typeface="ＭＳ Ｐゴシック" panose="020B0600070205080204" pitchFamily="34" charset="-128"/>
              </a:rPr>
              <a:t>:</a:t>
            </a:r>
          </a:p>
          <a:p>
            <a:pPr>
              <a:defRPr/>
            </a:pPr>
            <a:endParaRPr lang="nl-NL" altLang="en-US" dirty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nl-NL" altLang="en-US" dirty="0">
                <a:ea typeface="ＭＳ Ｐゴシック" panose="020B0600070205080204" pitchFamily="34" charset="-128"/>
              </a:rPr>
              <a:t>Gender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nl-NL" altLang="en-US" dirty="0">
                <a:ea typeface="ＭＳ Ｐゴシック" panose="020B0600070205080204" pitchFamily="34" charset="-128"/>
              </a:rPr>
              <a:t>The </a:t>
            </a:r>
            <a:r>
              <a:rPr lang="nl-NL" altLang="en-US" dirty="0" err="1">
                <a:ea typeface="ＭＳ Ｐゴシック" panose="020B0600070205080204" pitchFamily="34" charset="-128"/>
              </a:rPr>
              <a:t>amount</a:t>
            </a:r>
            <a:r>
              <a:rPr lang="nl-NL" altLang="en-US" dirty="0">
                <a:ea typeface="ＭＳ Ｐゴシック" panose="020B0600070205080204" pitchFamily="34" charset="-128"/>
              </a:rPr>
              <a:t> of money on a bank account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nl-NL" altLang="en-US" dirty="0">
                <a:ea typeface="ＭＳ Ｐゴシック" panose="020B0600070205080204" pitchFamily="34" charset="-128"/>
              </a:rPr>
              <a:t>The </a:t>
            </a:r>
            <a:r>
              <a:rPr lang="nl-NL" altLang="en-US" dirty="0" err="1">
                <a:ea typeface="ＭＳ Ｐゴシック" panose="020B0600070205080204" pitchFamily="34" charset="-128"/>
              </a:rPr>
              <a:t>amount</a:t>
            </a:r>
            <a:r>
              <a:rPr lang="nl-NL" altLang="en-US" dirty="0">
                <a:ea typeface="ＭＳ Ｐゴシック" panose="020B0600070205080204" pitchFamily="34" charset="-128"/>
              </a:rPr>
              <a:t> of energy </a:t>
            </a:r>
            <a:r>
              <a:rPr lang="nl-NL" altLang="en-US" dirty="0" err="1">
                <a:ea typeface="ＭＳ Ｐゴシック" panose="020B0600070205080204" pitchFamily="34" charset="-128"/>
              </a:rPr>
              <a:t>produced</a:t>
            </a:r>
            <a:r>
              <a:rPr lang="nl-NL" altLang="en-US" dirty="0">
                <a:ea typeface="ＭＳ Ｐゴシック" panose="020B0600070205080204" pitchFamily="34" charset="-128"/>
              </a:rPr>
              <a:t> </a:t>
            </a:r>
            <a:r>
              <a:rPr lang="nl-NL" altLang="en-US" dirty="0" err="1">
                <a:ea typeface="ＭＳ Ｐゴシック" panose="020B0600070205080204" pitchFamily="34" charset="-128"/>
              </a:rPr>
              <a:t>by</a:t>
            </a:r>
            <a:r>
              <a:rPr lang="nl-NL" altLang="en-US" dirty="0">
                <a:ea typeface="ＭＳ Ｐゴシック" panose="020B0600070205080204" pitchFamily="34" charset="-128"/>
              </a:rPr>
              <a:t> a </a:t>
            </a:r>
            <a:r>
              <a:rPr lang="nl-NL" altLang="en-US" dirty="0" err="1">
                <a:ea typeface="ＭＳ Ｐゴシック" panose="020B0600070205080204" pitchFamily="34" charset="-128"/>
              </a:rPr>
              <a:t>windmill</a:t>
            </a:r>
            <a:endParaRPr lang="nl-NL" altLang="en-US" dirty="0">
              <a:ea typeface="ＭＳ Ｐゴシック" panose="020B0600070205080204" pitchFamily="34" charset="-128"/>
            </a:endParaRPr>
          </a:p>
          <a:p>
            <a:pPr>
              <a:buFontTx/>
              <a:buChar char="-"/>
              <a:defRPr/>
            </a:pPr>
            <a:endParaRPr lang="nl-NL" altLang="en-US" dirty="0">
              <a:ea typeface="ＭＳ Ｐゴシック" panose="020B0600070205080204" pitchFamily="34" charset="-128"/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These are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‘concepts’, </a:t>
            </a:r>
            <a:r>
              <a:rPr lang="en-US" altLang="en-US" dirty="0">
                <a:ea typeface="ＭＳ Ｐゴシック" panose="020B0600070205080204" pitchFamily="34" charset="-128"/>
              </a:rPr>
              <a:t>but seldom called ‘constructs’</a:t>
            </a:r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63"/>
            <a:ext cx="2969901" cy="57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1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70" b="1" dirty="0">
                <a:latin typeface="Arial Narrow" panose="020B0606020202030204" pitchFamily="34" charset="0"/>
              </a:rPr>
              <a:t>EXAMPLE OF A </a:t>
            </a:r>
            <a:r>
              <a:rPr lang="en-US" sz="3470" b="1" dirty="0" smtClean="0">
                <a:latin typeface="Arial Narrow" panose="020B0606020202030204" pitchFamily="34" charset="0"/>
              </a:rPr>
              <a:t>‘CONSTRUCT’</a:t>
            </a:r>
            <a:endParaRPr lang="en-US" sz="3470" b="1" dirty="0">
              <a:latin typeface="Arial Narrow" panose="020B060602020203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altLang="en-US" dirty="0">
                <a:solidFill>
                  <a:schemeClr val="accent5"/>
                </a:solidFill>
                <a:ea typeface="ＭＳ Ｐゴシック" panose="020B0600070205080204" pitchFamily="34" charset="-128"/>
              </a:rPr>
              <a:t>Bachelor</a:t>
            </a:r>
            <a:r>
              <a:rPr lang="nl-NL" altLang="en-US" dirty="0">
                <a:ea typeface="ＭＳ Ｐゴシック" panose="020B0600070205080204" pitchFamily="34" charset="-128"/>
              </a:rPr>
              <a:t> (as in ‘bachelor party’)</a:t>
            </a:r>
          </a:p>
          <a:p>
            <a:pPr marL="0" indent="0">
              <a:buNone/>
            </a:pPr>
            <a:endParaRPr lang="nl-NL" altLang="en-US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nl-NL" altLang="en-US" dirty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nl-NL" altLang="en-US" dirty="0" smtClean="0">
                <a:ea typeface="ＭＳ Ｐゴシック" panose="020B0600070205080204" pitchFamily="34" charset="-128"/>
              </a:rPr>
              <a:t>Bachelor is a </a:t>
            </a:r>
            <a:r>
              <a:rPr lang="nl-NL" altLang="en-US" dirty="0" err="1">
                <a:solidFill>
                  <a:schemeClr val="accent5"/>
                </a:solidFill>
                <a:ea typeface="ＭＳ Ｐゴシック" panose="020B0600070205080204" pitchFamily="34" charset="-128"/>
              </a:rPr>
              <a:t>variable</a:t>
            </a:r>
            <a:r>
              <a:rPr lang="nl-NL" altLang="en-US" dirty="0">
                <a:solidFill>
                  <a:srgbClr val="00B050"/>
                </a:solidFill>
                <a:ea typeface="ＭＳ Ｐゴシック" panose="020B0600070205080204" pitchFamily="34" charset="-128"/>
              </a:rPr>
              <a:t> </a:t>
            </a:r>
            <a:r>
              <a:rPr lang="nl-NL" altLang="en-US" dirty="0" err="1">
                <a:ea typeface="ＭＳ Ｐゴシック" panose="020B0600070205080204" pitchFamily="34" charset="-128"/>
              </a:rPr>
              <a:t>characterizing</a:t>
            </a:r>
            <a:r>
              <a:rPr lang="nl-NL" altLang="en-US" dirty="0">
                <a:ea typeface="ＭＳ Ｐゴシック" panose="020B0600070205080204" pitchFamily="34" charset="-128"/>
              </a:rPr>
              <a:t> </a:t>
            </a:r>
            <a:r>
              <a:rPr lang="nl-NL" altLang="en-US" dirty="0" err="1" smtClean="0">
                <a:solidFill>
                  <a:schemeClr val="accent2"/>
                </a:solidFill>
                <a:ea typeface="ＭＳ Ｐゴシック" panose="020B0600070205080204" pitchFamily="34" charset="-128"/>
              </a:rPr>
              <a:t>people</a:t>
            </a:r>
            <a:r>
              <a:rPr lang="nl-NL" altLang="en-US" dirty="0" smtClean="0">
                <a:solidFill>
                  <a:schemeClr val="accent2"/>
                </a:solidFill>
                <a:ea typeface="ＭＳ Ｐゴシック" panose="020B0600070205080204" pitchFamily="34" charset="-128"/>
              </a:rPr>
              <a:t>: </a:t>
            </a:r>
            <a:endParaRPr lang="nl-NL" altLang="en-US" dirty="0" smtClean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nl-NL" altLang="en-US" dirty="0" err="1" smtClean="0">
                <a:ea typeface="ＭＳ Ｐゴシック" panose="020B0600070205080204" pitchFamily="34" charset="-128"/>
              </a:rPr>
              <a:t>people</a:t>
            </a:r>
            <a:r>
              <a:rPr lang="nl-NL" altLang="en-US" dirty="0" smtClean="0">
                <a:ea typeface="ＭＳ Ｐゴシック" panose="020B0600070205080204" pitchFamily="34" charset="-128"/>
              </a:rPr>
              <a:t> </a:t>
            </a:r>
            <a:r>
              <a:rPr lang="nl-NL" altLang="en-US" dirty="0" smtClean="0">
                <a:ea typeface="ＭＳ Ｐゴシック" panose="020B0600070205080204" pitchFamily="34" charset="-128"/>
              </a:rPr>
              <a:t>are or are </a:t>
            </a:r>
            <a:r>
              <a:rPr lang="nl-NL" altLang="en-US" dirty="0" err="1" smtClean="0">
                <a:ea typeface="ＭＳ Ｐゴシック" panose="020B0600070205080204" pitchFamily="34" charset="-128"/>
              </a:rPr>
              <a:t>not</a:t>
            </a:r>
            <a:r>
              <a:rPr lang="nl-NL" altLang="en-US" dirty="0" smtClean="0">
                <a:ea typeface="ＭＳ Ｐゴシック" panose="020B0600070205080204" pitchFamily="34" charset="-128"/>
              </a:rPr>
              <a:t> bachelors.</a:t>
            </a:r>
            <a:endParaRPr lang="nl-NL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63"/>
            <a:ext cx="2969901" cy="572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25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2073930" y="3537562"/>
            <a:ext cx="2636511" cy="1008063"/>
          </a:xfrm>
          <a:prstGeom prst="rect">
            <a:avLst/>
          </a:prstGeom>
          <a:solidFill>
            <a:srgbClr val="3ECA9F">
              <a:alpha val="73725"/>
            </a:srgbClr>
          </a:solidFill>
          <a:ln w="9525">
            <a:solidFill>
              <a:srgbClr val="30B12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nl-NL" altLang="en-US" sz="2400">
              <a:solidFill>
                <a:srgbClr val="FFFFFF"/>
              </a:solidFill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5684838" y="3429794"/>
            <a:ext cx="2386417" cy="1008063"/>
          </a:xfrm>
          <a:prstGeom prst="rect">
            <a:avLst/>
          </a:prstGeom>
          <a:solidFill>
            <a:srgbClr val="3ECA9F">
              <a:alpha val="73725"/>
            </a:srgbClr>
          </a:solidFill>
          <a:ln w="9525">
            <a:solidFill>
              <a:srgbClr val="3ECA9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nl-NL" altLang="en-US" sz="2400">
              <a:solidFill>
                <a:srgbClr val="FFFFFF"/>
              </a:solidFill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5655155" y="5183776"/>
            <a:ext cx="2386417" cy="1008063"/>
          </a:xfrm>
          <a:prstGeom prst="rect">
            <a:avLst/>
          </a:prstGeom>
          <a:solidFill>
            <a:srgbClr val="3ECA9F">
              <a:alpha val="73725"/>
            </a:srgbClr>
          </a:solidFill>
          <a:ln w="9525">
            <a:solidFill>
              <a:srgbClr val="3ECA9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nl-NL" altLang="en-US" sz="240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70" b="1" dirty="0">
                <a:latin typeface="Arial Narrow" panose="020B0606020202030204" pitchFamily="34" charset="0"/>
              </a:rPr>
              <a:t>EXAMPLE 1: BEING A BACHELOR</a:t>
            </a:r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6963"/>
            <a:ext cx="2969901" cy="572263"/>
          </a:xfrm>
          <a:prstGeom prst="rect">
            <a:avLst/>
          </a:prstGeom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686424" y="1831034"/>
            <a:ext cx="2386417" cy="1008063"/>
          </a:xfrm>
          <a:prstGeom prst="rect">
            <a:avLst/>
          </a:prstGeom>
          <a:solidFill>
            <a:srgbClr val="3ECA9F">
              <a:alpha val="73725"/>
            </a:srgbClr>
          </a:solidFill>
          <a:ln w="9525">
            <a:solidFill>
              <a:srgbClr val="3ECA9F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nl-NL" altLang="en-US" sz="2400">
              <a:solidFill>
                <a:srgbClr val="FFFFFF"/>
              </a:solidFill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2103612" y="3679737"/>
            <a:ext cx="26130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2400" dirty="0"/>
              <a:t>“</a:t>
            </a:r>
            <a:r>
              <a:rPr lang="nl-NL" altLang="nl-NL" sz="2400" dirty="0" err="1"/>
              <a:t>Being</a:t>
            </a:r>
            <a:r>
              <a:rPr lang="nl-NL" altLang="nl-NL" sz="2400" dirty="0"/>
              <a:t> a bachelor</a:t>
            </a:r>
          </a:p>
          <a:p>
            <a:r>
              <a:rPr lang="nl-NL" altLang="nl-NL" sz="2400" dirty="0"/>
              <a:t>or </a:t>
            </a:r>
            <a:r>
              <a:rPr lang="nl-NL" altLang="nl-NL" sz="2400" dirty="0" err="1"/>
              <a:t>not</a:t>
            </a:r>
            <a:r>
              <a:rPr lang="nl-NL" altLang="nl-NL" sz="2400" dirty="0"/>
              <a:t>”</a:t>
            </a: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5765800" y="2150122"/>
            <a:ext cx="23070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2400" dirty="0"/>
              <a:t>“</a:t>
            </a:r>
            <a:r>
              <a:rPr lang="nl-NL" altLang="nl-NL" sz="2400" dirty="0" err="1"/>
              <a:t>Married</a:t>
            </a:r>
            <a:r>
              <a:rPr lang="nl-NL" altLang="nl-NL" sz="2400" dirty="0"/>
              <a:t> or </a:t>
            </a:r>
            <a:r>
              <a:rPr lang="nl-NL" altLang="nl-NL" sz="2400" u="sng" dirty="0" err="1"/>
              <a:t>not</a:t>
            </a:r>
            <a:r>
              <a:rPr lang="nl-NL" altLang="nl-NL" sz="2400" dirty="0"/>
              <a:t>”</a:t>
            </a: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5883196" y="5447507"/>
            <a:ext cx="1930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2400" dirty="0"/>
              <a:t>“</a:t>
            </a:r>
            <a:r>
              <a:rPr lang="nl-NL" altLang="nl-NL" sz="2400" u="sng" dirty="0"/>
              <a:t>Male</a:t>
            </a:r>
            <a:r>
              <a:rPr lang="nl-NL" altLang="nl-NL" sz="2400" dirty="0"/>
              <a:t> or </a:t>
            </a:r>
            <a:r>
              <a:rPr lang="nl-NL" altLang="nl-NL" sz="2400" dirty="0" err="1"/>
              <a:t>not</a:t>
            </a:r>
            <a:r>
              <a:rPr lang="nl-NL" altLang="nl-NL" sz="2400" dirty="0"/>
              <a:t>”</a:t>
            </a:r>
          </a:p>
        </p:txBody>
      </p:sp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5684838" y="3746849"/>
            <a:ext cx="23567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nl-NL" altLang="nl-NL" sz="2400" dirty="0"/>
              <a:t>“</a:t>
            </a:r>
            <a:r>
              <a:rPr lang="nl-NL" altLang="nl-NL" sz="2400" u="sng" dirty="0"/>
              <a:t>Over 18 </a:t>
            </a:r>
            <a:r>
              <a:rPr lang="nl-NL" altLang="nl-NL" sz="2400" dirty="0"/>
              <a:t>or </a:t>
            </a:r>
            <a:r>
              <a:rPr lang="nl-NL" altLang="nl-NL" sz="2400" dirty="0" err="1"/>
              <a:t>not</a:t>
            </a:r>
            <a:r>
              <a:rPr lang="nl-NL" altLang="nl-NL" sz="2400" dirty="0"/>
              <a:t>”</a:t>
            </a: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6203950" y="1356669"/>
            <a:ext cx="110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8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ts val="2800"/>
              </a:lnSpc>
              <a:spcBef>
                <a:spcPct val="20000"/>
              </a:spcBef>
              <a:buSzPct val="70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ts val="24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ts val="2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ts val="2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2400" dirty="0" err="1"/>
              <a:t>Facets</a:t>
            </a:r>
            <a:endParaRPr lang="nl-NL" altLang="en-US" sz="2400" dirty="0"/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1765215" y="3041007"/>
            <a:ext cx="35040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ts val="28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ts val="2800"/>
              </a:lnSpc>
              <a:spcBef>
                <a:spcPct val="20000"/>
              </a:spcBef>
              <a:buSzPct val="70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ts val="24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ts val="2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ts val="2000"/>
              </a:lnSpc>
              <a:spcBef>
                <a:spcPct val="20000"/>
              </a:spcBef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2400" dirty="0"/>
              <a:t>Construct/Concept/Term</a:t>
            </a:r>
          </a:p>
        </p:txBody>
      </p:sp>
    </p:spTree>
    <p:extLst>
      <p:ext uri="{BB962C8B-B14F-4D97-AF65-F5344CB8AC3E}">
        <p14:creationId xmlns:p14="http://schemas.microsoft.com/office/powerpoint/2010/main" val="131432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7" grpId="0" animBg="1"/>
      <p:bldP spid="18" grpId="0" animBg="1"/>
      <p:bldP spid="8" grpId="0" animBg="1"/>
      <p:bldP spid="9" grpId="0"/>
      <p:bldP spid="10" grpId="0"/>
      <p:bldP spid="11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776</Words>
  <Application>Microsoft Macintosh PowerPoint</Application>
  <PresentationFormat>Widescreen</PresentationFormat>
  <Paragraphs>227</Paragraphs>
  <Slides>26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 Narrow</vt:lpstr>
      <vt:lpstr>Calibri</vt:lpstr>
      <vt:lpstr>Mangal</vt:lpstr>
      <vt:lpstr>ＭＳ Ｐゴシック</vt:lpstr>
      <vt:lpstr>Wingdings</vt:lpstr>
      <vt:lpstr>Arial</vt:lpstr>
      <vt:lpstr>Kantoorthema</vt:lpstr>
      <vt:lpstr>CONceptualization: constructs as combinations of facets and terms</vt:lpstr>
      <vt:lpstr>AIM</vt:lpstr>
      <vt:lpstr>EXAMPLE: CONCEPTUALIZING DEMOCRACY</vt:lpstr>
      <vt:lpstr>EVERYONE USES ‘CONCEPTS’</vt:lpstr>
      <vt:lpstr>EXAMPLES OF CONCEPTS</vt:lpstr>
      <vt:lpstr>RELATING ‘CONCEPTS’ TO ‘OBSERVATIONS’</vt:lpstr>
      <vt:lpstr>CONCEPTS</vt:lpstr>
      <vt:lpstr>EXAMPLE OF A ‘CONSTRUCT’</vt:lpstr>
      <vt:lpstr>EXAMPLE 1: BEING A BACHELOR</vt:lpstr>
      <vt:lpstr>‘CONSTRUCTS’ CONSIST OF ‘FACETS’</vt:lpstr>
      <vt:lpstr>RELATIONSHIPS BETWEEN FACETS AND TERMS</vt:lpstr>
      <vt:lpstr>EXAMPLE: BEING A BACHELOR</vt:lpstr>
      <vt:lpstr>RELATIONSHIPS BETWEEN FACETS AND TERMS</vt:lpstr>
      <vt:lpstr>NECESSARY AND SUFFICIENT CONDITIONS</vt:lpstr>
      <vt:lpstr>EXAMPLE 2: GENDER AS DICHOTOMY</vt:lpstr>
      <vt:lpstr>EXAMPLE 2: GENDER AS NORMAL VARIABLE ‘TYPOLOGY’</vt:lpstr>
      <vt:lpstr>RELATIONSHIPS BETWEEN FACETS AND TERMS</vt:lpstr>
      <vt:lpstr>EXAMPLE 3: DEMOCRACY</vt:lpstr>
      <vt:lpstr>‘CONSTRUCTS’ CONSIST OF ‘FACETS’</vt:lpstr>
      <vt:lpstr>TWO ‘DIMENSIONS’ DEFINING DEMOCRACY USING ‘AND’</vt:lpstr>
      <vt:lpstr>TWO ‘DIMENSIONS’ DEFINING REGIME TYPES USING ‘NOT’</vt:lpstr>
      <vt:lpstr>RELATIONSHIPS BETWEEN FACETS AND TERMS</vt:lpstr>
      <vt:lpstr>TWO ‘DIMENSIONS’ DEFINING DEMOCRACY USING ‘OR’</vt:lpstr>
      <vt:lpstr>RELATIONSHIPS BETWEEN FACETS AND TERMS</vt:lpstr>
      <vt:lpstr>THIS MICROLECTURE</vt:lpstr>
      <vt:lpstr>PowerPoint Presentation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CONCEPTS TO BE INCLUDED</dc:title>
  <dc:creator>Tessa Voerman</dc:creator>
  <cp:lastModifiedBy>Henk van der Kolk</cp:lastModifiedBy>
  <cp:revision>54</cp:revision>
  <dcterms:created xsi:type="dcterms:W3CDTF">2016-12-07T14:24:53Z</dcterms:created>
  <dcterms:modified xsi:type="dcterms:W3CDTF">2017-01-13T15:59:18Z</dcterms:modified>
</cp:coreProperties>
</file>