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0" r:id="rId2"/>
    <p:sldId id="271" r:id="rId3"/>
    <p:sldId id="355" r:id="rId4"/>
    <p:sldId id="349" r:id="rId5"/>
    <p:sldId id="357" r:id="rId6"/>
    <p:sldId id="358" r:id="rId7"/>
    <p:sldId id="359" r:id="rId8"/>
    <p:sldId id="366" r:id="rId9"/>
    <p:sldId id="332" r:id="rId10"/>
    <p:sldId id="368" r:id="rId11"/>
    <p:sldId id="362" r:id="rId12"/>
    <p:sldId id="333" r:id="rId13"/>
    <p:sldId id="363" r:id="rId14"/>
    <p:sldId id="364" r:id="rId15"/>
    <p:sldId id="365" r:id="rId16"/>
    <p:sldId id="329" r:id="rId17"/>
    <p:sldId id="29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CA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5" autoAdjust="0"/>
    <p:restoredTop sz="79277" autoAdjust="0"/>
  </p:normalViewPr>
  <p:slideViewPr>
    <p:cSldViewPr snapToGrid="0">
      <p:cViewPr varScale="1">
        <p:scale>
          <a:sx n="71" d="100"/>
          <a:sy n="71" d="100"/>
        </p:scale>
        <p:origin x="1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B7545-9E14-4BA5-9ACE-1AD05ECFEB7B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9CBC4-2846-4067-9704-79BFF0F7F9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575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503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Leuk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idee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van PJ: kun je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ook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met Venn-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diagrammen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doen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!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178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359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354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095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63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1BD2A-F24E-4ECA-82B3-08C5D5A627D6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4760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375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941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502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292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De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grenswaarde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bepaalt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ook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intensie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van het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begrip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mr-IN" altLang="en-US" dirty="0">
                <a:latin typeface="Arial" panose="020B0604020202020204" pitchFamily="34" charset="0"/>
                <a:ea typeface="Mangal"/>
              </a:rPr>
              <a:t>…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dus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naar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20%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doet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ook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extensie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stijgen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mr-IN" altLang="en-US" dirty="0">
                <a:latin typeface="Arial" panose="020B0604020202020204" pitchFamily="34" charset="0"/>
                <a:ea typeface="Mangal"/>
              </a:rPr>
              <a:t>…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36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De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grenswaarde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bepaalt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ook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intensie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van het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begrip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mr-IN" altLang="en-US" dirty="0">
                <a:latin typeface="Arial" panose="020B0604020202020204" pitchFamily="34" charset="0"/>
                <a:ea typeface="Mangal"/>
              </a:rPr>
              <a:t>…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dus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naar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20%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doet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ook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extensie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stijgen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mr-IN" altLang="en-US" dirty="0">
                <a:latin typeface="Arial" panose="020B0604020202020204" pitchFamily="34" charset="0"/>
                <a:ea typeface="Mangal"/>
              </a:rPr>
              <a:t>…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374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062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De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grenswaarde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bepaalt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ook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intensie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van het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begrip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, </a:t>
            </a:r>
            <a:r>
              <a:rPr lang="mr-IN" altLang="en-US" dirty="0">
                <a:latin typeface="Arial" panose="020B0604020202020204" pitchFamily="34" charset="0"/>
                <a:ea typeface="Mangal"/>
              </a:rPr>
              <a:t>…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dus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naar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20%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doet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ook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de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extensie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stijgen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mr-IN" altLang="en-US" dirty="0">
                <a:latin typeface="Arial" panose="020B0604020202020204" pitchFamily="34" charset="0"/>
                <a:ea typeface="Mangal"/>
              </a:rPr>
              <a:t>…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  <a:p>
            <a:endParaRPr lang="en-US" altLang="en-US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endParaRPr lang="en-GB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9CBC4-2846-4067-9704-79BFF0F7F99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13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B819-E484-4BE9-9D90-3B0D279DB7EF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28E6-BB82-45F2-B30F-554831C83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266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B819-E484-4BE9-9D90-3B0D279DB7EF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28E6-BB82-45F2-B30F-554831C83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32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B819-E484-4BE9-9D90-3B0D279DB7EF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28E6-BB82-45F2-B30F-554831C83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528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dia 1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200" y="1644652"/>
            <a:ext cx="9048749" cy="1470025"/>
          </a:xfrm>
          <a:prstGeom prst="rect">
            <a:avLst/>
          </a:prstGeom>
        </p:spPr>
        <p:txBody>
          <a:bodyPr lIns="0" anchor="b" anchorCtr="0"/>
          <a:lstStyle>
            <a:lvl1pPr>
              <a:lnSpc>
                <a:spcPts val="3333"/>
              </a:lnSpc>
              <a:defRPr sz="3467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200" y="3035300"/>
            <a:ext cx="9050867" cy="1101725"/>
          </a:xfrm>
        </p:spPr>
        <p:txBody>
          <a:bodyPr lIns="0"/>
          <a:lstStyle>
            <a:lvl1pPr marL="0" indent="0">
              <a:buFont typeface="Wingdings" pitchFamily="2" charset="2"/>
              <a:buNone/>
              <a:defRPr sz="2400" cap="all" baseline="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4191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B819-E484-4BE9-9D90-3B0D279DB7EF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28E6-BB82-45F2-B30F-554831C83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41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B819-E484-4BE9-9D90-3B0D279DB7EF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28E6-BB82-45F2-B30F-554831C83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52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B819-E484-4BE9-9D90-3B0D279DB7EF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28E6-BB82-45F2-B30F-554831C83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32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B819-E484-4BE9-9D90-3B0D279DB7EF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28E6-BB82-45F2-B30F-554831C83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63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B819-E484-4BE9-9D90-3B0D279DB7EF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28E6-BB82-45F2-B30F-554831C83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65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B819-E484-4BE9-9D90-3B0D279DB7EF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28E6-BB82-45F2-B30F-554831C83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64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B819-E484-4BE9-9D90-3B0D279DB7EF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28E6-BB82-45F2-B30F-554831C83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33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9B819-E484-4BE9-9D90-3B0D279DB7EF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28E6-BB82-45F2-B30F-554831C834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61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en-GB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4F79B819-E484-4BE9-9D90-3B0D279DB7EF}" type="datetimeFigureOut">
              <a:rPr lang="en-GB" smtClean="0"/>
              <a:pPr/>
              <a:t>13/01/2017</a:t>
            </a:fld>
            <a:endParaRPr lang="en-GB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402E28E6-BB82-45F2-B30F-554831C834E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196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CONceptualizing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b="1" dirty="0" smtClean="0"/>
              <a:t>intensions and extension of constructs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9374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 flipV="1">
            <a:off x="4652963" y="3825875"/>
            <a:ext cx="1033462" cy="17240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"/>
          <p:cNvCxnSpPr>
            <a:cxnSpLocks noChangeShapeType="1"/>
          </p:cNvCxnSpPr>
          <p:nvPr/>
        </p:nvCxnSpPr>
        <p:spPr bwMode="auto">
          <a:xfrm flipH="1">
            <a:off x="4656138" y="2111375"/>
            <a:ext cx="1030287" cy="170656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1934818" y="3537562"/>
            <a:ext cx="2775624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0B12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55155" y="5183776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>
                <a:latin typeface="Arial Narrow" panose="020B0606020202030204" pitchFamily="34" charset="0"/>
              </a:rPr>
              <a:t>EXAMPLE: POVERTY OF NEIGHBORHOODS</a:t>
            </a: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686424" y="1831034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686423" y="1931103"/>
            <a:ext cx="24065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Average</a:t>
            </a:r>
            <a:r>
              <a:rPr lang="nl-NL" altLang="nl-NL" sz="2400" dirty="0"/>
              <a:t> </a:t>
            </a:r>
            <a:r>
              <a:rPr lang="nl-NL" altLang="nl-NL" sz="2400" dirty="0" err="1"/>
              <a:t>income</a:t>
            </a:r>
            <a:r>
              <a:rPr lang="nl-NL" altLang="nl-NL" sz="2400" dirty="0"/>
              <a:t> of </a:t>
            </a:r>
            <a:r>
              <a:rPr lang="nl-NL" altLang="nl-NL" sz="2400" dirty="0" err="1"/>
              <a:t>inhabitants</a:t>
            </a:r>
            <a:endParaRPr lang="nl-NL" altLang="nl-NL" sz="2400" dirty="0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597871" y="5456974"/>
            <a:ext cx="2563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Quality</a:t>
            </a:r>
            <a:r>
              <a:rPr lang="nl-NL" altLang="nl-NL" sz="2400" dirty="0"/>
              <a:t> of </a:t>
            </a:r>
            <a:r>
              <a:rPr lang="nl-NL" altLang="nl-NL" sz="2400" dirty="0" err="1"/>
              <a:t>houses</a:t>
            </a:r>
            <a:endParaRPr lang="nl-NL" altLang="nl-NL" sz="2400" dirty="0"/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1484950" y="3027086"/>
            <a:ext cx="35040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/>
              <a:t>Construct/Concept/Term</a:t>
            </a:r>
          </a:p>
        </p:txBody>
      </p:sp>
      <p:sp>
        <p:nvSpPr>
          <p:cNvPr id="26" name="TextBox 2"/>
          <p:cNvSpPr txBox="1">
            <a:spLocks noChangeArrowheads="1"/>
          </p:cNvSpPr>
          <p:nvPr/>
        </p:nvSpPr>
        <p:spPr bwMode="auto">
          <a:xfrm>
            <a:off x="5497672" y="1319160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 err="1"/>
              <a:t>Facets</a:t>
            </a:r>
            <a:endParaRPr lang="nl-NL" altLang="en-US" sz="2400" dirty="0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1922990" y="3620099"/>
            <a:ext cx="29150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Poor</a:t>
            </a:r>
            <a:r>
              <a:rPr lang="nl-NL" altLang="nl-NL" sz="2400" dirty="0"/>
              <a:t> </a:t>
            </a:r>
            <a:r>
              <a:rPr lang="nl-NL" altLang="nl-NL" sz="2400" dirty="0" err="1"/>
              <a:t>neighborhood</a:t>
            </a:r>
            <a:r>
              <a:rPr lang="nl-NL" altLang="nl-NL" sz="2400" dirty="0"/>
              <a:t> or </a:t>
            </a:r>
            <a:r>
              <a:rPr lang="nl-NL" altLang="nl-NL" sz="2400" dirty="0" err="1"/>
              <a:t>not</a:t>
            </a:r>
            <a:endParaRPr lang="nl-NL" altLang="nl-NL" sz="2400" dirty="0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655153" y="3533774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5686423" y="3435202"/>
            <a:ext cx="240658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Average</a:t>
            </a:r>
            <a:r>
              <a:rPr lang="nl-NL" altLang="nl-NL" sz="2400" dirty="0"/>
              <a:t> </a:t>
            </a:r>
            <a:r>
              <a:rPr lang="nl-NL" altLang="nl-NL" sz="2400" dirty="0" err="1"/>
              <a:t>education</a:t>
            </a:r>
            <a:r>
              <a:rPr lang="nl-NL" altLang="nl-NL" sz="2400" dirty="0"/>
              <a:t> level of </a:t>
            </a:r>
            <a:r>
              <a:rPr lang="nl-NL" altLang="nl-NL" sz="2400" dirty="0" err="1"/>
              <a:t>inhabitants</a:t>
            </a:r>
            <a:endParaRPr lang="nl-NL" altLang="nl-NL" sz="2400" dirty="0"/>
          </a:p>
        </p:txBody>
      </p:sp>
      <p:cxnSp>
        <p:nvCxnSpPr>
          <p:cNvPr id="20" name="Straight Connector 2"/>
          <p:cNvCxnSpPr>
            <a:cxnSpLocks noChangeShapeType="1"/>
          </p:cNvCxnSpPr>
          <p:nvPr/>
        </p:nvCxnSpPr>
        <p:spPr bwMode="auto">
          <a:xfrm flipH="1">
            <a:off x="4635722" y="3828679"/>
            <a:ext cx="1028522" cy="766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Box 23"/>
          <p:cNvSpPr txBox="1">
            <a:spLocks noChangeArrowheads="1"/>
          </p:cNvSpPr>
          <p:nvPr/>
        </p:nvSpPr>
        <p:spPr bwMode="auto">
          <a:xfrm>
            <a:off x="4837067" y="3792881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/>
              <a:t>and</a:t>
            </a:r>
          </a:p>
        </p:txBody>
      </p:sp>
      <p:sp>
        <p:nvSpPr>
          <p:cNvPr id="23" name="TextBox 23"/>
          <p:cNvSpPr txBox="1">
            <a:spLocks noChangeArrowheads="1"/>
          </p:cNvSpPr>
          <p:nvPr/>
        </p:nvSpPr>
        <p:spPr bwMode="auto">
          <a:xfrm>
            <a:off x="4836104" y="4985987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/>
              <a:t>and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789309" y="2214611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/>
              <a:t>and</a:t>
            </a: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8407745" y="2101279"/>
            <a:ext cx="27350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u="sng" dirty="0"/>
              <a:t>Lowest 10% </a:t>
            </a:r>
            <a:r>
              <a:rPr lang="en-US" altLang="en-US" sz="2400" dirty="0"/>
              <a:t>or not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8365148" y="3608214"/>
            <a:ext cx="3648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u="sng" dirty="0"/>
              <a:t>Over 20% only basic level of </a:t>
            </a:r>
            <a:r>
              <a:rPr lang="en-US" altLang="en-US" sz="2400" u="sng" dirty="0" smtClean="0"/>
              <a:t>education </a:t>
            </a:r>
            <a:r>
              <a:rPr lang="en-US" altLang="en-US" sz="2400" dirty="0" smtClean="0"/>
              <a:t>(or not)</a:t>
            </a:r>
            <a:endParaRPr lang="en-US" altLang="en-US" sz="2400" dirty="0"/>
          </a:p>
        </p:txBody>
      </p:sp>
      <p:sp>
        <p:nvSpPr>
          <p:cNvPr id="29" name="TextBox 20"/>
          <p:cNvSpPr txBox="1">
            <a:spLocks noChangeArrowheads="1"/>
          </p:cNvSpPr>
          <p:nvPr/>
        </p:nvSpPr>
        <p:spPr bwMode="auto">
          <a:xfrm>
            <a:off x="8365148" y="5272307"/>
            <a:ext cx="33861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u="sng" dirty="0"/>
              <a:t>At least 20% should be </a:t>
            </a:r>
            <a:r>
              <a:rPr lang="en-US" altLang="en-US" sz="2400" u="sng" dirty="0" smtClean="0"/>
              <a:t>renovated </a:t>
            </a:r>
            <a:r>
              <a:rPr lang="en-US" altLang="en-US" sz="2400" dirty="0" smtClean="0"/>
              <a:t>(or not)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7502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>
                <a:latin typeface="Arial Narrow" panose="020B0606020202030204" pitchFamily="34" charset="0"/>
              </a:rPr>
              <a:t>EXAMPLE: POVERTY OF NEIGHBORHOODS</a:t>
            </a: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  <p:cxnSp>
        <p:nvCxnSpPr>
          <p:cNvPr id="27" name="Straight Connector 4"/>
          <p:cNvCxnSpPr/>
          <p:nvPr/>
        </p:nvCxnSpPr>
        <p:spPr>
          <a:xfrm>
            <a:off x="2475465" y="2453481"/>
            <a:ext cx="0" cy="30241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"/>
          <p:cNvCxnSpPr/>
          <p:nvPr/>
        </p:nvCxnSpPr>
        <p:spPr>
          <a:xfrm flipH="1">
            <a:off x="2475465" y="5477669"/>
            <a:ext cx="496887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0"/>
          <p:cNvSpPr txBox="1">
            <a:spLocks noChangeArrowheads="1"/>
          </p:cNvSpPr>
          <p:nvPr/>
        </p:nvSpPr>
        <p:spPr bwMode="auto">
          <a:xfrm>
            <a:off x="3051727" y="5550694"/>
            <a:ext cx="21339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000" dirty="0" err="1"/>
              <a:t>Number</a:t>
            </a:r>
            <a:r>
              <a:rPr lang="nl-NL" altLang="en-US" sz="2000" dirty="0"/>
              <a:t> of </a:t>
            </a:r>
            <a:r>
              <a:rPr lang="nl-NL" altLang="en-US" sz="2000" dirty="0" err="1"/>
              <a:t>facets</a:t>
            </a:r>
            <a:endParaRPr lang="nl-NL" altLang="en-US" sz="2000" dirty="0"/>
          </a:p>
        </p:txBody>
      </p:sp>
      <p:sp>
        <p:nvSpPr>
          <p:cNvPr id="30" name="TextBox 11"/>
          <p:cNvSpPr txBox="1">
            <a:spLocks noChangeArrowheads="1"/>
          </p:cNvSpPr>
          <p:nvPr/>
        </p:nvSpPr>
        <p:spPr bwMode="auto">
          <a:xfrm rot="16200000">
            <a:off x="1095697" y="3640902"/>
            <a:ext cx="21483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000" dirty="0" smtClean="0"/>
              <a:t>(</a:t>
            </a:r>
            <a:r>
              <a:rPr lang="nl-NL" altLang="en-US" sz="2000" dirty="0" err="1" smtClean="0"/>
              <a:t>Number</a:t>
            </a:r>
            <a:r>
              <a:rPr lang="nl-NL" altLang="en-US" sz="2000" dirty="0" smtClean="0"/>
              <a:t> </a:t>
            </a:r>
            <a:r>
              <a:rPr lang="nl-NL" altLang="en-US" sz="2000" dirty="0"/>
              <a:t>of </a:t>
            </a:r>
            <a:r>
              <a:rPr lang="nl-NL" altLang="en-US" sz="2000" dirty="0" smtClean="0"/>
              <a:t>units</a:t>
            </a:r>
            <a:r>
              <a:rPr lang="nl-NL" altLang="en-US" sz="2000" dirty="0"/>
              <a:t>)</a:t>
            </a:r>
          </a:p>
        </p:txBody>
      </p:sp>
      <p:cxnSp>
        <p:nvCxnSpPr>
          <p:cNvPr id="31" name="Straight Connector 13"/>
          <p:cNvCxnSpPr/>
          <p:nvPr/>
        </p:nvCxnSpPr>
        <p:spPr>
          <a:xfrm>
            <a:off x="2835827" y="2631281"/>
            <a:ext cx="4103688" cy="27352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5028165" y="5550694"/>
            <a:ext cx="161454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000" dirty="0"/>
              <a:t>= “</a:t>
            </a:r>
            <a:r>
              <a:rPr lang="nl-NL" altLang="en-US" sz="2000" dirty="0" err="1"/>
              <a:t>Intension</a:t>
            </a:r>
            <a:r>
              <a:rPr lang="nl-NL" altLang="en-US" sz="2000" dirty="0"/>
              <a:t>”</a:t>
            </a:r>
          </a:p>
        </p:txBody>
      </p:sp>
      <p:sp>
        <p:nvSpPr>
          <p:cNvPr id="33" name="TextBox 24"/>
          <p:cNvSpPr txBox="1">
            <a:spLocks noChangeArrowheads="1"/>
          </p:cNvSpPr>
          <p:nvPr/>
        </p:nvSpPr>
        <p:spPr bwMode="auto">
          <a:xfrm rot="16200000">
            <a:off x="914506" y="3746470"/>
            <a:ext cx="17011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000" dirty="0"/>
              <a:t>= “Extension”</a:t>
            </a:r>
          </a:p>
        </p:txBody>
      </p:sp>
      <p:sp>
        <p:nvSpPr>
          <p:cNvPr id="34" name="TextBox 1"/>
          <p:cNvSpPr txBox="1">
            <a:spLocks noChangeArrowheads="1"/>
          </p:cNvSpPr>
          <p:nvPr/>
        </p:nvSpPr>
        <p:spPr bwMode="auto">
          <a:xfrm>
            <a:off x="4274102" y="5069681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nl-NL" sz="2000" dirty="0"/>
              <a:t>2</a:t>
            </a:r>
          </a:p>
        </p:txBody>
      </p:sp>
      <p:sp>
        <p:nvSpPr>
          <p:cNvPr id="35" name="TextBox 1"/>
          <p:cNvSpPr txBox="1">
            <a:spLocks noChangeArrowheads="1"/>
          </p:cNvSpPr>
          <p:nvPr/>
        </p:nvSpPr>
        <p:spPr bwMode="auto">
          <a:xfrm>
            <a:off x="3112052" y="5069681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nl-NL" sz="2000" dirty="0"/>
              <a:t>1</a:t>
            </a:r>
          </a:p>
        </p:txBody>
      </p:sp>
      <p:sp>
        <p:nvSpPr>
          <p:cNvPr id="36" name="TextBox 1"/>
          <p:cNvSpPr txBox="1">
            <a:spLocks noChangeArrowheads="1"/>
          </p:cNvSpPr>
          <p:nvPr/>
        </p:nvSpPr>
        <p:spPr bwMode="auto">
          <a:xfrm>
            <a:off x="5293277" y="5068094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nl-NL" sz="2000"/>
              <a:t>3</a:t>
            </a:r>
          </a:p>
        </p:txBody>
      </p:sp>
      <p:grpSp>
        <p:nvGrpSpPr>
          <p:cNvPr id="37" name="Group 16"/>
          <p:cNvGrpSpPr>
            <a:grpSpLocks/>
          </p:cNvGrpSpPr>
          <p:nvPr/>
        </p:nvGrpSpPr>
        <p:grpSpPr bwMode="auto">
          <a:xfrm>
            <a:off x="5450440" y="3621882"/>
            <a:ext cx="6145212" cy="1015663"/>
            <a:chOff x="6046787" y="3876601"/>
            <a:chExt cx="6145236" cy="1015332"/>
          </a:xfrm>
        </p:grpSpPr>
        <p:cxnSp>
          <p:nvCxnSpPr>
            <p:cNvPr id="38" name="Straight Arrow Connector 9"/>
            <p:cNvCxnSpPr>
              <a:cxnSpLocks noChangeShapeType="1"/>
            </p:cNvCxnSpPr>
            <p:nvPr/>
          </p:nvCxnSpPr>
          <p:spPr bwMode="auto">
            <a:xfrm flipH="1">
              <a:off x="6046787" y="4149562"/>
              <a:ext cx="1993908" cy="503074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TextBox 12"/>
            <p:cNvSpPr txBox="1">
              <a:spLocks noChangeArrowheads="1"/>
            </p:cNvSpPr>
            <p:nvPr/>
          </p:nvSpPr>
          <p:spPr bwMode="auto">
            <a:xfrm>
              <a:off x="8026152" y="3876601"/>
              <a:ext cx="4165871" cy="1015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nl-NL" altLang="en-US" sz="2000" dirty="0" err="1"/>
                <a:t>Number</a:t>
              </a:r>
              <a:r>
                <a:rPr lang="nl-NL" altLang="en-US" sz="2000" dirty="0"/>
                <a:t> of </a:t>
              </a:r>
              <a:r>
                <a:rPr lang="nl-NL" altLang="en-US" sz="2000" dirty="0" err="1"/>
                <a:t>poor</a:t>
              </a:r>
              <a:r>
                <a:rPr lang="nl-NL" altLang="en-US" sz="2000" dirty="0"/>
                <a:t> </a:t>
              </a:r>
              <a:r>
                <a:rPr lang="nl-NL" altLang="en-US" sz="2000" dirty="0" err="1"/>
                <a:t>neighborhoods</a:t>
              </a:r>
              <a:r>
                <a:rPr lang="nl-NL" altLang="en-US" sz="2000" dirty="0"/>
                <a:t> </a:t>
              </a:r>
            </a:p>
            <a:p>
              <a:r>
                <a:rPr lang="nl-NL" altLang="en-US" sz="2000" dirty="0" err="1"/>
                <a:t>based</a:t>
              </a:r>
              <a:r>
                <a:rPr lang="nl-NL" altLang="en-US" sz="2000" dirty="0"/>
                <a:t> on </a:t>
              </a:r>
              <a:r>
                <a:rPr lang="nl-NL" altLang="en-US" sz="2000" dirty="0" err="1"/>
                <a:t>income</a:t>
              </a:r>
              <a:r>
                <a:rPr lang="nl-NL" altLang="en-US" sz="2000" dirty="0"/>
                <a:t>, </a:t>
              </a:r>
              <a:r>
                <a:rPr lang="nl-NL" altLang="en-US" sz="2000" dirty="0" err="1"/>
                <a:t>education</a:t>
              </a:r>
              <a:r>
                <a:rPr lang="nl-NL" altLang="en-US" sz="2000" dirty="0"/>
                <a:t> </a:t>
              </a:r>
              <a:r>
                <a:rPr lang="nl-NL" altLang="en-US" sz="2000" b="1" dirty="0"/>
                <a:t>and</a:t>
              </a:r>
              <a:r>
                <a:rPr lang="nl-NL" altLang="en-US" sz="2000" dirty="0"/>
                <a:t> </a:t>
              </a:r>
              <a:r>
                <a:rPr lang="nl-NL" altLang="en-US" sz="2000" dirty="0" err="1"/>
                <a:t>quality</a:t>
              </a:r>
              <a:r>
                <a:rPr lang="nl-NL" altLang="en-US" sz="2000" dirty="0"/>
                <a:t> of </a:t>
              </a:r>
              <a:r>
                <a:rPr lang="nl-NL" altLang="en-US" sz="2000" dirty="0" err="1"/>
                <a:t>houses</a:t>
              </a:r>
              <a:endParaRPr lang="nl-NL" altLang="en-US" sz="2000" dirty="0"/>
            </a:p>
          </p:txBody>
        </p:sp>
      </p:grpSp>
      <p:grpSp>
        <p:nvGrpSpPr>
          <p:cNvPr id="40" name="Group 23"/>
          <p:cNvGrpSpPr>
            <a:grpSpLocks/>
          </p:cNvGrpSpPr>
          <p:nvPr/>
        </p:nvGrpSpPr>
        <p:grpSpPr bwMode="auto">
          <a:xfrm>
            <a:off x="4426502" y="2896395"/>
            <a:ext cx="5843932" cy="776287"/>
            <a:chOff x="6046787" y="3876601"/>
            <a:chExt cx="5843954" cy="776535"/>
          </a:xfrm>
        </p:grpSpPr>
        <p:cxnSp>
          <p:nvCxnSpPr>
            <p:cNvPr id="41" name="Straight Arrow Connector 24"/>
            <p:cNvCxnSpPr>
              <a:cxnSpLocks noChangeShapeType="1"/>
            </p:cNvCxnSpPr>
            <p:nvPr/>
          </p:nvCxnSpPr>
          <p:spPr bwMode="auto">
            <a:xfrm flipH="1">
              <a:off x="6046787" y="4149738"/>
              <a:ext cx="1993907" cy="503398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TextBox 25"/>
            <p:cNvSpPr txBox="1">
              <a:spLocks noChangeArrowheads="1"/>
            </p:cNvSpPr>
            <p:nvPr/>
          </p:nvSpPr>
          <p:spPr bwMode="auto">
            <a:xfrm>
              <a:off x="8026152" y="3876601"/>
              <a:ext cx="3864589" cy="7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nl-NL" altLang="en-US" sz="2000" dirty="0" err="1"/>
                <a:t>Number</a:t>
              </a:r>
              <a:r>
                <a:rPr lang="nl-NL" altLang="en-US" sz="2000" dirty="0"/>
                <a:t> of </a:t>
              </a:r>
              <a:r>
                <a:rPr lang="nl-NL" altLang="en-US" sz="2000" dirty="0" err="1"/>
                <a:t>poor</a:t>
              </a:r>
              <a:r>
                <a:rPr lang="nl-NL" altLang="en-US" sz="2000" dirty="0"/>
                <a:t> </a:t>
              </a:r>
              <a:r>
                <a:rPr lang="nl-NL" altLang="en-US" sz="2000" dirty="0" err="1"/>
                <a:t>neighborhoods</a:t>
              </a:r>
              <a:r>
                <a:rPr lang="nl-NL" altLang="en-US" sz="2000" dirty="0"/>
                <a:t> </a:t>
              </a:r>
            </a:p>
            <a:p>
              <a:r>
                <a:rPr lang="nl-NL" altLang="en-US" sz="2000" dirty="0" err="1"/>
                <a:t>based</a:t>
              </a:r>
              <a:r>
                <a:rPr lang="nl-NL" altLang="en-US" sz="2000" dirty="0"/>
                <a:t> on </a:t>
              </a:r>
              <a:r>
                <a:rPr lang="nl-NL" altLang="en-US" sz="2000" dirty="0" err="1"/>
                <a:t>income</a:t>
              </a:r>
              <a:r>
                <a:rPr lang="nl-NL" altLang="en-US" sz="2000" dirty="0"/>
                <a:t> </a:t>
              </a:r>
              <a:r>
                <a:rPr lang="nl-NL" altLang="en-US" sz="2000" b="1" dirty="0"/>
                <a:t>and</a:t>
              </a:r>
              <a:r>
                <a:rPr lang="nl-NL" altLang="en-US" sz="2000" dirty="0"/>
                <a:t> </a:t>
              </a:r>
              <a:r>
                <a:rPr lang="nl-NL" altLang="en-US" sz="2000" dirty="0" err="1"/>
                <a:t>education</a:t>
              </a:r>
              <a:endParaRPr lang="nl-NL" altLang="en-US" sz="2000" dirty="0"/>
            </a:p>
          </p:txBody>
        </p:sp>
      </p:grpSp>
      <p:grpSp>
        <p:nvGrpSpPr>
          <p:cNvPr id="43" name="Group 26"/>
          <p:cNvGrpSpPr>
            <a:grpSpLocks/>
          </p:cNvGrpSpPr>
          <p:nvPr/>
        </p:nvGrpSpPr>
        <p:grpSpPr bwMode="auto">
          <a:xfrm>
            <a:off x="3134277" y="2086770"/>
            <a:ext cx="6592819" cy="777875"/>
            <a:chOff x="6046787" y="3876601"/>
            <a:chExt cx="6592843" cy="776535"/>
          </a:xfrm>
        </p:grpSpPr>
        <p:cxnSp>
          <p:nvCxnSpPr>
            <p:cNvPr id="44" name="Straight Arrow Connector 27"/>
            <p:cNvCxnSpPr>
              <a:cxnSpLocks noChangeShapeType="1"/>
            </p:cNvCxnSpPr>
            <p:nvPr/>
          </p:nvCxnSpPr>
          <p:spPr bwMode="auto">
            <a:xfrm flipH="1">
              <a:off x="6046787" y="4149181"/>
              <a:ext cx="1993907" cy="50395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TextBox 28"/>
            <p:cNvSpPr txBox="1">
              <a:spLocks noChangeArrowheads="1"/>
            </p:cNvSpPr>
            <p:nvPr/>
          </p:nvSpPr>
          <p:spPr bwMode="auto">
            <a:xfrm>
              <a:off x="8026152" y="3876601"/>
              <a:ext cx="4613478" cy="706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nl-NL" altLang="en-US" sz="2000" dirty="0" err="1"/>
                <a:t>Number</a:t>
              </a:r>
              <a:r>
                <a:rPr lang="nl-NL" altLang="en-US" sz="2000" dirty="0"/>
                <a:t> of </a:t>
              </a:r>
              <a:r>
                <a:rPr lang="nl-NL" altLang="en-US" sz="2000" dirty="0" err="1"/>
                <a:t>poor</a:t>
              </a:r>
              <a:r>
                <a:rPr lang="nl-NL" altLang="en-US" sz="2000" dirty="0"/>
                <a:t> </a:t>
              </a:r>
              <a:r>
                <a:rPr lang="nl-NL" altLang="en-US" sz="2000" dirty="0" err="1"/>
                <a:t>neighborhoods</a:t>
              </a:r>
              <a:r>
                <a:rPr lang="nl-NL" altLang="en-US" sz="2000" dirty="0"/>
                <a:t> </a:t>
              </a:r>
            </a:p>
            <a:p>
              <a:r>
                <a:rPr lang="nl-NL" altLang="en-US" sz="2000" dirty="0" err="1"/>
                <a:t>based</a:t>
              </a:r>
              <a:r>
                <a:rPr lang="nl-NL" altLang="en-US" sz="2000" dirty="0"/>
                <a:t> on </a:t>
              </a:r>
              <a:r>
                <a:rPr lang="nl-NL" altLang="en-US" sz="2000" dirty="0" err="1"/>
                <a:t>income</a:t>
              </a:r>
              <a:r>
                <a:rPr lang="nl-NL" altLang="en-US" sz="2000" dirty="0"/>
                <a:t> </a:t>
              </a:r>
              <a:r>
                <a:rPr lang="nl-NL" altLang="en-US" sz="2000" dirty="0" err="1"/>
                <a:t>only</a:t>
              </a:r>
              <a:endParaRPr lang="nl-NL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2532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4" grpId="0"/>
      <p:bldP spid="35" grpId="1"/>
      <p:bldP spid="3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 smtClean="0">
                <a:latin typeface="Arial Narrow" panose="020B0606020202030204" pitchFamily="34" charset="0"/>
              </a:rPr>
              <a:t>INTENSION AND </a:t>
            </a:r>
            <a:r>
              <a:rPr lang="en-US" sz="3470" b="1" dirty="0">
                <a:latin typeface="Arial Narrow" panose="020B0606020202030204" pitchFamily="34" charset="0"/>
              </a:rPr>
              <a:t>EXTENSION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0217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IF necessary and sufficient relationships are assumed (= AND) …</a:t>
            </a:r>
          </a:p>
          <a:p>
            <a:pPr marL="0" indent="0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Intension </a:t>
            </a:r>
            <a:r>
              <a:rPr lang="en-US" altLang="en-US" u="sng" dirty="0">
                <a:ea typeface="ＭＳ Ｐゴシック" panose="020B0600070205080204" pitchFamily="34" charset="-128"/>
              </a:rPr>
              <a:t>increases</a:t>
            </a:r>
            <a:r>
              <a:rPr lang="en-US" altLang="en-US" dirty="0">
                <a:ea typeface="ＭＳ Ｐゴシック" panose="020B0600070205080204" pitchFamily="34" charset="-128"/>
              </a:rPr>
              <a:t> (the number of facets increases)</a:t>
            </a: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Extension (number of units it applies to) </a:t>
            </a:r>
            <a:r>
              <a:rPr lang="en-US" altLang="en-US" u="sng" dirty="0">
                <a:ea typeface="ＭＳ Ｐゴシック" panose="020B0600070205080204" pitchFamily="34" charset="-128"/>
              </a:rPr>
              <a:t>decreases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2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>
                <a:latin typeface="Arial Narrow" panose="020B0606020202030204" pitchFamily="34" charset="0"/>
              </a:rPr>
              <a:t>FAMILY RESEMBLANCE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825625"/>
            <a:ext cx="10850217" cy="4351338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nl-NL" altLang="en-US" dirty="0">
                <a:ea typeface="ＭＳ Ｐゴシック" panose="020B0600070205080204" pitchFamily="34" charset="-128"/>
              </a:rPr>
              <a:t>‘Or’ </a:t>
            </a:r>
            <a:r>
              <a:rPr lang="nl-NL" altLang="en-US" dirty="0" err="1">
                <a:ea typeface="ＭＳ Ｐゴシック" panose="020B0600070205080204" pitchFamily="34" charset="-128"/>
              </a:rPr>
              <a:t>relationship</a:t>
            </a:r>
            <a:r>
              <a:rPr lang="nl-NL" altLang="en-US" dirty="0">
                <a:ea typeface="ＭＳ Ｐゴシック" panose="020B0600070205080204" pitchFamily="34" charset="-128"/>
              </a:rPr>
              <a:t> (family </a:t>
            </a:r>
            <a:r>
              <a:rPr lang="nl-NL" altLang="en-US" dirty="0" err="1">
                <a:ea typeface="ＭＳ Ｐゴシック" panose="020B0600070205080204" pitchFamily="34" charset="-128"/>
              </a:rPr>
              <a:t>resemblance</a:t>
            </a:r>
            <a:r>
              <a:rPr lang="nl-NL" altLang="en-US" dirty="0">
                <a:ea typeface="ＭＳ Ｐゴシック" panose="020B0600070205080204" pitchFamily="34" charset="-128"/>
              </a:rPr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nl-NL" altLang="en-US" dirty="0">
              <a:ea typeface="ＭＳ Ｐゴシック" panose="020B0600070205080204" pitchFamily="34" charset="-128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nl-NL" altLang="en-US" dirty="0">
                <a:ea typeface="ＭＳ Ｐゴシック" panose="020B0600070205080204" pitchFamily="34" charset="-128"/>
              </a:rPr>
              <a:t>Units </a:t>
            </a:r>
            <a:r>
              <a:rPr lang="nl-NL" altLang="en-US" dirty="0" err="1">
                <a:ea typeface="ＭＳ Ｐゴシック" panose="020B0600070205080204" pitchFamily="34" charset="-128"/>
              </a:rPr>
              <a:t>can</a:t>
            </a:r>
            <a:r>
              <a:rPr lang="nl-NL" altLang="en-US" dirty="0">
                <a:ea typeface="ＭＳ Ｐゴシック" panose="020B0600070205080204" pitchFamily="34" charset="-128"/>
              </a:rPr>
              <a:t> </a:t>
            </a:r>
            <a:r>
              <a:rPr lang="nl-NL" altLang="en-US" dirty="0" err="1">
                <a:ea typeface="ＭＳ Ｐゴシック" panose="020B0600070205080204" pitchFamily="34" charset="-128"/>
              </a:rPr>
              <a:t>be</a:t>
            </a:r>
            <a:r>
              <a:rPr lang="nl-NL" altLang="en-US" dirty="0">
                <a:ea typeface="ＭＳ Ｐゴシック" panose="020B0600070205080204" pitchFamily="34" charset="-128"/>
              </a:rPr>
              <a:t> different </a:t>
            </a:r>
            <a:r>
              <a:rPr lang="nl-NL" altLang="en-US" dirty="0" err="1">
                <a:ea typeface="ＭＳ Ｐゴシック" panose="020B0600070205080204" pitchFamily="34" charset="-128"/>
              </a:rPr>
              <a:t>with</a:t>
            </a:r>
            <a:r>
              <a:rPr lang="nl-NL" altLang="en-US" dirty="0">
                <a:ea typeface="ＭＳ Ｐゴシック" panose="020B0600070205080204" pitchFamily="34" charset="-128"/>
              </a:rPr>
              <a:t> respect </a:t>
            </a:r>
            <a:r>
              <a:rPr lang="nl-NL" altLang="en-US" dirty="0" err="1">
                <a:ea typeface="ＭＳ Ｐゴシック" panose="020B0600070205080204" pitchFamily="34" charset="-128"/>
              </a:rPr>
              <a:t>to</a:t>
            </a:r>
            <a:r>
              <a:rPr lang="nl-NL" altLang="en-US" dirty="0">
                <a:ea typeface="ＭＳ Ｐゴシック" panose="020B0600070205080204" pitchFamily="34" charset="-128"/>
              </a:rPr>
              <a:t> </a:t>
            </a:r>
            <a:r>
              <a:rPr lang="nl-NL" altLang="en-US" dirty="0" err="1">
                <a:ea typeface="ＭＳ Ｐゴシック" panose="020B0600070205080204" pitchFamily="34" charset="-128"/>
              </a:rPr>
              <a:t>the</a:t>
            </a:r>
            <a:r>
              <a:rPr lang="nl-NL" altLang="en-US" dirty="0">
                <a:ea typeface="ＭＳ Ｐゴシック" panose="020B0600070205080204" pitchFamily="34" charset="-128"/>
              </a:rPr>
              <a:t> </a:t>
            </a:r>
            <a:r>
              <a:rPr lang="nl-NL" altLang="en-US" dirty="0" err="1">
                <a:ea typeface="ＭＳ Ｐゴシック" panose="020B0600070205080204" pitchFamily="34" charset="-128"/>
              </a:rPr>
              <a:t>facets</a:t>
            </a:r>
            <a:r>
              <a:rPr lang="nl-NL" altLang="en-US" dirty="0">
                <a:ea typeface="ＭＳ Ｐゴシック" panose="020B0600070205080204" pitchFamily="34" charset="-128"/>
              </a:rPr>
              <a:t> </a:t>
            </a:r>
            <a:r>
              <a:rPr lang="nl-NL" altLang="en-US" dirty="0" err="1">
                <a:ea typeface="ＭＳ Ｐゴシック" panose="020B0600070205080204" pitchFamily="34" charset="-128"/>
              </a:rPr>
              <a:t>they</a:t>
            </a:r>
            <a:r>
              <a:rPr lang="nl-NL" altLang="en-US" dirty="0">
                <a:ea typeface="ＭＳ Ｐゴシック" panose="020B0600070205080204" pitchFamily="34" charset="-128"/>
              </a:rPr>
              <a:t> have, but </a:t>
            </a:r>
            <a:r>
              <a:rPr lang="nl-NL" altLang="en-US" dirty="0" err="1">
                <a:ea typeface="ＭＳ Ｐゴシック" panose="020B0600070205080204" pitchFamily="34" charset="-128"/>
              </a:rPr>
              <a:t>they</a:t>
            </a:r>
            <a:r>
              <a:rPr lang="nl-NL" altLang="en-US" dirty="0">
                <a:ea typeface="ＭＳ Ｐゴシック" panose="020B0600070205080204" pitchFamily="34" charset="-128"/>
              </a:rPr>
              <a:t> </a:t>
            </a:r>
            <a:r>
              <a:rPr lang="nl-NL" altLang="en-US" dirty="0" err="1">
                <a:ea typeface="ＭＳ Ｐゴシック" panose="020B0600070205080204" pitchFamily="34" charset="-128"/>
              </a:rPr>
              <a:t>also</a:t>
            </a:r>
            <a:r>
              <a:rPr lang="nl-NL" altLang="en-US" dirty="0">
                <a:ea typeface="ＭＳ Ｐゴシック" panose="020B0600070205080204" pitchFamily="34" charset="-128"/>
              </a:rPr>
              <a:t> ‘share’ </a:t>
            </a:r>
            <a:r>
              <a:rPr lang="nl-NL" altLang="en-US" dirty="0" err="1" smtClean="0">
                <a:ea typeface="ＭＳ Ｐゴシック" panose="020B0600070205080204" pitchFamily="34" charset="-128"/>
              </a:rPr>
              <a:t>something</a:t>
            </a:r>
            <a:r>
              <a:rPr lang="nl-NL" altLang="en-US" dirty="0" smtClean="0">
                <a:ea typeface="ＭＳ Ｐゴシック" panose="020B0600070205080204" pitchFamily="34" charset="-128"/>
              </a:rPr>
              <a:t>.</a:t>
            </a:r>
            <a:endParaRPr lang="nl-NL" altLang="en-US" dirty="0">
              <a:ea typeface="ＭＳ Ｐゴシック" panose="020B0600070205080204" pitchFamily="34" charset="-128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nl-NL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52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 flipV="1">
            <a:off x="4652963" y="3825875"/>
            <a:ext cx="1033462" cy="17240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"/>
          <p:cNvCxnSpPr>
            <a:cxnSpLocks noChangeShapeType="1"/>
          </p:cNvCxnSpPr>
          <p:nvPr/>
        </p:nvCxnSpPr>
        <p:spPr bwMode="auto">
          <a:xfrm flipH="1">
            <a:off x="4656138" y="2111375"/>
            <a:ext cx="1030287" cy="170656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1934818" y="3537562"/>
            <a:ext cx="2775624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0B12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55155" y="5183776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>
                <a:latin typeface="Arial Narrow" panose="020B0606020202030204" pitchFamily="34" charset="0"/>
              </a:rPr>
              <a:t>POVERTY OF NEIGHBORHOODS</a:t>
            </a: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686424" y="1831034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686423" y="1931103"/>
            <a:ext cx="24065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Average</a:t>
            </a:r>
            <a:r>
              <a:rPr lang="nl-NL" altLang="nl-NL" sz="2400" dirty="0"/>
              <a:t> </a:t>
            </a:r>
            <a:r>
              <a:rPr lang="nl-NL" altLang="nl-NL" sz="2400" dirty="0" err="1"/>
              <a:t>income</a:t>
            </a:r>
            <a:r>
              <a:rPr lang="nl-NL" altLang="nl-NL" sz="2400" dirty="0"/>
              <a:t> of </a:t>
            </a:r>
            <a:r>
              <a:rPr lang="nl-NL" altLang="nl-NL" sz="2400" dirty="0" err="1"/>
              <a:t>inhabitants</a:t>
            </a:r>
            <a:endParaRPr lang="nl-NL" altLang="nl-NL" sz="2400" dirty="0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597871" y="5456974"/>
            <a:ext cx="2563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Quality</a:t>
            </a:r>
            <a:r>
              <a:rPr lang="nl-NL" altLang="nl-NL" sz="2400" dirty="0"/>
              <a:t> of </a:t>
            </a:r>
            <a:r>
              <a:rPr lang="nl-NL" altLang="nl-NL" sz="2400" dirty="0" err="1"/>
              <a:t>houses</a:t>
            </a:r>
            <a:endParaRPr lang="nl-NL" altLang="nl-NL" sz="2400" dirty="0"/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1484950" y="3027086"/>
            <a:ext cx="35040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/>
              <a:t>Construct/Concept/Term</a:t>
            </a:r>
          </a:p>
        </p:txBody>
      </p:sp>
      <p:sp>
        <p:nvSpPr>
          <p:cNvPr id="26" name="TextBox 2"/>
          <p:cNvSpPr txBox="1">
            <a:spLocks noChangeArrowheads="1"/>
          </p:cNvSpPr>
          <p:nvPr/>
        </p:nvSpPr>
        <p:spPr bwMode="auto">
          <a:xfrm>
            <a:off x="5497672" y="1319160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 err="1"/>
              <a:t>Facets</a:t>
            </a:r>
            <a:endParaRPr lang="nl-NL" altLang="en-US" sz="2400" dirty="0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1922990" y="3620099"/>
            <a:ext cx="29150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Poor</a:t>
            </a:r>
            <a:r>
              <a:rPr lang="nl-NL" altLang="nl-NL" sz="2400" dirty="0"/>
              <a:t> </a:t>
            </a:r>
            <a:r>
              <a:rPr lang="nl-NL" altLang="nl-NL" sz="2400" dirty="0" err="1"/>
              <a:t>neighborhood</a:t>
            </a:r>
            <a:r>
              <a:rPr lang="nl-NL" altLang="nl-NL" sz="2400" dirty="0"/>
              <a:t> or </a:t>
            </a:r>
            <a:r>
              <a:rPr lang="nl-NL" altLang="nl-NL" sz="2400" dirty="0" err="1"/>
              <a:t>not</a:t>
            </a:r>
            <a:endParaRPr lang="nl-NL" altLang="nl-NL" sz="2400" dirty="0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655153" y="3533774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5686423" y="3435202"/>
            <a:ext cx="240658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Average</a:t>
            </a:r>
            <a:r>
              <a:rPr lang="nl-NL" altLang="nl-NL" sz="2400" dirty="0"/>
              <a:t> </a:t>
            </a:r>
            <a:r>
              <a:rPr lang="nl-NL" altLang="nl-NL" sz="2400" dirty="0" err="1"/>
              <a:t>education</a:t>
            </a:r>
            <a:r>
              <a:rPr lang="nl-NL" altLang="nl-NL" sz="2400" dirty="0"/>
              <a:t> level of </a:t>
            </a:r>
            <a:r>
              <a:rPr lang="nl-NL" altLang="nl-NL" sz="2400" dirty="0" err="1"/>
              <a:t>inhabitants</a:t>
            </a:r>
            <a:endParaRPr lang="nl-NL" altLang="nl-NL" sz="2400" dirty="0"/>
          </a:p>
        </p:txBody>
      </p:sp>
      <p:cxnSp>
        <p:nvCxnSpPr>
          <p:cNvPr id="20" name="Straight Connector 2"/>
          <p:cNvCxnSpPr>
            <a:cxnSpLocks noChangeShapeType="1"/>
          </p:cNvCxnSpPr>
          <p:nvPr/>
        </p:nvCxnSpPr>
        <p:spPr bwMode="auto">
          <a:xfrm flipH="1">
            <a:off x="4635722" y="3828679"/>
            <a:ext cx="1028522" cy="766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Box 23"/>
          <p:cNvSpPr txBox="1">
            <a:spLocks noChangeArrowheads="1"/>
          </p:cNvSpPr>
          <p:nvPr/>
        </p:nvSpPr>
        <p:spPr bwMode="auto">
          <a:xfrm>
            <a:off x="4944208" y="3781841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/>
              <a:t>or</a:t>
            </a:r>
          </a:p>
        </p:txBody>
      </p:sp>
      <p:sp>
        <p:nvSpPr>
          <p:cNvPr id="23" name="TextBox 23"/>
          <p:cNvSpPr txBox="1">
            <a:spLocks noChangeArrowheads="1"/>
          </p:cNvSpPr>
          <p:nvPr/>
        </p:nvSpPr>
        <p:spPr bwMode="auto">
          <a:xfrm>
            <a:off x="4940304" y="4965722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/>
              <a:t>or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920593" y="2214611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/>
              <a:t>or</a:t>
            </a:r>
          </a:p>
        </p:txBody>
      </p:sp>
    </p:spTree>
    <p:extLst>
      <p:ext uri="{BB962C8B-B14F-4D97-AF65-F5344CB8AC3E}">
        <p14:creationId xmlns:p14="http://schemas.microsoft.com/office/powerpoint/2010/main" val="383236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>
                <a:latin typeface="Arial Narrow" panose="020B0606020202030204" pitchFamily="34" charset="0"/>
              </a:rPr>
              <a:t>INTENSION AND EXTENSION</a:t>
            </a: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  <p:cxnSp>
        <p:nvCxnSpPr>
          <p:cNvPr id="27" name="Straight Connector 4"/>
          <p:cNvCxnSpPr/>
          <p:nvPr/>
        </p:nvCxnSpPr>
        <p:spPr>
          <a:xfrm>
            <a:off x="2670175" y="2044631"/>
            <a:ext cx="0" cy="337985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6"/>
          <p:cNvCxnSpPr/>
          <p:nvPr/>
        </p:nvCxnSpPr>
        <p:spPr>
          <a:xfrm flipH="1">
            <a:off x="2670175" y="5424488"/>
            <a:ext cx="496887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10"/>
          <p:cNvSpPr txBox="1">
            <a:spLocks noChangeArrowheads="1"/>
          </p:cNvSpPr>
          <p:nvPr/>
        </p:nvSpPr>
        <p:spPr bwMode="auto">
          <a:xfrm>
            <a:off x="3836987" y="5454650"/>
            <a:ext cx="19623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1800" dirty="0" err="1"/>
              <a:t>Number</a:t>
            </a:r>
            <a:r>
              <a:rPr lang="nl-NL" altLang="en-US" sz="1800" dirty="0"/>
              <a:t> </a:t>
            </a:r>
            <a:r>
              <a:rPr lang="nl-NL" altLang="en-US" sz="2000" dirty="0"/>
              <a:t>of</a:t>
            </a:r>
            <a:r>
              <a:rPr lang="nl-NL" altLang="en-US" sz="1800" dirty="0"/>
              <a:t> </a:t>
            </a:r>
            <a:r>
              <a:rPr lang="nl-NL" altLang="en-US" sz="1800" dirty="0" err="1"/>
              <a:t>facets</a:t>
            </a:r>
            <a:endParaRPr lang="nl-NL" altLang="en-US" sz="1800" dirty="0"/>
          </a:p>
        </p:txBody>
      </p:sp>
      <p:sp>
        <p:nvSpPr>
          <p:cNvPr id="30" name="TextBox 11"/>
          <p:cNvSpPr txBox="1">
            <a:spLocks noChangeArrowheads="1"/>
          </p:cNvSpPr>
          <p:nvPr/>
        </p:nvSpPr>
        <p:spPr bwMode="auto">
          <a:xfrm rot="16200000">
            <a:off x="1342505" y="3603110"/>
            <a:ext cx="20441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1800" dirty="0" smtClean="0"/>
              <a:t>(</a:t>
            </a:r>
            <a:r>
              <a:rPr lang="nl-NL" altLang="en-US" sz="1800" dirty="0" err="1" smtClean="0"/>
              <a:t>Number</a:t>
            </a:r>
            <a:r>
              <a:rPr lang="nl-NL" altLang="en-US" sz="1800" dirty="0" smtClean="0"/>
              <a:t> </a:t>
            </a:r>
            <a:r>
              <a:rPr lang="nl-NL" altLang="en-US" sz="1800" dirty="0"/>
              <a:t>of </a:t>
            </a:r>
            <a:r>
              <a:rPr lang="nl-NL" altLang="en-US" sz="1800" dirty="0" smtClean="0"/>
              <a:t>units</a:t>
            </a:r>
            <a:r>
              <a:rPr lang="nl-NL" altLang="en-US" sz="1800" dirty="0"/>
              <a:t>)</a:t>
            </a:r>
          </a:p>
        </p:txBody>
      </p:sp>
      <p:sp>
        <p:nvSpPr>
          <p:cNvPr id="31" name="TextBox 23"/>
          <p:cNvSpPr txBox="1">
            <a:spLocks noChangeArrowheads="1"/>
          </p:cNvSpPr>
          <p:nvPr/>
        </p:nvSpPr>
        <p:spPr bwMode="auto">
          <a:xfrm>
            <a:off x="5780087" y="5454650"/>
            <a:ext cx="157767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1800" dirty="0"/>
              <a:t>= “</a:t>
            </a:r>
            <a:r>
              <a:rPr lang="nl-NL" altLang="en-US" sz="2000" dirty="0" err="1"/>
              <a:t>Intension</a:t>
            </a:r>
            <a:r>
              <a:rPr lang="nl-NL" altLang="en-US" sz="1800" dirty="0"/>
              <a:t>”</a:t>
            </a:r>
          </a:p>
        </p:txBody>
      </p:sp>
      <p:sp>
        <p:nvSpPr>
          <p:cNvPr id="32" name="TextBox 24"/>
          <p:cNvSpPr txBox="1">
            <a:spLocks noChangeArrowheads="1"/>
          </p:cNvSpPr>
          <p:nvPr/>
        </p:nvSpPr>
        <p:spPr bwMode="auto">
          <a:xfrm rot="16200000">
            <a:off x="1127650" y="3693289"/>
            <a:ext cx="16642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1800" dirty="0"/>
              <a:t>= “</a:t>
            </a:r>
            <a:r>
              <a:rPr lang="nl-NL" altLang="en-US" sz="2000" dirty="0"/>
              <a:t>Extension</a:t>
            </a:r>
            <a:r>
              <a:rPr lang="nl-NL" altLang="en-US" sz="1800" dirty="0"/>
              <a:t>”</a:t>
            </a:r>
          </a:p>
        </p:txBody>
      </p:sp>
      <p:sp>
        <p:nvSpPr>
          <p:cNvPr id="33" name="TextBox 1"/>
          <p:cNvSpPr txBox="1">
            <a:spLocks noChangeArrowheads="1"/>
          </p:cNvSpPr>
          <p:nvPr/>
        </p:nvSpPr>
        <p:spPr bwMode="auto">
          <a:xfrm>
            <a:off x="4576762" y="5033963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nl-NL" sz="2000"/>
              <a:t>2</a:t>
            </a:r>
          </a:p>
        </p:txBody>
      </p:sp>
      <p:sp>
        <p:nvSpPr>
          <p:cNvPr id="34" name="TextBox 14"/>
          <p:cNvSpPr txBox="1">
            <a:spLocks noChangeArrowheads="1"/>
          </p:cNvSpPr>
          <p:nvPr/>
        </p:nvSpPr>
        <p:spPr bwMode="auto">
          <a:xfrm>
            <a:off x="3127375" y="5049838"/>
            <a:ext cx="3127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nl-NL" dirty="0"/>
              <a:t>1</a:t>
            </a:r>
          </a:p>
        </p:txBody>
      </p:sp>
      <p:sp>
        <p:nvSpPr>
          <p:cNvPr id="35" name="TextBox 16"/>
          <p:cNvSpPr txBox="1">
            <a:spLocks noChangeArrowheads="1"/>
          </p:cNvSpPr>
          <p:nvPr/>
        </p:nvSpPr>
        <p:spPr bwMode="auto">
          <a:xfrm>
            <a:off x="5926137" y="5033963"/>
            <a:ext cx="32733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nl-NL" sz="2000"/>
              <a:t>3</a:t>
            </a:r>
          </a:p>
        </p:txBody>
      </p:sp>
      <p:cxnSp>
        <p:nvCxnSpPr>
          <p:cNvPr id="36" name="Straight Connector 24"/>
          <p:cNvCxnSpPr/>
          <p:nvPr/>
        </p:nvCxnSpPr>
        <p:spPr bwMode="auto">
          <a:xfrm flipV="1">
            <a:off x="2886075" y="2617788"/>
            <a:ext cx="3960812" cy="2551112"/>
          </a:xfrm>
          <a:prstGeom prst="line">
            <a:avLst/>
          </a:prstGeom>
          <a:ln w="254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25"/>
          <p:cNvSpPr txBox="1">
            <a:spLocks noChangeArrowheads="1"/>
          </p:cNvSpPr>
          <p:nvPr/>
        </p:nvSpPr>
        <p:spPr bwMode="auto">
          <a:xfrm>
            <a:off x="6783387" y="2332038"/>
            <a:ext cx="3519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000" dirty="0" err="1">
                <a:solidFill>
                  <a:schemeClr val="accent2"/>
                </a:solidFill>
              </a:rPr>
              <a:t>Concepts</a:t>
            </a:r>
            <a:r>
              <a:rPr lang="nl-NL" altLang="en-US" sz="2000" dirty="0">
                <a:solidFill>
                  <a:schemeClr val="accent2"/>
                </a:solidFill>
              </a:rPr>
              <a:t> </a:t>
            </a:r>
            <a:r>
              <a:rPr lang="nl-NL" altLang="en-US" sz="2000" dirty="0" err="1">
                <a:solidFill>
                  <a:schemeClr val="accent2"/>
                </a:solidFill>
              </a:rPr>
              <a:t>defined</a:t>
            </a:r>
            <a:r>
              <a:rPr lang="nl-NL" altLang="en-US" sz="2000" dirty="0">
                <a:solidFill>
                  <a:schemeClr val="accent2"/>
                </a:solidFill>
              </a:rPr>
              <a:t> </a:t>
            </a:r>
            <a:r>
              <a:rPr lang="nl-NL" altLang="en-US" sz="2000" dirty="0" err="1">
                <a:solidFill>
                  <a:schemeClr val="accent2"/>
                </a:solidFill>
              </a:rPr>
              <a:t>using</a:t>
            </a:r>
            <a:endParaRPr lang="nl-NL" altLang="en-US" sz="20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000" dirty="0">
                <a:solidFill>
                  <a:schemeClr val="accent2"/>
                </a:solidFill>
              </a:rPr>
              <a:t>family </a:t>
            </a:r>
            <a:r>
              <a:rPr lang="nl-NL" altLang="en-US" sz="2000" dirty="0" err="1">
                <a:solidFill>
                  <a:schemeClr val="accent2"/>
                </a:solidFill>
              </a:rPr>
              <a:t>resemblance</a:t>
            </a:r>
            <a:endParaRPr lang="nl-NL" altLang="en-US" sz="2000" dirty="0">
              <a:solidFill>
                <a:schemeClr val="accent2"/>
              </a:solidFill>
            </a:endParaRPr>
          </a:p>
        </p:txBody>
      </p:sp>
      <p:grpSp>
        <p:nvGrpSpPr>
          <p:cNvPr id="38" name="Group 9"/>
          <p:cNvGrpSpPr>
            <a:grpSpLocks/>
          </p:cNvGrpSpPr>
          <p:nvPr/>
        </p:nvGrpSpPr>
        <p:grpSpPr bwMode="auto">
          <a:xfrm>
            <a:off x="6199190" y="3008315"/>
            <a:ext cx="5913297" cy="1015663"/>
            <a:chOff x="6327780" y="3488845"/>
            <a:chExt cx="5913602" cy="1015351"/>
          </a:xfrm>
        </p:grpSpPr>
        <p:cxnSp>
          <p:nvCxnSpPr>
            <p:cNvPr id="39" name="Straight Arrow Connector 27"/>
            <p:cNvCxnSpPr>
              <a:cxnSpLocks noChangeShapeType="1"/>
              <a:stCxn id="40" idx="1"/>
            </p:cNvCxnSpPr>
            <p:nvPr/>
          </p:nvCxnSpPr>
          <p:spPr bwMode="auto">
            <a:xfrm flipH="1" flipV="1">
              <a:off x="6327780" y="3525346"/>
              <a:ext cx="1712906" cy="471175"/>
            </a:xfrm>
            <a:prstGeom prst="straightConnector1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TextBox 28"/>
            <p:cNvSpPr txBox="1">
              <a:spLocks noChangeArrowheads="1"/>
            </p:cNvSpPr>
            <p:nvPr/>
          </p:nvSpPr>
          <p:spPr bwMode="auto">
            <a:xfrm>
              <a:off x="8040686" y="3488845"/>
              <a:ext cx="4200696" cy="10153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nl-NL" altLang="en-US" sz="2000" dirty="0" err="1"/>
                <a:t>Number</a:t>
              </a:r>
              <a:r>
                <a:rPr lang="nl-NL" altLang="en-US" sz="2000" dirty="0"/>
                <a:t> of </a:t>
              </a:r>
              <a:r>
                <a:rPr lang="nl-NL" altLang="en-US" sz="2000" dirty="0" err="1"/>
                <a:t>poor</a:t>
              </a:r>
              <a:r>
                <a:rPr lang="nl-NL" altLang="en-US" sz="2000" dirty="0"/>
                <a:t> </a:t>
              </a:r>
              <a:r>
                <a:rPr lang="nl-NL" altLang="en-US" sz="2000" dirty="0" err="1"/>
                <a:t>neighborhoods</a:t>
              </a:r>
              <a:r>
                <a:rPr lang="nl-NL" altLang="en-US" sz="2000" dirty="0"/>
                <a:t> </a:t>
              </a:r>
            </a:p>
            <a:p>
              <a:r>
                <a:rPr lang="nl-NL" altLang="en-US" sz="2000" dirty="0" err="1"/>
                <a:t>based</a:t>
              </a:r>
              <a:r>
                <a:rPr lang="nl-NL" altLang="en-US" sz="2000" dirty="0"/>
                <a:t> on </a:t>
              </a:r>
              <a:r>
                <a:rPr lang="nl-NL" altLang="en-US" sz="2000" dirty="0" err="1"/>
                <a:t>income</a:t>
              </a:r>
              <a:r>
                <a:rPr lang="nl-NL" altLang="en-US" sz="2000" dirty="0"/>
                <a:t>, </a:t>
              </a:r>
              <a:r>
                <a:rPr lang="nl-NL" altLang="en-US" sz="2000" b="1" dirty="0" smtClean="0"/>
                <a:t>or</a:t>
              </a:r>
              <a:r>
                <a:rPr lang="nl-NL" altLang="en-US" sz="2000" dirty="0" smtClean="0"/>
                <a:t> </a:t>
              </a:r>
              <a:r>
                <a:rPr lang="nl-NL" altLang="en-US" sz="2000" dirty="0" err="1" smtClean="0"/>
                <a:t>education</a:t>
              </a:r>
              <a:r>
                <a:rPr lang="nl-NL" altLang="en-US" sz="2000" dirty="0" smtClean="0"/>
                <a:t> </a:t>
              </a:r>
              <a:r>
                <a:rPr lang="nl-NL" altLang="en-US" sz="2000" b="1" dirty="0"/>
                <a:t>or</a:t>
              </a:r>
              <a:r>
                <a:rPr lang="nl-NL" altLang="en-US" sz="2000" dirty="0"/>
                <a:t> </a:t>
              </a:r>
              <a:r>
                <a:rPr lang="nl-NL" altLang="en-US" sz="2000" dirty="0" err="1"/>
                <a:t>housing</a:t>
              </a:r>
              <a:r>
                <a:rPr lang="nl-NL" altLang="en-US" sz="2000" dirty="0"/>
                <a:t> </a:t>
              </a:r>
              <a:r>
                <a:rPr lang="nl-NL" altLang="en-US" sz="2000" dirty="0" err="1"/>
                <a:t>quality</a:t>
              </a:r>
              <a:endParaRPr lang="nl-NL" altLang="en-US" sz="2000" dirty="0"/>
            </a:p>
          </p:txBody>
        </p:sp>
      </p:grpSp>
      <p:cxnSp>
        <p:nvCxnSpPr>
          <p:cNvPr id="41" name="Straight Arrow Connector 34"/>
          <p:cNvCxnSpPr>
            <a:cxnSpLocks noChangeShapeType="1"/>
            <a:stCxn id="42" idx="1"/>
          </p:cNvCxnSpPr>
          <p:nvPr/>
        </p:nvCxnSpPr>
        <p:spPr bwMode="auto">
          <a:xfrm flipH="1">
            <a:off x="3254373" y="2080962"/>
            <a:ext cx="1655760" cy="2816294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TextBox 35"/>
          <p:cNvSpPr txBox="1">
            <a:spLocks noChangeArrowheads="1"/>
          </p:cNvSpPr>
          <p:nvPr/>
        </p:nvSpPr>
        <p:spPr bwMode="auto">
          <a:xfrm>
            <a:off x="4910133" y="1727019"/>
            <a:ext cx="385231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en-US" sz="2000" dirty="0" err="1"/>
              <a:t>Number</a:t>
            </a:r>
            <a:r>
              <a:rPr lang="nl-NL" altLang="en-US" sz="2000" dirty="0"/>
              <a:t> of </a:t>
            </a:r>
            <a:r>
              <a:rPr lang="nl-NL" altLang="en-US" sz="2000" dirty="0" err="1"/>
              <a:t>poor</a:t>
            </a:r>
            <a:r>
              <a:rPr lang="nl-NL" altLang="en-US" sz="2000" dirty="0"/>
              <a:t> </a:t>
            </a:r>
            <a:r>
              <a:rPr lang="nl-NL" altLang="en-US" sz="2000" dirty="0" err="1"/>
              <a:t>neighborhoods</a:t>
            </a:r>
            <a:r>
              <a:rPr lang="nl-NL" altLang="en-US" sz="2000" dirty="0"/>
              <a:t> </a:t>
            </a:r>
          </a:p>
          <a:p>
            <a:r>
              <a:rPr lang="nl-NL" altLang="en-US" sz="2000" dirty="0" err="1"/>
              <a:t>based</a:t>
            </a:r>
            <a:r>
              <a:rPr lang="nl-NL" altLang="en-US" sz="2000" dirty="0"/>
              <a:t> on </a:t>
            </a:r>
            <a:r>
              <a:rPr lang="nl-NL" altLang="en-US" sz="2000" dirty="0" err="1"/>
              <a:t>income</a:t>
            </a:r>
            <a:endParaRPr lang="nl-NL" altLang="en-US" sz="2000" dirty="0"/>
          </a:p>
        </p:txBody>
      </p:sp>
      <p:cxnSp>
        <p:nvCxnSpPr>
          <p:cNvPr id="43" name="Straight Arrow Connector 37"/>
          <p:cNvCxnSpPr>
            <a:cxnSpLocks noChangeShapeType="1"/>
            <a:stCxn id="44" idx="1"/>
          </p:cNvCxnSpPr>
          <p:nvPr/>
        </p:nvCxnSpPr>
        <p:spPr bwMode="auto">
          <a:xfrm flipH="1" flipV="1">
            <a:off x="4489795" y="4316302"/>
            <a:ext cx="2025650" cy="112641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4" name="TextBox 38"/>
          <p:cNvSpPr txBox="1">
            <a:spLocks noChangeArrowheads="1"/>
          </p:cNvSpPr>
          <p:nvPr/>
        </p:nvSpPr>
        <p:spPr bwMode="auto">
          <a:xfrm>
            <a:off x="6515445" y="4075000"/>
            <a:ext cx="378729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en-US" sz="2000" dirty="0" err="1"/>
              <a:t>Number</a:t>
            </a:r>
            <a:r>
              <a:rPr lang="nl-NL" altLang="en-US" sz="2000" dirty="0"/>
              <a:t> of </a:t>
            </a:r>
            <a:r>
              <a:rPr lang="nl-NL" altLang="en-US" sz="2000" dirty="0" err="1"/>
              <a:t>poor</a:t>
            </a:r>
            <a:r>
              <a:rPr lang="nl-NL" altLang="en-US" sz="2000" dirty="0"/>
              <a:t> </a:t>
            </a:r>
            <a:r>
              <a:rPr lang="nl-NL" altLang="en-US" sz="2000" dirty="0" err="1"/>
              <a:t>neighborhoods</a:t>
            </a:r>
            <a:r>
              <a:rPr lang="nl-NL" altLang="en-US" sz="2000" dirty="0"/>
              <a:t> </a:t>
            </a:r>
          </a:p>
          <a:p>
            <a:r>
              <a:rPr lang="nl-NL" altLang="en-US" sz="2000" dirty="0" err="1"/>
              <a:t>based</a:t>
            </a:r>
            <a:r>
              <a:rPr lang="nl-NL" altLang="en-US" sz="2000" dirty="0"/>
              <a:t> on </a:t>
            </a:r>
            <a:r>
              <a:rPr lang="nl-NL" altLang="en-US" sz="2000" dirty="0" err="1"/>
              <a:t>income</a:t>
            </a:r>
            <a:r>
              <a:rPr lang="nl-NL" altLang="en-US" sz="2000" dirty="0"/>
              <a:t> </a:t>
            </a:r>
            <a:r>
              <a:rPr lang="nl-NL" altLang="en-US" sz="2000" b="1" dirty="0"/>
              <a:t>or</a:t>
            </a:r>
            <a:r>
              <a:rPr lang="nl-NL" altLang="en-US" sz="2000" dirty="0"/>
              <a:t> </a:t>
            </a:r>
            <a:r>
              <a:rPr lang="nl-NL" altLang="en-US" sz="2000" dirty="0" err="1"/>
              <a:t>education</a:t>
            </a:r>
            <a:endParaRPr lang="nl-NL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746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2" grpId="0"/>
      <p:bldP spid="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/>
              <a:t>THIS MICROLECTURE</a:t>
            </a:r>
            <a:endParaRPr lang="en-US" sz="3470" b="1" dirty="0">
              <a:latin typeface="Arial Narrow" panose="020B0606020202030204" pitchFamily="34" charset="0"/>
            </a:endParaRP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anose="020B0600070205080204" pitchFamily="34" charset="-128"/>
              </a:rPr>
              <a:t>Necessary and Sufficient relationships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anose="020B0600070205080204" pitchFamily="34" charset="-128"/>
              </a:rPr>
              <a:t>Family resemblance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dirty="0">
                <a:ea typeface="ＭＳ Ｐゴシック" panose="020B0600070205080204" pitchFamily="34" charset="-128"/>
              </a:rPr>
              <a:t>Intension and extension of concepts</a:t>
            </a:r>
          </a:p>
        </p:txBody>
      </p:sp>
    </p:spTree>
    <p:extLst>
      <p:ext uri="{BB962C8B-B14F-4D97-AF65-F5344CB8AC3E}">
        <p14:creationId xmlns:p14="http://schemas.microsoft.com/office/powerpoint/2010/main" val="324799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5006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 smtClean="0">
                <a:latin typeface="Arial Narrow" panose="020B0606020202030204" pitchFamily="34" charset="0"/>
              </a:rPr>
              <a:t>AIM</a:t>
            </a:r>
            <a:endParaRPr lang="en-US" sz="3470" b="1" dirty="0">
              <a:latin typeface="Arial Narrow" panose="020B0606020202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b="1" dirty="0">
                <a:ea typeface="ＭＳ Ｐゴシック" panose="020B0600070205080204" pitchFamily="34" charset="-128"/>
              </a:rPr>
              <a:t>Intension</a:t>
            </a:r>
            <a:r>
              <a:rPr lang="en-US" altLang="en-US" dirty="0">
                <a:ea typeface="ＭＳ Ｐゴシック" panose="020B0600070205080204" pitchFamily="34" charset="-128"/>
              </a:rPr>
              <a:t> and </a:t>
            </a:r>
            <a:r>
              <a:rPr lang="en-US" altLang="en-US" b="1" dirty="0">
                <a:ea typeface="ＭＳ Ｐゴシック" panose="020B0600070205080204" pitchFamily="34" charset="-128"/>
              </a:rPr>
              <a:t>extension</a:t>
            </a:r>
            <a:r>
              <a:rPr lang="en-US" altLang="en-US" dirty="0">
                <a:ea typeface="ＭＳ Ｐゴシック" panose="020B0600070205080204" pitchFamily="34" charset="-128"/>
              </a:rPr>
              <a:t> of constructs</a:t>
            </a:r>
          </a:p>
          <a:p>
            <a:pPr marL="0" indent="0">
              <a:buNone/>
              <a:defRPr/>
            </a:pPr>
            <a:endParaRPr lang="en-US" altLang="en-US" dirty="0" smtClean="0"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r>
              <a:rPr lang="en-US" altLang="en-US" dirty="0" smtClean="0">
                <a:ea typeface="ＭＳ Ｐゴシック" panose="020B0600070205080204" pitchFamily="34" charset="-128"/>
              </a:rPr>
              <a:t>Two (of four) relationships between constructs and facets: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Necessary and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Sufficient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altLang="en-US" dirty="0" smtClean="0">
                <a:ea typeface="ＭＳ Ｐゴシック" panose="020B0600070205080204" pitchFamily="34" charset="-128"/>
              </a:rPr>
              <a:t>Family </a:t>
            </a:r>
            <a:r>
              <a:rPr lang="en-US" altLang="en-US" dirty="0">
                <a:ea typeface="ＭＳ Ｐゴシック" panose="020B0600070205080204" pitchFamily="34" charset="-128"/>
              </a:rPr>
              <a:t>resemblance (sufficiency)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65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024" y="-2443996"/>
            <a:ext cx="14206330" cy="106547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>
                <a:solidFill>
                  <a:schemeClr val="bg1"/>
                </a:solidFill>
                <a:latin typeface="Arial Narrow" panose="020B0606020202030204" pitchFamily="34" charset="0"/>
              </a:rPr>
              <a:t>EXAMPLE: </a:t>
            </a:r>
            <a:r>
              <a:rPr lang="en-US" sz="347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CONCEPTUALIZING </a:t>
            </a:r>
            <a:r>
              <a:rPr lang="en-US" sz="3470" b="1" dirty="0">
                <a:solidFill>
                  <a:schemeClr val="bg1"/>
                </a:solidFill>
                <a:latin typeface="Arial Narrow" panose="020B0606020202030204" pitchFamily="34" charset="0"/>
              </a:rPr>
              <a:t>A ‘POOR NEIGHBORHOOD’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altLang="nl-NL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Dichotomous</a:t>
            </a:r>
            <a:r>
              <a:rPr lang="nl-NL" altLang="nl-NL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nl-NL" altLang="nl-NL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variable</a:t>
            </a:r>
            <a:r>
              <a:rPr lang="nl-NL" altLang="nl-NL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nl-NL" altLang="nl-NL" dirty="0" smtClean="0">
                <a:solidFill>
                  <a:schemeClr val="bg1"/>
                </a:solidFill>
                <a:ea typeface="ＭＳ Ｐゴシック" panose="020B0600070205080204" pitchFamily="34" charset="-128"/>
              </a:rPr>
              <a:t>‘(</a:t>
            </a:r>
            <a:r>
              <a:rPr lang="nl-NL" altLang="nl-NL" dirty="0" err="1" smtClean="0">
                <a:solidFill>
                  <a:schemeClr val="bg1"/>
                </a:solidFill>
                <a:ea typeface="ＭＳ Ｐゴシック" panose="020B0600070205080204" pitchFamily="34" charset="-128"/>
              </a:rPr>
              <a:t>not</a:t>
            </a:r>
            <a:r>
              <a:rPr lang="nl-NL" altLang="nl-NL" dirty="0" smtClean="0">
                <a:solidFill>
                  <a:schemeClr val="bg1"/>
                </a:solidFill>
                <a:ea typeface="ＭＳ Ｐゴシック" panose="020B0600070205080204" pitchFamily="34" charset="-128"/>
              </a:rPr>
              <a:t> a) </a:t>
            </a:r>
            <a:r>
              <a:rPr lang="nl-NL" altLang="nl-NL" dirty="0" err="1" smtClean="0">
                <a:solidFill>
                  <a:schemeClr val="bg1"/>
                </a:solidFill>
                <a:ea typeface="ＭＳ Ｐゴシック" panose="020B0600070205080204" pitchFamily="34" charset="-128"/>
              </a:rPr>
              <a:t>poor</a:t>
            </a:r>
            <a:r>
              <a:rPr lang="nl-NL" altLang="nl-NL" dirty="0" smtClean="0">
                <a:solidFill>
                  <a:schemeClr val="bg1"/>
                </a:solidFill>
                <a:ea typeface="ＭＳ Ｐゴシック" panose="020B0600070205080204" pitchFamily="34" charset="-128"/>
              </a:rPr>
              <a:t> </a:t>
            </a:r>
            <a:r>
              <a:rPr lang="nl-NL" altLang="nl-NL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neighborhood</a:t>
            </a:r>
            <a:r>
              <a:rPr lang="nl-NL" altLang="nl-NL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’</a:t>
            </a: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66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 flipV="1">
            <a:off x="4652963" y="3825875"/>
            <a:ext cx="1033462" cy="17240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"/>
          <p:cNvCxnSpPr>
            <a:cxnSpLocks noChangeShapeType="1"/>
          </p:cNvCxnSpPr>
          <p:nvPr/>
        </p:nvCxnSpPr>
        <p:spPr bwMode="auto">
          <a:xfrm flipH="1">
            <a:off x="4656138" y="2111375"/>
            <a:ext cx="1030287" cy="170656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2073930" y="3537562"/>
            <a:ext cx="2636511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0B12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55155" y="5183776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>
                <a:latin typeface="Arial Narrow" panose="020B0606020202030204" pitchFamily="34" charset="0"/>
              </a:rPr>
              <a:t>‘CONSTRUCTS’ CONSIST OF ‘FACETS’</a:t>
            </a: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686424" y="1831034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6247088" y="2101486"/>
            <a:ext cx="12650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variable</a:t>
            </a:r>
            <a:endParaRPr lang="nl-NL" altLang="nl-NL" sz="2400" dirty="0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6215817" y="5456974"/>
            <a:ext cx="12650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variable</a:t>
            </a:r>
            <a:endParaRPr lang="nl-NL" altLang="nl-NL" sz="2400" dirty="0"/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1484950" y="3027086"/>
            <a:ext cx="35040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/>
              <a:t>Construct/Concept/Term</a:t>
            </a:r>
          </a:p>
        </p:txBody>
      </p:sp>
      <p:sp>
        <p:nvSpPr>
          <p:cNvPr id="26" name="TextBox 2"/>
          <p:cNvSpPr txBox="1">
            <a:spLocks noChangeArrowheads="1"/>
          </p:cNvSpPr>
          <p:nvPr/>
        </p:nvSpPr>
        <p:spPr bwMode="auto">
          <a:xfrm>
            <a:off x="5497672" y="1319160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 err="1"/>
              <a:t>Facets</a:t>
            </a:r>
            <a:endParaRPr lang="nl-NL" altLang="en-US" sz="2400" dirty="0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2785754" y="3810760"/>
            <a:ext cx="26130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variable</a:t>
            </a:r>
            <a:endParaRPr lang="nl-NL" altLang="nl-NL" sz="2400" dirty="0"/>
          </a:p>
        </p:txBody>
      </p:sp>
    </p:spTree>
    <p:extLst>
      <p:ext uri="{BB962C8B-B14F-4D97-AF65-F5344CB8AC3E}">
        <p14:creationId xmlns:p14="http://schemas.microsoft.com/office/powerpoint/2010/main" val="317894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8" grpId="0" animBg="1"/>
      <p:bldP spid="10" grpId="0"/>
      <p:bldP spid="11" grpId="0"/>
      <p:bldP spid="25" grpId="0"/>
      <p:bldP spid="2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 flipV="1">
            <a:off x="4652963" y="3825875"/>
            <a:ext cx="1033462" cy="17240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"/>
          <p:cNvCxnSpPr>
            <a:cxnSpLocks noChangeShapeType="1"/>
          </p:cNvCxnSpPr>
          <p:nvPr/>
        </p:nvCxnSpPr>
        <p:spPr bwMode="auto">
          <a:xfrm flipH="1">
            <a:off x="4656138" y="2111375"/>
            <a:ext cx="1030287" cy="170656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1934818" y="3537562"/>
            <a:ext cx="2775624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0B12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55155" y="5183776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>
                <a:latin typeface="Arial Narrow" panose="020B0606020202030204" pitchFamily="34" charset="0"/>
              </a:rPr>
              <a:t>EXAMPLE: POVERTY OF NEIGHBORHOODS</a:t>
            </a: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686424" y="1831034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686423" y="1931103"/>
            <a:ext cx="24065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Average</a:t>
            </a:r>
            <a:r>
              <a:rPr lang="nl-NL" altLang="nl-NL" sz="2400" dirty="0"/>
              <a:t> </a:t>
            </a:r>
            <a:r>
              <a:rPr lang="nl-NL" altLang="nl-NL" sz="2400" dirty="0" err="1"/>
              <a:t>income</a:t>
            </a:r>
            <a:r>
              <a:rPr lang="nl-NL" altLang="nl-NL" sz="2400" dirty="0"/>
              <a:t> of </a:t>
            </a:r>
            <a:r>
              <a:rPr lang="nl-NL" altLang="nl-NL" sz="2400" dirty="0" err="1"/>
              <a:t>inhabitants</a:t>
            </a:r>
            <a:endParaRPr lang="nl-NL" altLang="nl-NL" sz="2400" dirty="0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597871" y="5456974"/>
            <a:ext cx="2563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Quality</a:t>
            </a:r>
            <a:r>
              <a:rPr lang="nl-NL" altLang="nl-NL" sz="2400" dirty="0"/>
              <a:t> of </a:t>
            </a:r>
            <a:r>
              <a:rPr lang="nl-NL" altLang="nl-NL" sz="2400" dirty="0" err="1"/>
              <a:t>houses</a:t>
            </a:r>
            <a:endParaRPr lang="nl-NL" altLang="nl-NL" sz="2400" dirty="0"/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1484950" y="3027086"/>
            <a:ext cx="35040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/>
              <a:t>Construct/Concept/Term</a:t>
            </a:r>
          </a:p>
        </p:txBody>
      </p:sp>
      <p:sp>
        <p:nvSpPr>
          <p:cNvPr id="26" name="TextBox 2"/>
          <p:cNvSpPr txBox="1">
            <a:spLocks noChangeArrowheads="1"/>
          </p:cNvSpPr>
          <p:nvPr/>
        </p:nvSpPr>
        <p:spPr bwMode="auto">
          <a:xfrm>
            <a:off x="5497672" y="1319160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 err="1"/>
              <a:t>Facets</a:t>
            </a:r>
            <a:endParaRPr lang="nl-NL" altLang="en-US" sz="2400" dirty="0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1922990" y="3620099"/>
            <a:ext cx="29150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Poor</a:t>
            </a:r>
            <a:r>
              <a:rPr lang="nl-NL" altLang="nl-NL" sz="2400" dirty="0"/>
              <a:t> </a:t>
            </a:r>
            <a:r>
              <a:rPr lang="nl-NL" altLang="nl-NL" sz="2400" dirty="0" err="1"/>
              <a:t>neighborhood</a:t>
            </a:r>
            <a:r>
              <a:rPr lang="nl-NL" altLang="nl-NL" sz="2400" dirty="0"/>
              <a:t> or </a:t>
            </a:r>
            <a:r>
              <a:rPr lang="nl-NL" altLang="nl-NL" sz="2400" dirty="0" err="1"/>
              <a:t>not</a:t>
            </a:r>
            <a:endParaRPr lang="nl-NL" altLang="nl-NL" sz="2400" dirty="0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655153" y="3533774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5686423" y="3435202"/>
            <a:ext cx="240658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Average</a:t>
            </a:r>
            <a:r>
              <a:rPr lang="nl-NL" altLang="nl-NL" sz="2400" dirty="0"/>
              <a:t> </a:t>
            </a:r>
            <a:r>
              <a:rPr lang="nl-NL" altLang="nl-NL" sz="2400" dirty="0" err="1"/>
              <a:t>education</a:t>
            </a:r>
            <a:r>
              <a:rPr lang="nl-NL" altLang="nl-NL" sz="2400" dirty="0"/>
              <a:t> level of </a:t>
            </a:r>
            <a:r>
              <a:rPr lang="nl-NL" altLang="nl-NL" sz="2400" dirty="0" err="1"/>
              <a:t>inhabitants</a:t>
            </a:r>
            <a:endParaRPr lang="nl-NL" altLang="nl-NL" sz="2400" dirty="0"/>
          </a:p>
        </p:txBody>
      </p:sp>
      <p:cxnSp>
        <p:nvCxnSpPr>
          <p:cNvPr id="20" name="Straight Connector 2"/>
          <p:cNvCxnSpPr>
            <a:cxnSpLocks noChangeShapeType="1"/>
          </p:cNvCxnSpPr>
          <p:nvPr/>
        </p:nvCxnSpPr>
        <p:spPr bwMode="auto">
          <a:xfrm flipH="1">
            <a:off x="4635722" y="3828679"/>
            <a:ext cx="1028522" cy="766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41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8" grpId="0" animBg="1"/>
      <p:bldP spid="10" grpId="0"/>
      <p:bldP spid="11" grpId="0"/>
      <p:bldP spid="26" grpId="0"/>
      <p:bldP spid="14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/>
              <a:t>RELATING FACETS AND TERMS</a:t>
            </a:r>
            <a:endParaRPr lang="en-US" sz="3470" b="1" dirty="0">
              <a:latin typeface="Arial Narrow" panose="020B0606020202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>
                <a:ea typeface="ＭＳ Ｐゴシック" pitchFamily="34" charset="-128"/>
              </a:rPr>
              <a:t>Four types of relationships: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>
                <a:ea typeface="ＭＳ Ｐゴシック" pitchFamily="34" charset="-128"/>
              </a:rPr>
              <a:t>(Missing: </a:t>
            </a:r>
            <a:r>
              <a:rPr lang="en-US" dirty="0" smtClean="0">
                <a:ea typeface="ＭＳ Ｐゴシック" pitchFamily="34" charset="-128"/>
              </a:rPr>
              <a:t>a </a:t>
            </a:r>
            <a:r>
              <a:rPr lang="en-US" dirty="0">
                <a:ea typeface="ＭＳ Ｐゴシック" pitchFamily="34" charset="-128"/>
              </a:rPr>
              <a:t>set of </a:t>
            </a:r>
            <a:r>
              <a:rPr lang="en-US" dirty="0" smtClean="0">
                <a:ea typeface="ＭＳ Ｐゴシック" pitchFamily="34" charset="-128"/>
              </a:rPr>
              <a:t>related </a:t>
            </a:r>
            <a:r>
              <a:rPr lang="en-US" dirty="0">
                <a:ea typeface="ＭＳ Ｐゴシック" pitchFamily="34" charset="-128"/>
              </a:rPr>
              <a:t>concepts)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>
                <a:ea typeface="ＭＳ Ｐゴシック" pitchFamily="34" charset="-128"/>
              </a:rPr>
              <a:t>(Not: 	creating (matrix) typologies)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>
                <a:ea typeface="ＭＳ Ｐゴシック" pitchFamily="34" charset="-128"/>
              </a:rPr>
              <a:t>And: 	necessary and sufficient conditions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dirty="0">
                <a:ea typeface="ＭＳ Ｐゴシック" pitchFamily="34" charset="-128"/>
              </a:rPr>
              <a:t>Or: 		family resemblance</a:t>
            </a:r>
          </a:p>
          <a:p>
            <a:pPr>
              <a:defRPr/>
            </a:pPr>
            <a:endParaRPr lang="en-US" dirty="0">
              <a:ea typeface="ＭＳ Ｐゴシック" pitchFamily="34" charset="-128"/>
            </a:endParaRP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64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 flipV="1">
            <a:off x="4652963" y="3825875"/>
            <a:ext cx="1033462" cy="17240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"/>
          <p:cNvCxnSpPr>
            <a:cxnSpLocks noChangeShapeType="1"/>
          </p:cNvCxnSpPr>
          <p:nvPr/>
        </p:nvCxnSpPr>
        <p:spPr bwMode="auto">
          <a:xfrm flipH="1">
            <a:off x="4656138" y="2111375"/>
            <a:ext cx="1030287" cy="170656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1934818" y="3537562"/>
            <a:ext cx="2775624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0B12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55155" y="5183776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>
                <a:latin typeface="Arial Narrow" panose="020B0606020202030204" pitchFamily="34" charset="0"/>
              </a:rPr>
              <a:t>EXAMPLE: POVERTY OF NEIGHBORHOODS</a:t>
            </a: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686424" y="1831034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686423" y="1931103"/>
            <a:ext cx="24065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Average</a:t>
            </a:r>
            <a:r>
              <a:rPr lang="nl-NL" altLang="nl-NL" sz="2400" dirty="0"/>
              <a:t> </a:t>
            </a:r>
            <a:r>
              <a:rPr lang="nl-NL" altLang="nl-NL" sz="2400" dirty="0" err="1"/>
              <a:t>income</a:t>
            </a:r>
            <a:r>
              <a:rPr lang="nl-NL" altLang="nl-NL" sz="2400" dirty="0"/>
              <a:t> of </a:t>
            </a:r>
            <a:r>
              <a:rPr lang="nl-NL" altLang="nl-NL" sz="2400" dirty="0" err="1"/>
              <a:t>inhabitants</a:t>
            </a:r>
            <a:endParaRPr lang="nl-NL" altLang="nl-NL" sz="2400" dirty="0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597871" y="5456974"/>
            <a:ext cx="2563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Quality</a:t>
            </a:r>
            <a:r>
              <a:rPr lang="nl-NL" altLang="nl-NL" sz="2400" dirty="0"/>
              <a:t> of </a:t>
            </a:r>
            <a:r>
              <a:rPr lang="nl-NL" altLang="nl-NL" sz="2400" dirty="0" err="1"/>
              <a:t>houses</a:t>
            </a:r>
            <a:endParaRPr lang="nl-NL" altLang="nl-NL" sz="2400" dirty="0"/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1484950" y="3027086"/>
            <a:ext cx="35040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/>
              <a:t>Construct/Concept/Term</a:t>
            </a:r>
          </a:p>
        </p:txBody>
      </p:sp>
      <p:sp>
        <p:nvSpPr>
          <p:cNvPr id="26" name="TextBox 2"/>
          <p:cNvSpPr txBox="1">
            <a:spLocks noChangeArrowheads="1"/>
          </p:cNvSpPr>
          <p:nvPr/>
        </p:nvSpPr>
        <p:spPr bwMode="auto">
          <a:xfrm>
            <a:off x="5497672" y="1319160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 err="1"/>
              <a:t>Facets</a:t>
            </a:r>
            <a:endParaRPr lang="nl-NL" altLang="en-US" sz="2400" dirty="0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1922990" y="3620099"/>
            <a:ext cx="29150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Poor</a:t>
            </a:r>
            <a:r>
              <a:rPr lang="nl-NL" altLang="nl-NL" sz="2400" dirty="0"/>
              <a:t> </a:t>
            </a:r>
            <a:r>
              <a:rPr lang="nl-NL" altLang="nl-NL" sz="2400" dirty="0" err="1"/>
              <a:t>neighborhood</a:t>
            </a:r>
            <a:r>
              <a:rPr lang="nl-NL" altLang="nl-NL" sz="2400" dirty="0"/>
              <a:t> or </a:t>
            </a:r>
            <a:r>
              <a:rPr lang="nl-NL" altLang="nl-NL" sz="2400" dirty="0" err="1"/>
              <a:t>not</a:t>
            </a:r>
            <a:endParaRPr lang="nl-NL" altLang="nl-NL" sz="2400" dirty="0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655153" y="3533774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5686423" y="3435202"/>
            <a:ext cx="240658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Average</a:t>
            </a:r>
            <a:r>
              <a:rPr lang="nl-NL" altLang="nl-NL" sz="2400" dirty="0"/>
              <a:t> </a:t>
            </a:r>
            <a:r>
              <a:rPr lang="nl-NL" altLang="nl-NL" sz="2400" dirty="0" err="1"/>
              <a:t>education</a:t>
            </a:r>
            <a:r>
              <a:rPr lang="nl-NL" altLang="nl-NL" sz="2400" dirty="0"/>
              <a:t> level of </a:t>
            </a:r>
            <a:r>
              <a:rPr lang="nl-NL" altLang="nl-NL" sz="2400" dirty="0" err="1"/>
              <a:t>inhabitants</a:t>
            </a:r>
            <a:endParaRPr lang="nl-NL" altLang="nl-NL" sz="2400" dirty="0"/>
          </a:p>
        </p:txBody>
      </p:sp>
      <p:cxnSp>
        <p:nvCxnSpPr>
          <p:cNvPr id="20" name="Straight Connector 2"/>
          <p:cNvCxnSpPr>
            <a:cxnSpLocks noChangeShapeType="1"/>
          </p:cNvCxnSpPr>
          <p:nvPr/>
        </p:nvCxnSpPr>
        <p:spPr bwMode="auto">
          <a:xfrm flipH="1">
            <a:off x="4635722" y="3828679"/>
            <a:ext cx="1028522" cy="766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Box 23"/>
          <p:cNvSpPr txBox="1">
            <a:spLocks noChangeArrowheads="1"/>
          </p:cNvSpPr>
          <p:nvPr/>
        </p:nvSpPr>
        <p:spPr bwMode="auto">
          <a:xfrm>
            <a:off x="4837067" y="3792881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/>
              <a:t>and</a:t>
            </a:r>
          </a:p>
        </p:txBody>
      </p:sp>
      <p:sp>
        <p:nvSpPr>
          <p:cNvPr id="23" name="TextBox 23"/>
          <p:cNvSpPr txBox="1">
            <a:spLocks noChangeArrowheads="1"/>
          </p:cNvSpPr>
          <p:nvPr/>
        </p:nvSpPr>
        <p:spPr bwMode="auto">
          <a:xfrm>
            <a:off x="4836104" y="4985987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/>
              <a:t>and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789309" y="2214611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/>
              <a:t>and</a:t>
            </a:r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8407745" y="2101279"/>
            <a:ext cx="27350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u="sng" dirty="0"/>
              <a:t>Lowest 10% </a:t>
            </a:r>
            <a:r>
              <a:rPr lang="en-US" altLang="en-US" sz="2400" dirty="0"/>
              <a:t>or not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8365148" y="3608214"/>
            <a:ext cx="3648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u="sng" dirty="0"/>
              <a:t>Over 20% only basic level of </a:t>
            </a:r>
            <a:r>
              <a:rPr lang="en-US" altLang="en-US" sz="2400" u="sng" dirty="0" smtClean="0"/>
              <a:t>education </a:t>
            </a:r>
            <a:r>
              <a:rPr lang="en-US" altLang="en-US" sz="2400" dirty="0" smtClean="0"/>
              <a:t>(or not)</a:t>
            </a:r>
            <a:endParaRPr lang="en-US" altLang="en-US" sz="2400" dirty="0"/>
          </a:p>
        </p:txBody>
      </p:sp>
      <p:sp>
        <p:nvSpPr>
          <p:cNvPr id="29" name="TextBox 20"/>
          <p:cNvSpPr txBox="1">
            <a:spLocks noChangeArrowheads="1"/>
          </p:cNvSpPr>
          <p:nvPr/>
        </p:nvSpPr>
        <p:spPr bwMode="auto">
          <a:xfrm>
            <a:off x="8365148" y="5272307"/>
            <a:ext cx="33861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u="sng" dirty="0"/>
              <a:t>At least 20% should be </a:t>
            </a:r>
            <a:r>
              <a:rPr lang="en-US" altLang="en-US" sz="2400" u="sng" dirty="0" smtClean="0"/>
              <a:t>renovated </a:t>
            </a:r>
            <a:r>
              <a:rPr lang="en-US" altLang="en-US" sz="2400" dirty="0" smtClean="0"/>
              <a:t>(or not)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7250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flipH="1" flipV="1">
            <a:off x="4652963" y="3825875"/>
            <a:ext cx="1033462" cy="17240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2"/>
          <p:cNvCxnSpPr>
            <a:cxnSpLocks noChangeShapeType="1"/>
          </p:cNvCxnSpPr>
          <p:nvPr/>
        </p:nvCxnSpPr>
        <p:spPr bwMode="auto">
          <a:xfrm flipH="1">
            <a:off x="4656138" y="2111375"/>
            <a:ext cx="1030287" cy="170656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1934818" y="3537562"/>
            <a:ext cx="2775624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0B12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55155" y="5183776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>
                <a:latin typeface="Arial Narrow" panose="020B0606020202030204" pitchFamily="34" charset="0"/>
              </a:rPr>
              <a:t>EXAMPLE: POVERTY OF NEIGHBORHOODS</a:t>
            </a: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5686424" y="1831034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686423" y="1931103"/>
            <a:ext cx="24065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Average</a:t>
            </a:r>
            <a:r>
              <a:rPr lang="nl-NL" altLang="nl-NL" sz="2400" dirty="0"/>
              <a:t> </a:t>
            </a:r>
            <a:r>
              <a:rPr lang="nl-NL" altLang="nl-NL" sz="2400" dirty="0" err="1"/>
              <a:t>income</a:t>
            </a:r>
            <a:r>
              <a:rPr lang="nl-NL" altLang="nl-NL" sz="2400" dirty="0"/>
              <a:t> of </a:t>
            </a:r>
            <a:r>
              <a:rPr lang="nl-NL" altLang="nl-NL" sz="2400" dirty="0" err="1"/>
              <a:t>inhabitants</a:t>
            </a:r>
            <a:endParaRPr lang="nl-NL" altLang="nl-NL" sz="2400" dirty="0"/>
          </a:p>
        </p:txBody>
      </p:sp>
      <p:sp>
        <p:nvSpPr>
          <p:cNvPr id="11" name="TextBox 11"/>
          <p:cNvSpPr txBox="1">
            <a:spLocks noChangeArrowheads="1"/>
          </p:cNvSpPr>
          <p:nvPr/>
        </p:nvSpPr>
        <p:spPr bwMode="auto">
          <a:xfrm>
            <a:off x="5597871" y="5456974"/>
            <a:ext cx="25635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Quality</a:t>
            </a:r>
            <a:r>
              <a:rPr lang="nl-NL" altLang="nl-NL" sz="2400" dirty="0"/>
              <a:t> of </a:t>
            </a:r>
            <a:r>
              <a:rPr lang="nl-NL" altLang="nl-NL" sz="2400" dirty="0" err="1"/>
              <a:t>houses</a:t>
            </a:r>
            <a:endParaRPr lang="nl-NL" altLang="nl-NL" sz="2400" dirty="0"/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1484950" y="3027086"/>
            <a:ext cx="35040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/>
              <a:t>Construct/Concept/Term</a:t>
            </a:r>
          </a:p>
        </p:txBody>
      </p:sp>
      <p:sp>
        <p:nvSpPr>
          <p:cNvPr id="26" name="TextBox 2"/>
          <p:cNvSpPr txBox="1">
            <a:spLocks noChangeArrowheads="1"/>
          </p:cNvSpPr>
          <p:nvPr/>
        </p:nvSpPr>
        <p:spPr bwMode="auto">
          <a:xfrm>
            <a:off x="5497672" y="1319160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8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lnSpc>
                <a:spcPts val="2800"/>
              </a:lnSpc>
              <a:spcBef>
                <a:spcPct val="20000"/>
              </a:spcBef>
              <a:buSzPct val="70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lnSpc>
                <a:spcPts val="24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lnSpc>
                <a:spcPts val="2000"/>
              </a:lnSpc>
              <a:spcBef>
                <a:spcPct val="20000"/>
              </a:spcBef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ts val="2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l-NL" altLang="en-US" sz="2400" dirty="0" err="1"/>
              <a:t>Facets</a:t>
            </a:r>
            <a:endParaRPr lang="nl-NL" altLang="en-US" sz="2400" dirty="0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1922990" y="3620099"/>
            <a:ext cx="29150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Poor</a:t>
            </a:r>
            <a:r>
              <a:rPr lang="nl-NL" altLang="nl-NL" sz="2400" dirty="0"/>
              <a:t> </a:t>
            </a:r>
            <a:r>
              <a:rPr lang="nl-NL" altLang="nl-NL" sz="2400" dirty="0" err="1"/>
              <a:t>neighborhood</a:t>
            </a:r>
            <a:r>
              <a:rPr lang="nl-NL" altLang="nl-NL" sz="2400" dirty="0"/>
              <a:t> or </a:t>
            </a:r>
            <a:r>
              <a:rPr lang="nl-NL" altLang="nl-NL" sz="2400" dirty="0" err="1"/>
              <a:t>not</a:t>
            </a:r>
            <a:endParaRPr lang="nl-NL" altLang="nl-NL" sz="2400" dirty="0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655153" y="3533774"/>
            <a:ext cx="2386417" cy="1008063"/>
          </a:xfrm>
          <a:prstGeom prst="rect">
            <a:avLst/>
          </a:prstGeom>
          <a:solidFill>
            <a:srgbClr val="3ECA9F">
              <a:alpha val="73725"/>
            </a:srgbClr>
          </a:solidFill>
          <a:ln w="9525">
            <a:solidFill>
              <a:srgbClr val="3ECA9F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nl-NL" altLang="en-US" sz="2400">
              <a:solidFill>
                <a:srgbClr val="FFFFFF"/>
              </a:solidFill>
            </a:endParaRP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5686423" y="3435202"/>
            <a:ext cx="240658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nl-NL" altLang="nl-NL" sz="2400" dirty="0" err="1"/>
              <a:t>Average</a:t>
            </a:r>
            <a:r>
              <a:rPr lang="nl-NL" altLang="nl-NL" sz="2400" dirty="0"/>
              <a:t> </a:t>
            </a:r>
            <a:r>
              <a:rPr lang="nl-NL" altLang="nl-NL" sz="2400" dirty="0" err="1"/>
              <a:t>education</a:t>
            </a:r>
            <a:r>
              <a:rPr lang="nl-NL" altLang="nl-NL" sz="2400" dirty="0"/>
              <a:t> level of </a:t>
            </a:r>
            <a:r>
              <a:rPr lang="nl-NL" altLang="nl-NL" sz="2400" dirty="0" err="1"/>
              <a:t>inhabitants</a:t>
            </a:r>
            <a:endParaRPr lang="nl-NL" altLang="nl-NL" sz="2400" dirty="0"/>
          </a:p>
        </p:txBody>
      </p:sp>
      <p:cxnSp>
        <p:nvCxnSpPr>
          <p:cNvPr id="20" name="Straight Connector 2"/>
          <p:cNvCxnSpPr>
            <a:cxnSpLocks noChangeShapeType="1"/>
          </p:cNvCxnSpPr>
          <p:nvPr/>
        </p:nvCxnSpPr>
        <p:spPr bwMode="auto">
          <a:xfrm flipH="1">
            <a:off x="4635722" y="3828679"/>
            <a:ext cx="1028522" cy="766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TextBox 23"/>
          <p:cNvSpPr txBox="1">
            <a:spLocks noChangeArrowheads="1"/>
          </p:cNvSpPr>
          <p:nvPr/>
        </p:nvSpPr>
        <p:spPr bwMode="auto">
          <a:xfrm>
            <a:off x="4837067" y="3792881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 smtClean="0"/>
              <a:t>or</a:t>
            </a:r>
            <a:endParaRPr lang="en-US" altLang="en-US" sz="2400" dirty="0"/>
          </a:p>
        </p:txBody>
      </p:sp>
      <p:sp>
        <p:nvSpPr>
          <p:cNvPr id="23" name="TextBox 23"/>
          <p:cNvSpPr txBox="1">
            <a:spLocks noChangeArrowheads="1"/>
          </p:cNvSpPr>
          <p:nvPr/>
        </p:nvSpPr>
        <p:spPr bwMode="auto">
          <a:xfrm>
            <a:off x="4836104" y="4985987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 smtClean="0"/>
              <a:t>or</a:t>
            </a:r>
            <a:endParaRPr lang="en-US" altLang="en-US" sz="2400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789309" y="2214611"/>
            <a:ext cx="4587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dirty="0" smtClean="0"/>
              <a:t>or</a:t>
            </a:r>
            <a:endParaRPr lang="en-US" altLang="en-US" sz="2400" dirty="0"/>
          </a:p>
        </p:txBody>
      </p:sp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8407745" y="2101279"/>
            <a:ext cx="27350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u="sng" dirty="0"/>
              <a:t>Lowest 10% </a:t>
            </a:r>
            <a:r>
              <a:rPr lang="en-US" altLang="en-US" sz="2400" dirty="0"/>
              <a:t>or not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8365148" y="3608214"/>
            <a:ext cx="36480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u="sng" dirty="0"/>
              <a:t>Over 20% only basic level of </a:t>
            </a:r>
            <a:r>
              <a:rPr lang="en-US" altLang="en-US" sz="2400" u="sng" dirty="0" smtClean="0"/>
              <a:t>education </a:t>
            </a:r>
            <a:r>
              <a:rPr lang="en-US" altLang="en-US" sz="2400" dirty="0" smtClean="0"/>
              <a:t>(or not)</a:t>
            </a:r>
            <a:endParaRPr lang="en-US" altLang="en-US" sz="2400" dirty="0"/>
          </a:p>
        </p:txBody>
      </p:sp>
      <p:sp>
        <p:nvSpPr>
          <p:cNvPr id="29" name="TextBox 20"/>
          <p:cNvSpPr txBox="1">
            <a:spLocks noChangeArrowheads="1"/>
          </p:cNvSpPr>
          <p:nvPr/>
        </p:nvSpPr>
        <p:spPr bwMode="auto">
          <a:xfrm>
            <a:off x="8365148" y="5272307"/>
            <a:ext cx="33861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 u="sng" dirty="0"/>
              <a:t>At least 20% should be </a:t>
            </a:r>
            <a:r>
              <a:rPr lang="en-US" altLang="en-US" sz="2400" u="sng" dirty="0" smtClean="0"/>
              <a:t>renovated </a:t>
            </a:r>
            <a:r>
              <a:rPr lang="en-US" altLang="en-US" sz="2400" dirty="0" smtClean="0"/>
              <a:t>(or not)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290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70" b="1" dirty="0">
                <a:latin typeface="Arial Narrow" panose="020B0606020202030204" pitchFamily="34" charset="0"/>
              </a:rPr>
              <a:t>INTENSION AND EXTENSION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altLang="nl-NL" dirty="0" err="1">
                <a:ea typeface="ＭＳ Ｐゴシック" panose="020B0600070205080204" pitchFamily="34" charset="-128"/>
              </a:rPr>
              <a:t>Intension</a:t>
            </a:r>
            <a:r>
              <a:rPr lang="nl-NL" altLang="nl-NL" dirty="0">
                <a:ea typeface="ＭＳ Ｐゴシック" panose="020B0600070205080204" pitchFamily="34" charset="-128"/>
              </a:rPr>
              <a:t>: 	</a:t>
            </a:r>
            <a:r>
              <a:rPr lang="nl-NL" altLang="nl-NL" dirty="0" err="1" smtClean="0">
                <a:ea typeface="ＭＳ Ｐゴシック" panose="020B0600070205080204" pitchFamily="34" charset="-128"/>
              </a:rPr>
              <a:t>number</a:t>
            </a:r>
            <a:r>
              <a:rPr lang="nl-NL" altLang="nl-NL" dirty="0" smtClean="0">
                <a:ea typeface="ＭＳ Ｐゴシック" panose="020B0600070205080204" pitchFamily="34" charset="-128"/>
              </a:rPr>
              <a:t> &amp; </a:t>
            </a:r>
            <a:r>
              <a:rPr lang="nl-NL" altLang="nl-NL" dirty="0" err="1" smtClean="0">
                <a:ea typeface="ＭＳ Ｐゴシック" panose="020B0600070205080204" pitchFamily="34" charset="-128"/>
              </a:rPr>
              <a:t>characteristics</a:t>
            </a:r>
            <a:r>
              <a:rPr lang="nl-NL" altLang="nl-NL" dirty="0" smtClean="0">
                <a:ea typeface="ＭＳ Ｐゴシック" panose="020B0600070205080204" pitchFamily="34" charset="-128"/>
              </a:rPr>
              <a:t> of </a:t>
            </a:r>
            <a:r>
              <a:rPr lang="nl-NL" altLang="nl-NL" dirty="0" err="1" smtClean="0">
                <a:ea typeface="ＭＳ Ｐゴシック" panose="020B0600070205080204" pitchFamily="34" charset="-128"/>
              </a:rPr>
              <a:t>facets</a:t>
            </a:r>
            <a:r>
              <a:rPr lang="nl-NL" altLang="nl-NL" dirty="0" smtClean="0">
                <a:ea typeface="ＭＳ Ｐゴシック" panose="020B0600070205080204" pitchFamily="34" charset="-128"/>
              </a:rPr>
              <a:t> </a:t>
            </a:r>
            <a:r>
              <a:rPr lang="nl-NL" altLang="nl-NL" dirty="0">
                <a:ea typeface="ＭＳ Ｐゴシック" panose="020B0600070205080204" pitchFamily="34" charset="-128"/>
              </a:rPr>
              <a:t>of a term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altLang="nl-NL" dirty="0">
                <a:ea typeface="ＭＳ Ｐゴシック" panose="020B0600070205080204" pitchFamily="34" charset="-128"/>
              </a:rPr>
              <a:t>Extension: 	</a:t>
            </a:r>
            <a:r>
              <a:rPr lang="nl-NL" altLang="nl-NL" dirty="0" err="1" smtClean="0">
                <a:ea typeface="ＭＳ Ｐゴシック" panose="020B0600070205080204" pitchFamily="34" charset="-128"/>
              </a:rPr>
              <a:t>number</a:t>
            </a:r>
            <a:r>
              <a:rPr lang="nl-NL" altLang="nl-NL" dirty="0" smtClean="0">
                <a:ea typeface="ＭＳ Ｐゴシック" panose="020B0600070205080204" pitchFamily="34" charset="-128"/>
              </a:rPr>
              <a:t> </a:t>
            </a:r>
            <a:r>
              <a:rPr lang="nl-NL" altLang="nl-NL" dirty="0">
                <a:ea typeface="ＭＳ Ｐゴシック" panose="020B0600070205080204" pitchFamily="34" charset="-128"/>
              </a:rPr>
              <a:t>of </a:t>
            </a:r>
            <a:r>
              <a:rPr lang="nl-NL" altLang="nl-NL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units</a:t>
            </a:r>
            <a:r>
              <a:rPr lang="nl-NL" altLang="nl-NL" dirty="0">
                <a:ea typeface="ＭＳ Ｐゴシック" panose="020B0600070205080204" pitchFamily="34" charset="-128"/>
              </a:rPr>
              <a:t> </a:t>
            </a:r>
            <a:r>
              <a:rPr lang="nl-NL" altLang="nl-NL" dirty="0" err="1">
                <a:ea typeface="ＭＳ Ｐゴシック" panose="020B0600070205080204" pitchFamily="34" charset="-128"/>
              </a:rPr>
              <a:t>to</a:t>
            </a:r>
            <a:r>
              <a:rPr lang="nl-NL" altLang="nl-NL" dirty="0">
                <a:ea typeface="ＭＳ Ｐゴシック" panose="020B0600070205080204" pitchFamily="34" charset="-128"/>
              </a:rPr>
              <a:t> </a:t>
            </a:r>
            <a:r>
              <a:rPr lang="nl-NL" altLang="nl-NL" dirty="0" err="1">
                <a:ea typeface="ＭＳ Ｐゴシック" panose="020B0600070205080204" pitchFamily="34" charset="-128"/>
              </a:rPr>
              <a:t>which</a:t>
            </a:r>
            <a:r>
              <a:rPr lang="nl-NL" altLang="nl-NL" dirty="0">
                <a:ea typeface="ＭＳ Ｐゴシック" panose="020B0600070205080204" pitchFamily="34" charset="-128"/>
              </a:rPr>
              <a:t> a term </a:t>
            </a:r>
            <a:r>
              <a:rPr lang="nl-NL" altLang="nl-NL" dirty="0" err="1">
                <a:ea typeface="ＭＳ Ｐゴシック" panose="020B0600070205080204" pitchFamily="34" charset="-128"/>
              </a:rPr>
              <a:t>applies</a:t>
            </a:r>
            <a:endParaRPr lang="nl-NL" altLang="nl-NL" dirty="0">
              <a:ea typeface="ＭＳ Ｐゴシック" panose="020B0600070205080204" pitchFamily="34" charset="-128"/>
            </a:endParaRPr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76963"/>
            <a:ext cx="2969901" cy="57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39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571</Words>
  <Application>Microsoft Macintosh PowerPoint</Application>
  <PresentationFormat>Widescreen</PresentationFormat>
  <Paragraphs>144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Narrow</vt:lpstr>
      <vt:lpstr>Calibri</vt:lpstr>
      <vt:lpstr>Mangal</vt:lpstr>
      <vt:lpstr>ＭＳ Ｐゴシック</vt:lpstr>
      <vt:lpstr>Wingdings</vt:lpstr>
      <vt:lpstr>Arial</vt:lpstr>
      <vt:lpstr>Kantoorthema</vt:lpstr>
      <vt:lpstr>CONceptualizing: intensions and extension of constructs</vt:lpstr>
      <vt:lpstr>AIM</vt:lpstr>
      <vt:lpstr>EXAMPLE: CONCEPTUALIZING A ‘POOR NEIGHBORHOOD’</vt:lpstr>
      <vt:lpstr>‘CONSTRUCTS’ CONSIST OF ‘FACETS’</vt:lpstr>
      <vt:lpstr>EXAMPLE: POVERTY OF NEIGHBORHOODS</vt:lpstr>
      <vt:lpstr>RELATING FACETS AND TERMS</vt:lpstr>
      <vt:lpstr>EXAMPLE: POVERTY OF NEIGHBORHOODS</vt:lpstr>
      <vt:lpstr>EXAMPLE: POVERTY OF NEIGHBORHOODS</vt:lpstr>
      <vt:lpstr>INTENSION AND EXTENSION</vt:lpstr>
      <vt:lpstr>EXAMPLE: POVERTY OF NEIGHBORHOODS</vt:lpstr>
      <vt:lpstr>EXAMPLE: POVERTY OF NEIGHBORHOODS</vt:lpstr>
      <vt:lpstr>INTENSION AND EXTENSION</vt:lpstr>
      <vt:lpstr>FAMILY RESEMBLANCE</vt:lpstr>
      <vt:lpstr>POVERTY OF NEIGHBORHOODS</vt:lpstr>
      <vt:lpstr>INTENSION AND EXTENSION</vt:lpstr>
      <vt:lpstr>THIS MICROLECTURE</vt:lpstr>
      <vt:lpstr>PowerPoint Presentation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CONCEPTS TO BE INCLUDED</dc:title>
  <dc:creator>Tessa Voerman</dc:creator>
  <cp:lastModifiedBy>Henk van der Kolk</cp:lastModifiedBy>
  <cp:revision>57</cp:revision>
  <dcterms:created xsi:type="dcterms:W3CDTF">2016-12-07T14:24:53Z</dcterms:created>
  <dcterms:modified xsi:type="dcterms:W3CDTF">2017-01-13T16:27:27Z</dcterms:modified>
</cp:coreProperties>
</file>