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29" r:id="rId15"/>
    <p:sldId id="3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5" autoAdjust="0"/>
    <p:restoredTop sz="79277" autoAdjust="0"/>
  </p:normalViewPr>
  <p:slideViewPr>
    <p:cSldViewPr snapToGrid="0">
      <p:cViewPr varScale="1">
        <p:scale>
          <a:sx n="71" d="100"/>
          <a:sy n="71" d="100"/>
        </p:scale>
        <p:origin x="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7545-9E14-4BA5-9ACE-1AD05ECFEB7B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CBC4-2846-4067-9704-79BFF0F7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7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0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1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03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0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7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4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20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36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3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Actief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erelid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hoeft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niet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betalen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75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75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6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19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dia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52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2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/>
              <a:pPr/>
              <a:t>13/01/2017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CONCEPTualizing</a:t>
            </a:r>
            <a:r>
              <a:rPr lang="en-US" b="1" dirty="0" smtClean="0"/>
              <a:t> ordinal </a:t>
            </a:r>
            <a:r>
              <a:rPr lang="en-US" b="1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99374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N&amp;S EXTENSION / ‘CUMULATIVE DEFINITION’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en-US" dirty="0">
                <a:ea typeface="ＭＳ Ｐゴシック" panose="020B0600070205080204" pitchFamily="34" charset="-128"/>
              </a:rPr>
              <a:t>It is </a:t>
            </a:r>
            <a:r>
              <a:rPr lang="nl-NL" altLang="en-US" dirty="0" err="1">
                <a:ea typeface="ＭＳ Ｐゴシック" panose="020B0600070205080204" pitchFamily="34" charset="-128"/>
              </a:rPr>
              <a:t>not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conceptually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clear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what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happens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endParaRPr lang="nl-NL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nl-NL" altLang="en-US" dirty="0" err="1" smtClean="0">
                <a:ea typeface="ＭＳ Ｐゴシック" panose="020B0600070205080204" pitchFamily="34" charset="-128"/>
              </a:rPr>
              <a:t>if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 </a:t>
            </a:r>
            <a:r>
              <a:rPr lang="nl-NL" altLang="en-US" dirty="0">
                <a:ea typeface="ＭＳ Ｐゴシック" panose="020B0600070205080204" pitchFamily="34" charset="-128"/>
              </a:rPr>
              <a:t>units meet </a:t>
            </a:r>
            <a:r>
              <a:rPr lang="nl-NL" altLang="en-US" dirty="0" err="1">
                <a:ea typeface="ＭＳ Ｐゴシック" panose="020B0600070205080204" pitchFamily="34" charset="-128"/>
              </a:rPr>
              <a:t>conditions</a:t>
            </a:r>
            <a:r>
              <a:rPr lang="nl-NL" altLang="en-US" dirty="0">
                <a:ea typeface="ＭＳ Ｐゴシック" panose="020B0600070205080204" pitchFamily="34" charset="-128"/>
              </a:rPr>
              <a:t> B and C, but NOT </a:t>
            </a:r>
            <a:r>
              <a:rPr lang="nl-NL" altLang="en-US" dirty="0" err="1">
                <a:ea typeface="ＭＳ Ｐゴシック" panose="020B0600070205080204" pitchFamily="34" charset="-128"/>
              </a:rPr>
              <a:t>condition</a:t>
            </a:r>
            <a:r>
              <a:rPr lang="nl-NL" altLang="en-US" dirty="0">
                <a:ea typeface="ＭＳ Ｐゴシック" panose="020B0600070205080204" pitchFamily="34" charset="-128"/>
              </a:rPr>
              <a:t> A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FAMILY RESEMBLANCE EXTENSION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731569"/>
              </p:ext>
            </p:extLst>
          </p:nvPr>
        </p:nvGraphicFramePr>
        <p:xfrm>
          <a:off x="1858154" y="1600382"/>
          <a:ext cx="6617609" cy="2691510"/>
        </p:xfrm>
        <a:graphic>
          <a:graphicData uri="http://schemas.openxmlformats.org/drawingml/2006/table">
            <a:tbl>
              <a:tblPr/>
              <a:tblGrid>
                <a:gridCol w="1811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7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8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695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039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Attributes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Term (X)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956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Unit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Position in the ‘order’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39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39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39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39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20" marR="91420" marT="45743" marB="4574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4070"/>
              </p:ext>
            </p:extLst>
          </p:nvPr>
        </p:nvGraphicFramePr>
        <p:xfrm>
          <a:off x="1577007" y="1298713"/>
          <a:ext cx="8799444" cy="4888178"/>
        </p:xfrm>
        <a:graphic>
          <a:graphicData uri="http://schemas.openxmlformats.org/drawingml/2006/table">
            <a:tbl>
              <a:tblPr/>
              <a:tblGrid>
                <a:gridCol w="2612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88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825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Facets</a:t>
                      </a:r>
                      <a:endParaRPr kumimoji="0" lang="nl-NL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Term (X)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566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Units: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Position</a:t>
                      </a: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 </a:t>
                      </a:r>
                      <a:r>
                        <a:rPr kumimoji="0" lang="nl-NL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</a:t>
                      </a: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‘order’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1-12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13-40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41-47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48-70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71-83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8572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84-100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48" marR="91448" marT="45730" marB="4573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40547" y="2778778"/>
            <a:ext cx="6235904" cy="3398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0547" y="3877954"/>
            <a:ext cx="6235904" cy="22990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40547" y="4984376"/>
            <a:ext cx="6235904" cy="12025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EXAMPLE: MEMBERSHIP OF SOME GROUP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 smtClean="0"/>
              <a:t>The </a:t>
            </a:r>
            <a:r>
              <a:rPr lang="nl-NL" dirty="0" err="1" smtClean="0"/>
              <a:t>extent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 smtClean="0"/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r>
              <a:rPr lang="nl-NL" dirty="0" err="1" smtClean="0"/>
              <a:t>Signed</a:t>
            </a:r>
            <a:r>
              <a:rPr lang="nl-NL" dirty="0" smtClean="0"/>
              <a:t> </a:t>
            </a:r>
            <a:r>
              <a:rPr lang="nl-NL" dirty="0"/>
              <a:t>a </a:t>
            </a:r>
            <a:r>
              <a:rPr lang="nl-NL" dirty="0" err="1"/>
              <a:t>membership</a:t>
            </a:r>
            <a:r>
              <a:rPr lang="nl-NL" dirty="0"/>
              <a:t> form</a:t>
            </a:r>
          </a:p>
          <a:p>
            <a:pPr>
              <a:defRPr/>
            </a:pPr>
            <a:r>
              <a:rPr lang="nl-NL" dirty="0" err="1"/>
              <a:t>Paid</a:t>
            </a:r>
            <a:r>
              <a:rPr lang="nl-NL" dirty="0"/>
              <a:t> a </a:t>
            </a:r>
            <a:r>
              <a:rPr lang="nl-NL" dirty="0" err="1"/>
              <a:t>membership</a:t>
            </a:r>
            <a:r>
              <a:rPr lang="nl-NL" dirty="0"/>
              <a:t> </a:t>
            </a:r>
            <a:r>
              <a:rPr lang="nl-NL" dirty="0" smtClean="0"/>
              <a:t>fee   OR</a:t>
            </a:r>
            <a:endParaRPr lang="nl-NL" dirty="0"/>
          </a:p>
          <a:p>
            <a:pPr>
              <a:defRPr/>
            </a:pPr>
            <a:r>
              <a:rPr lang="nl-NL" dirty="0" err="1"/>
              <a:t>Attended</a:t>
            </a:r>
            <a:r>
              <a:rPr lang="nl-NL" dirty="0"/>
              <a:t> </a:t>
            </a:r>
            <a:r>
              <a:rPr lang="nl-NL" dirty="0" smtClean="0"/>
              <a:t>meetings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dirty="0" err="1" smtClean="0"/>
              <a:t>d</a:t>
            </a:r>
            <a:r>
              <a:rPr lang="nl-NL" dirty="0" err="1" smtClean="0"/>
              <a:t>etermines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‘level’ of </a:t>
            </a:r>
            <a:r>
              <a:rPr lang="nl-NL" dirty="0" err="1" smtClean="0"/>
              <a:t>membership</a:t>
            </a:r>
            <a:r>
              <a:rPr lang="nl-NL" dirty="0" smtClean="0"/>
              <a:t>.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FAMILY RESEMBLANCE EXTENSION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nl-NL" dirty="0" smtClean="0"/>
          </a:p>
          <a:p>
            <a:pPr marL="0" indent="0">
              <a:buNone/>
              <a:defRPr/>
            </a:pP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/>
              <a:t>facets</a:t>
            </a:r>
            <a:r>
              <a:rPr lang="nl-NL" dirty="0"/>
              <a:t> have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equally</a:t>
            </a:r>
            <a:r>
              <a:rPr lang="nl-NL" dirty="0"/>
              <a:t> important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/>
              <a:t>THIS MICROLECTURE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Conceptualization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Concept </a:t>
            </a:r>
            <a:r>
              <a:rPr lang="en-US" altLang="en-US" dirty="0">
                <a:ea typeface="ＭＳ Ｐゴシック" panose="020B0600070205080204" pitchFamily="34" charset="-128"/>
              </a:rPr>
              <a:t>(or term) and its ‘facets’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Necessary and Sufficient relationships in concepts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Family resemblance (sufficient relationship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Ordinal variables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9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6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latin typeface="Arial Narrow" panose="020B0606020202030204" pitchFamily="34" charset="0"/>
              </a:rPr>
              <a:t>AIM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Conceptualization</a:t>
            </a:r>
          </a:p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Necessary </a:t>
            </a:r>
            <a:r>
              <a:rPr lang="en-US" altLang="en-US" dirty="0">
                <a:ea typeface="ＭＳ Ｐゴシック" panose="020B0600070205080204" pitchFamily="34" charset="-128"/>
              </a:rPr>
              <a:t>and sufficient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relationships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Family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resemblance</a:t>
            </a:r>
          </a:p>
          <a:p>
            <a:pPr marL="0" indent="0"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Ordinal variables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373" y="0"/>
            <a:ext cx="13385373" cy="8923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solidFill>
                  <a:schemeClr val="bg1"/>
                </a:solidFill>
              </a:rPr>
              <a:t>EXAMPLE: GROUP MEMBERSHIP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73930" y="3537562"/>
            <a:ext cx="2636511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55155" y="5183776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CONSTRUCTS CONSIST OF ‘FACETS’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86424" y="183103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640167" y="3033529"/>
            <a:ext cx="3504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Construct/Concept/Term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6294364" y="1363875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Facets</a:t>
            </a:r>
            <a:endParaRPr lang="nl-NL" altLang="en-US" sz="2400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482908" y="4581766"/>
            <a:ext cx="261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653350" y="3531335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475689" y="3798668"/>
            <a:ext cx="261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Membership</a:t>
            </a:r>
            <a:endParaRPr lang="nl-NL" altLang="nl-NL" sz="2400" dirty="0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8212045" y="2058226"/>
            <a:ext cx="3882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2400" dirty="0"/>
              <a:t>Signed a membership form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8464065" y="3810760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2400" dirty="0"/>
              <a:t>Paid for membership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601123" y="5456974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nl-NL" sz="2400" dirty="0"/>
              <a:t>Attended meetings</a:t>
            </a:r>
          </a:p>
        </p:txBody>
      </p:sp>
    </p:spTree>
    <p:extLst>
      <p:ext uri="{BB962C8B-B14F-4D97-AF65-F5344CB8AC3E}">
        <p14:creationId xmlns:p14="http://schemas.microsoft.com/office/powerpoint/2010/main" val="31895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26" grpId="0"/>
      <p:bldP spid="14" grpId="0" animBg="1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TOPICS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(Missing:	just a set of related variables)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(Not: 	creating (matrix) typologies)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: 	necessary and sufficient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Or: 		family resemblance (sufficient conditions)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CREATING A DICHOTOMY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nl-NL" b="1" dirty="0">
                <a:ea typeface="ＭＳ Ｐゴシック" panose="020B0600070205080204" pitchFamily="34" charset="-128"/>
              </a:rPr>
              <a:t>A set of necessary and sufficient conditions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nl-NL" i="1" dirty="0">
                <a:ea typeface="ＭＳ Ｐゴシック" panose="020B0600070205080204" pitchFamily="34" charset="-128"/>
              </a:rPr>
              <a:t>Increasing</a:t>
            </a:r>
            <a:r>
              <a:rPr lang="en-US" altLang="nl-NL" dirty="0">
                <a:ea typeface="ＭＳ Ｐゴシック" panose="020B0600070205080204" pitchFamily="34" charset="-128"/>
              </a:rPr>
              <a:t> the number facets (intension);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nl-NL" i="1" dirty="0">
                <a:ea typeface="ＭＳ Ｐゴシック" panose="020B0600070205080204" pitchFamily="34" charset="-128"/>
              </a:rPr>
              <a:t>Less</a:t>
            </a:r>
            <a:r>
              <a:rPr lang="en-US" altLang="nl-NL" dirty="0">
                <a:ea typeface="ＭＳ Ｐゴシック" panose="020B0600070205080204" pitchFamily="34" charset="-128"/>
              </a:rPr>
              <a:t> people are </a:t>
            </a:r>
            <a:r>
              <a:rPr lang="en-US" altLang="nl-NL" dirty="0" smtClean="0">
                <a:ea typeface="ＭＳ Ｐゴシック" panose="020B0600070205080204" pitchFamily="34" charset="-128"/>
              </a:rPr>
              <a:t>a ‘member’ </a:t>
            </a:r>
            <a:r>
              <a:rPr lang="en-US" altLang="nl-NL" dirty="0">
                <a:ea typeface="ＭＳ Ｐゴシック" panose="020B0600070205080204" pitchFamily="34" charset="-128"/>
              </a:rPr>
              <a:t>(extension)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nl-NL" i="1" dirty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nl-NL" b="1" dirty="0">
                <a:ea typeface="ＭＳ Ｐゴシック" panose="020B0600070205080204" pitchFamily="34" charset="-128"/>
              </a:rPr>
              <a:t>A set of sufficient conditions (family resemblance)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nl-NL" i="1" dirty="0">
                <a:ea typeface="ＭＳ Ｐゴシック" panose="020B0600070205080204" pitchFamily="34" charset="-128"/>
              </a:rPr>
              <a:t>Increasing</a:t>
            </a:r>
            <a:r>
              <a:rPr lang="en-US" altLang="nl-NL" dirty="0">
                <a:ea typeface="ＭＳ Ｐゴシック" panose="020B0600070205080204" pitchFamily="34" charset="-128"/>
              </a:rPr>
              <a:t> the number facets (intension);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nl-NL" i="1" dirty="0">
                <a:ea typeface="ＭＳ Ｐゴシック" panose="020B0600070205080204" pitchFamily="34" charset="-128"/>
              </a:rPr>
              <a:t>More </a:t>
            </a:r>
            <a:r>
              <a:rPr lang="en-US" altLang="nl-NL" dirty="0">
                <a:ea typeface="ＭＳ Ｐゴシック" panose="020B0600070205080204" pitchFamily="34" charset="-128"/>
              </a:rPr>
              <a:t>people are a </a:t>
            </a:r>
            <a:r>
              <a:rPr lang="en-US" altLang="nl-NL" dirty="0" smtClean="0">
                <a:ea typeface="ＭＳ Ｐゴシック" panose="020B0600070205080204" pitchFamily="34" charset="-128"/>
              </a:rPr>
              <a:t>‘member’ </a:t>
            </a:r>
            <a:r>
              <a:rPr lang="en-US" altLang="nl-NL" dirty="0">
                <a:ea typeface="ＭＳ Ｐゴシック" panose="020B0600070205080204" pitchFamily="34" charset="-128"/>
              </a:rPr>
              <a:t>(extension)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CREATING ‘HIGHER ORDER’ CONCEPTS: </a:t>
            </a:r>
            <a:r>
              <a:rPr lang="en-US" sz="3470" b="1" dirty="0" smtClean="0">
                <a:latin typeface="Arial Narrow" panose="020B0606020202030204" pitchFamily="34" charset="0"/>
              </a:rPr>
              <a:t/>
            </a:r>
            <a:br>
              <a:rPr lang="en-US" sz="3470" b="1" dirty="0" smtClean="0">
                <a:latin typeface="Arial Narrow" panose="020B0606020202030204" pitchFamily="34" charset="0"/>
              </a:rPr>
            </a:br>
            <a:r>
              <a:rPr lang="en-US" sz="3470" b="1" dirty="0" smtClean="0">
                <a:latin typeface="Arial Narrow" panose="020B0606020202030204" pitchFamily="34" charset="0"/>
              </a:rPr>
              <a:t>ORDINAL </a:t>
            </a:r>
            <a:r>
              <a:rPr lang="en-US" sz="3470" b="1" dirty="0">
                <a:latin typeface="Arial Narrow" panose="020B0606020202030204" pitchFamily="34" charset="0"/>
              </a:rPr>
              <a:t>VARIABLES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ways</a:t>
            </a:r>
            <a:r>
              <a:rPr lang="nl-NL" dirty="0"/>
              <a:t> of </a:t>
            </a:r>
            <a:r>
              <a:rPr lang="nl-NL" dirty="0" err="1"/>
              <a:t>doing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dirty="0"/>
              <a:t>‘</a:t>
            </a:r>
            <a:r>
              <a:rPr lang="nl-NL" dirty="0" err="1"/>
              <a:t>Cumulative</a:t>
            </a:r>
            <a:r>
              <a:rPr lang="nl-NL" dirty="0"/>
              <a:t>’ (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Necessary</a:t>
            </a:r>
            <a:r>
              <a:rPr lang="nl-NL" dirty="0"/>
              <a:t> &amp;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dirty="0"/>
              <a:t>Family </a:t>
            </a:r>
            <a:r>
              <a:rPr lang="nl-NL" dirty="0" err="1"/>
              <a:t>resemblance</a:t>
            </a:r>
            <a:r>
              <a:rPr lang="nl-NL" dirty="0"/>
              <a:t> (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Sufficient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)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N&amp;S EXTENSION / ‘CUMULATIVE DEFINITION’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08735"/>
              </p:ext>
            </p:extLst>
          </p:nvPr>
        </p:nvGraphicFramePr>
        <p:xfrm>
          <a:off x="838200" y="1433511"/>
          <a:ext cx="8234082" cy="4743452"/>
        </p:xfrm>
        <a:graphic>
          <a:graphicData uri="http://schemas.openxmlformats.org/drawingml/2006/table">
            <a:tbl>
              <a:tblPr/>
              <a:tblGrid>
                <a:gridCol w="3157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1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11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85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008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Facets</a:t>
                      </a:r>
                      <a:endParaRPr kumimoji="0" lang="nl-NL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Term (X)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4B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4604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Units: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Position</a:t>
                      </a: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in </a:t>
                      </a:r>
                      <a:r>
                        <a:rPr kumimoji="0" lang="nl-NL" altLang="x-non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</a:t>
                      </a: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‘order’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46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1-12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446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13-40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46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41-47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(X)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460"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48-100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(X)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(X)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algn="l" defTabSz="457200" rtl="0" eaLnBrk="1" latinLnBrk="0" hangingPunct="1">
                        <a:lnSpc>
                          <a:spcPts val="2800"/>
                        </a:lnSpc>
                        <a:spcBef>
                          <a:spcPct val="20000"/>
                        </a:spcBef>
                        <a:buSzPct val="70000"/>
                        <a:buFont typeface="Wingdings" charset="2"/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algn="l" defTabSz="457200" rtl="0" eaLnBrk="1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buFont typeface="Wingdings" charset="2"/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algn="l" defTabSz="457200" rtl="0" eaLnBrk="1" latinLnBrk="0" hangingPunct="1">
                        <a:lnSpc>
                          <a:spcPts val="2000"/>
                        </a:lnSpc>
                        <a:spcBef>
                          <a:spcPct val="20000"/>
                        </a:spcBef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charset="2"/>
                        <a:defRPr sz="1200" kern="12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448" marR="91448" marT="45724" marB="45724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98259" y="2097741"/>
            <a:ext cx="5074023" cy="40792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77318" y="2097741"/>
            <a:ext cx="2294964" cy="40792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EXAMPLE: MEMBERSHIP OF SOME GROUP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dirty="0" err="1"/>
              <a:t>Nothing</a:t>
            </a:r>
            <a:r>
              <a:rPr lang="nl-NL" dirty="0"/>
              <a:t> (</a:t>
            </a:r>
            <a:r>
              <a:rPr lang="nl-NL" dirty="0" err="1"/>
              <a:t>not</a:t>
            </a:r>
            <a:r>
              <a:rPr lang="nl-NL" dirty="0"/>
              <a:t> a member)</a:t>
            </a:r>
          </a:p>
          <a:p>
            <a:pPr marL="0" indent="0">
              <a:buNone/>
              <a:defRPr/>
            </a:pPr>
            <a:r>
              <a:rPr lang="nl-NL" dirty="0" err="1"/>
              <a:t>Signed</a:t>
            </a:r>
            <a:r>
              <a:rPr lang="nl-NL" dirty="0"/>
              <a:t> a </a:t>
            </a:r>
            <a:r>
              <a:rPr lang="nl-NL" dirty="0" err="1"/>
              <a:t>membership</a:t>
            </a:r>
            <a:r>
              <a:rPr lang="nl-NL" dirty="0"/>
              <a:t> form (1)</a:t>
            </a:r>
          </a:p>
          <a:p>
            <a:pPr marL="0" indent="0">
              <a:buNone/>
              <a:defRPr/>
            </a:pPr>
            <a:r>
              <a:rPr lang="nl-NL" dirty="0" err="1"/>
              <a:t>Signed</a:t>
            </a:r>
            <a:r>
              <a:rPr lang="nl-NL" dirty="0"/>
              <a:t> a </a:t>
            </a:r>
            <a:r>
              <a:rPr lang="nl-NL" dirty="0" err="1"/>
              <a:t>membership</a:t>
            </a:r>
            <a:r>
              <a:rPr lang="nl-NL" dirty="0"/>
              <a:t> form </a:t>
            </a:r>
            <a:r>
              <a:rPr lang="nl-NL" dirty="0" smtClean="0"/>
              <a:t>&amp; </a:t>
            </a:r>
            <a:r>
              <a:rPr lang="nl-NL" dirty="0" err="1" smtClean="0"/>
              <a:t>Paid</a:t>
            </a:r>
            <a:r>
              <a:rPr lang="nl-NL" dirty="0" smtClean="0"/>
              <a:t> </a:t>
            </a:r>
            <a:r>
              <a:rPr lang="nl-NL" dirty="0"/>
              <a:t>a </a:t>
            </a:r>
            <a:r>
              <a:rPr lang="nl-NL" dirty="0" err="1"/>
              <a:t>membership</a:t>
            </a:r>
            <a:r>
              <a:rPr lang="nl-NL" dirty="0"/>
              <a:t> fee (2)</a:t>
            </a:r>
          </a:p>
          <a:p>
            <a:pPr marL="0" indent="0">
              <a:buNone/>
              <a:defRPr/>
            </a:pPr>
            <a:r>
              <a:rPr lang="nl-NL" dirty="0" err="1"/>
              <a:t>Signed</a:t>
            </a:r>
            <a:r>
              <a:rPr lang="nl-NL" dirty="0"/>
              <a:t> a </a:t>
            </a:r>
            <a:r>
              <a:rPr lang="nl-NL" dirty="0" err="1"/>
              <a:t>membership</a:t>
            </a:r>
            <a:r>
              <a:rPr lang="nl-NL" dirty="0"/>
              <a:t> form </a:t>
            </a:r>
            <a:r>
              <a:rPr lang="nl-NL" dirty="0" smtClean="0"/>
              <a:t>&amp; </a:t>
            </a:r>
            <a:r>
              <a:rPr lang="nl-NL" dirty="0" err="1" smtClean="0"/>
              <a:t>Paid</a:t>
            </a:r>
            <a:r>
              <a:rPr lang="nl-NL" dirty="0" smtClean="0"/>
              <a:t> </a:t>
            </a:r>
            <a:r>
              <a:rPr lang="nl-NL" dirty="0"/>
              <a:t>a </a:t>
            </a:r>
            <a:r>
              <a:rPr lang="nl-NL" dirty="0" err="1"/>
              <a:t>membership</a:t>
            </a:r>
            <a:r>
              <a:rPr lang="nl-NL" dirty="0"/>
              <a:t> fee </a:t>
            </a:r>
            <a:r>
              <a:rPr lang="nl-NL" dirty="0" smtClean="0"/>
              <a:t>&amp; </a:t>
            </a:r>
            <a:r>
              <a:rPr lang="nl-NL" dirty="0" err="1" smtClean="0"/>
              <a:t>Attended</a:t>
            </a:r>
            <a:r>
              <a:rPr lang="nl-NL" dirty="0" smtClean="0"/>
              <a:t> </a:t>
            </a:r>
            <a:r>
              <a:rPr lang="nl-NL" dirty="0"/>
              <a:t>meetings (3)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nl-NL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421</Words>
  <Application>Microsoft Macintosh PowerPoint</Application>
  <PresentationFormat>Widescreen</PresentationFormat>
  <Paragraphs>175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Narrow</vt:lpstr>
      <vt:lpstr>Calibri</vt:lpstr>
      <vt:lpstr>Mangal</vt:lpstr>
      <vt:lpstr>ＭＳ Ｐゴシック</vt:lpstr>
      <vt:lpstr>Wingdings</vt:lpstr>
      <vt:lpstr>Arial</vt:lpstr>
      <vt:lpstr>Kantoorthema</vt:lpstr>
      <vt:lpstr>CONCEPTualizing ordinal variables</vt:lpstr>
      <vt:lpstr>AIM</vt:lpstr>
      <vt:lpstr>EXAMPLE: GROUP MEMBERSHIP</vt:lpstr>
      <vt:lpstr>CONSTRUCTS CONSIST OF ‘FACETS’</vt:lpstr>
      <vt:lpstr>TOPICS</vt:lpstr>
      <vt:lpstr>CREATING A DICHOTOMY </vt:lpstr>
      <vt:lpstr>CREATING ‘HIGHER ORDER’ CONCEPTS:  ORDINAL VARIABLES</vt:lpstr>
      <vt:lpstr>N&amp;S EXTENSION / ‘CUMULATIVE DEFINITION’</vt:lpstr>
      <vt:lpstr>EXAMPLE: MEMBERSHIP OF SOME GROUP </vt:lpstr>
      <vt:lpstr>N&amp;S EXTENSION / ‘CUMULATIVE DEFINITION’</vt:lpstr>
      <vt:lpstr>FAMILY RESEMBLANCE EXTENSION</vt:lpstr>
      <vt:lpstr>EXAMPLE: MEMBERSHIP OF SOME GROUP</vt:lpstr>
      <vt:lpstr>FAMILY RESEMBLANCE EXTENSION</vt:lpstr>
      <vt:lpstr>THIS MICROLECTURE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TO BE INCLUDED</dc:title>
  <dc:creator>Tessa Voerman</dc:creator>
  <cp:lastModifiedBy>Henk van der Kolk</cp:lastModifiedBy>
  <cp:revision>61</cp:revision>
  <dcterms:created xsi:type="dcterms:W3CDTF">2016-12-07T14:24:53Z</dcterms:created>
  <dcterms:modified xsi:type="dcterms:W3CDTF">2017-01-13T17:23:43Z</dcterms:modified>
</cp:coreProperties>
</file>