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5" r:id="rId2"/>
    <p:sldId id="264" r:id="rId3"/>
    <p:sldId id="266" r:id="rId4"/>
    <p:sldId id="267" r:id="rId5"/>
    <p:sldId id="269" r:id="rId6"/>
    <p:sldId id="285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3" r:id="rId22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258"/>
    <a:srgbClr val="002C5F"/>
    <a:srgbClr val="887B1B"/>
    <a:srgbClr val="4F2D7F"/>
    <a:srgbClr val="006A4D"/>
    <a:srgbClr val="DC0C30"/>
    <a:srgbClr val="0098C3"/>
    <a:srgbClr val="FED100"/>
    <a:srgbClr val="CF0072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305" autoAdjust="0"/>
  </p:normalViewPr>
  <p:slideViewPr>
    <p:cSldViewPr>
      <p:cViewPr varScale="1">
        <p:scale>
          <a:sx n="73" d="100"/>
          <a:sy n="73" d="100"/>
        </p:scale>
        <p:origin x="121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BA716-E33D-4CE9-BDEC-FCF4304C775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CF796A-4A26-4FB1-9B23-54FA2E94400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Exogenous concept</a:t>
          </a:r>
        </a:p>
        <a:p>
          <a:r>
            <a:rPr lang="en-US" sz="3200" dirty="0" smtClean="0">
              <a:solidFill>
                <a:schemeClr val="bg1"/>
              </a:solidFill>
            </a:rPr>
            <a:t>Cause</a:t>
          </a:r>
        </a:p>
        <a:p>
          <a:r>
            <a:rPr lang="en-US" sz="3200" dirty="0" smtClean="0">
              <a:solidFill>
                <a:schemeClr val="bg1"/>
              </a:solidFill>
            </a:rPr>
            <a:t>X-variable</a:t>
          </a:r>
        </a:p>
        <a:p>
          <a:r>
            <a:rPr lang="en-US" sz="3200" dirty="0" smtClean="0">
              <a:solidFill>
                <a:schemeClr val="bg1"/>
              </a:solidFill>
            </a:rPr>
            <a:t>Independent variable</a:t>
          </a:r>
        </a:p>
        <a:p>
          <a:r>
            <a:rPr lang="en-US" sz="3200" dirty="0" smtClean="0">
              <a:solidFill>
                <a:schemeClr val="bg1"/>
              </a:solidFill>
            </a:rPr>
            <a:t>Treatment</a:t>
          </a:r>
          <a:endParaRPr lang="en-US" sz="3200" dirty="0">
            <a:solidFill>
              <a:schemeClr val="bg1"/>
            </a:solidFill>
          </a:endParaRPr>
        </a:p>
      </dgm:t>
    </dgm:pt>
    <dgm:pt modelId="{30EDDA40-0D22-4AC6-A9A6-B03418985A4B}" type="parTrans" cxnId="{22D1F3F7-1D23-4A12-8960-2260834C6D7A}">
      <dgm:prSet/>
      <dgm:spPr/>
      <dgm:t>
        <a:bodyPr/>
        <a:lstStyle/>
        <a:p>
          <a:endParaRPr lang="en-US"/>
        </a:p>
      </dgm:t>
    </dgm:pt>
    <dgm:pt modelId="{08FB28CA-3CCA-4567-B7D2-2318F3A88597}" type="sibTrans" cxnId="{22D1F3F7-1D23-4A12-8960-2260834C6D7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3B49AB30-0B63-40A6-8BAF-24371F76AA5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Endogenous concept</a:t>
          </a:r>
        </a:p>
        <a:p>
          <a:r>
            <a:rPr lang="en-US" sz="3200" dirty="0" smtClean="0">
              <a:solidFill>
                <a:schemeClr val="bg1"/>
              </a:solidFill>
            </a:rPr>
            <a:t>Effect / Consequence</a:t>
          </a:r>
        </a:p>
        <a:p>
          <a:r>
            <a:rPr lang="en-US" sz="3200" dirty="0" smtClean="0">
              <a:solidFill>
                <a:schemeClr val="bg1"/>
              </a:solidFill>
            </a:rPr>
            <a:t>Y-variable</a:t>
          </a:r>
        </a:p>
        <a:p>
          <a:r>
            <a:rPr lang="en-US" sz="3200" dirty="0" smtClean="0">
              <a:solidFill>
                <a:schemeClr val="bg1"/>
              </a:solidFill>
            </a:rPr>
            <a:t>Dependent variable</a:t>
          </a:r>
        </a:p>
        <a:p>
          <a:r>
            <a:rPr lang="en-US" sz="3200" dirty="0" smtClean="0">
              <a:solidFill>
                <a:schemeClr val="bg1"/>
              </a:solidFill>
            </a:rPr>
            <a:t>Observation</a:t>
          </a:r>
        </a:p>
      </dgm:t>
    </dgm:pt>
    <dgm:pt modelId="{73AEB24A-A42B-4A97-B736-852D9CCB865F}" type="parTrans" cxnId="{F20DE9D3-0F75-449A-A9B7-3C2DADEAA623}">
      <dgm:prSet/>
      <dgm:spPr/>
      <dgm:t>
        <a:bodyPr/>
        <a:lstStyle/>
        <a:p>
          <a:endParaRPr lang="en-US"/>
        </a:p>
      </dgm:t>
    </dgm:pt>
    <dgm:pt modelId="{98A5AC95-28C9-42ED-B5CC-EBF8B13B6F65}" type="sibTrans" cxnId="{F20DE9D3-0F75-449A-A9B7-3C2DADEAA623}">
      <dgm:prSet/>
      <dgm:spPr/>
      <dgm:t>
        <a:bodyPr/>
        <a:lstStyle/>
        <a:p>
          <a:endParaRPr lang="en-US"/>
        </a:p>
      </dgm:t>
    </dgm:pt>
    <dgm:pt modelId="{471B71F6-EA00-4F32-AAEF-92C28681041A}" type="pres">
      <dgm:prSet presAssocID="{240BA716-E33D-4CE9-BDEC-FCF4304C77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47286-A915-4A14-AE80-2CEC336357C4}" type="pres">
      <dgm:prSet presAssocID="{09CF796A-4A26-4FB1-9B23-54FA2E94400C}" presName="node" presStyleLbl="node1" presStyleIdx="0" presStyleCnt="2" custScaleX="120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169FD-C716-4759-B6AE-B666FC021569}" type="pres">
      <dgm:prSet presAssocID="{08FB28CA-3CCA-4567-B7D2-2318F3A8859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BCA59421-CA17-4936-B586-9B1CE026C0D2}" type="pres">
      <dgm:prSet presAssocID="{08FB28CA-3CCA-4567-B7D2-2318F3A8859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CCFA013-E0B0-45C9-92E5-E8D9F571D95F}" type="pres">
      <dgm:prSet presAssocID="{3B49AB30-0B63-40A6-8BAF-24371F76AA5C}" presName="node" presStyleLbl="node1" presStyleIdx="1" presStyleCnt="2" custScaleX="125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6A7EAA-D9F1-497D-8605-56FD3931A74B}" type="presOf" srcId="{08FB28CA-3CCA-4567-B7D2-2318F3A88597}" destId="{569169FD-C716-4759-B6AE-B666FC021569}" srcOrd="0" destOrd="0" presId="urn:microsoft.com/office/officeart/2005/8/layout/process1"/>
    <dgm:cxn modelId="{B9B54F1B-610E-49C9-B53D-1643E5445170}" type="presOf" srcId="{08FB28CA-3CCA-4567-B7D2-2318F3A88597}" destId="{BCA59421-CA17-4936-B586-9B1CE026C0D2}" srcOrd="1" destOrd="0" presId="urn:microsoft.com/office/officeart/2005/8/layout/process1"/>
    <dgm:cxn modelId="{951C19C9-9240-4363-8601-D0FBBD00C220}" type="presOf" srcId="{09CF796A-4A26-4FB1-9B23-54FA2E94400C}" destId="{D9647286-A915-4A14-AE80-2CEC336357C4}" srcOrd="0" destOrd="0" presId="urn:microsoft.com/office/officeart/2005/8/layout/process1"/>
    <dgm:cxn modelId="{0362D01D-90A1-4F52-B321-AB3B984AFF6F}" type="presOf" srcId="{3B49AB30-0B63-40A6-8BAF-24371F76AA5C}" destId="{6CCFA013-E0B0-45C9-92E5-E8D9F571D95F}" srcOrd="0" destOrd="0" presId="urn:microsoft.com/office/officeart/2005/8/layout/process1"/>
    <dgm:cxn modelId="{E490776F-64BA-4976-9F4C-F62D88FD8914}" type="presOf" srcId="{240BA716-E33D-4CE9-BDEC-FCF4304C775C}" destId="{471B71F6-EA00-4F32-AAEF-92C28681041A}" srcOrd="0" destOrd="0" presId="urn:microsoft.com/office/officeart/2005/8/layout/process1"/>
    <dgm:cxn modelId="{F20DE9D3-0F75-449A-A9B7-3C2DADEAA623}" srcId="{240BA716-E33D-4CE9-BDEC-FCF4304C775C}" destId="{3B49AB30-0B63-40A6-8BAF-24371F76AA5C}" srcOrd="1" destOrd="0" parTransId="{73AEB24A-A42B-4A97-B736-852D9CCB865F}" sibTransId="{98A5AC95-28C9-42ED-B5CC-EBF8B13B6F65}"/>
    <dgm:cxn modelId="{22D1F3F7-1D23-4A12-8960-2260834C6D7A}" srcId="{240BA716-E33D-4CE9-BDEC-FCF4304C775C}" destId="{09CF796A-4A26-4FB1-9B23-54FA2E94400C}" srcOrd="0" destOrd="0" parTransId="{30EDDA40-0D22-4AC6-A9A6-B03418985A4B}" sibTransId="{08FB28CA-3CCA-4567-B7D2-2318F3A88597}"/>
    <dgm:cxn modelId="{3A564C20-830E-432E-856E-6352C158D6DF}" type="presParOf" srcId="{471B71F6-EA00-4F32-AAEF-92C28681041A}" destId="{D9647286-A915-4A14-AE80-2CEC336357C4}" srcOrd="0" destOrd="0" presId="urn:microsoft.com/office/officeart/2005/8/layout/process1"/>
    <dgm:cxn modelId="{5E98AFC1-385E-4075-838B-BC48A51143AC}" type="presParOf" srcId="{471B71F6-EA00-4F32-AAEF-92C28681041A}" destId="{569169FD-C716-4759-B6AE-B666FC021569}" srcOrd="1" destOrd="0" presId="urn:microsoft.com/office/officeart/2005/8/layout/process1"/>
    <dgm:cxn modelId="{22EB8ABE-0401-4680-8A3F-985D686FBCEE}" type="presParOf" srcId="{569169FD-C716-4759-B6AE-B666FC021569}" destId="{BCA59421-CA17-4936-B586-9B1CE026C0D2}" srcOrd="0" destOrd="0" presId="urn:microsoft.com/office/officeart/2005/8/layout/process1"/>
    <dgm:cxn modelId="{D0A8B65D-F5EE-4B76-AC6A-65F8A7AAA6A4}" type="presParOf" srcId="{471B71F6-EA00-4F32-AAEF-92C28681041A}" destId="{6CCFA013-E0B0-45C9-92E5-E8D9F571D95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47286-A915-4A14-AE80-2CEC336357C4}">
      <dsp:nvSpPr>
        <dsp:cNvPr id="0" name=""/>
        <dsp:cNvSpPr/>
      </dsp:nvSpPr>
      <dsp:spPr>
        <a:xfrm>
          <a:off x="11833" y="491008"/>
          <a:ext cx="4274145" cy="32343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Exogenous concept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Cause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X-variable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Independent variable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Treatment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06565" y="585740"/>
        <a:ext cx="4084681" cy="3044919"/>
      </dsp:txXfrm>
    </dsp:sp>
    <dsp:sp modelId="{569169FD-C716-4759-B6AE-B666FC021569}">
      <dsp:nvSpPr>
        <dsp:cNvPr id="0" name=""/>
        <dsp:cNvSpPr/>
      </dsp:nvSpPr>
      <dsp:spPr>
        <a:xfrm>
          <a:off x="4639454" y="1669891"/>
          <a:ext cx="749366" cy="87661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4639454" y="1845214"/>
        <a:ext cx="524556" cy="525971"/>
      </dsp:txXfrm>
    </dsp:sp>
    <dsp:sp modelId="{6CCFA013-E0B0-45C9-92E5-E8D9F571D95F}">
      <dsp:nvSpPr>
        <dsp:cNvPr id="0" name=""/>
        <dsp:cNvSpPr/>
      </dsp:nvSpPr>
      <dsp:spPr>
        <a:xfrm>
          <a:off x="5699878" y="491008"/>
          <a:ext cx="4422887" cy="32343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Endogenous concept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Effect / Consequence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Y-variable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Dependent variable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Observation</a:t>
          </a:r>
        </a:p>
      </dsp:txBody>
      <dsp:txXfrm>
        <a:off x="5794610" y="585740"/>
        <a:ext cx="4233423" cy="3044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0794-B355-9146-9DF3-1A424D31562C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2B71-22B3-F247-B21A-7C7CFAB6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3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594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79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97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20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30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19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782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1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5C047-6F75-8840-95EF-8C75A94AC65A}" type="datetime1">
              <a:rPr lang="en-US" smtClean="0"/>
              <a:t>12/20/16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40267" y="858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000" cy="6862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29185-1B07-0340-AF05-4DDD5E7CFDC0}" type="datetime1">
              <a:rPr lang="en-US" smtClean="0"/>
              <a:t>12/20/16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485713" cy="683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2DACB-B1AB-9E42-86E3-6DD0AD1104F6}" type="datetime1">
              <a:rPr lang="en-US" smtClean="0"/>
              <a:t>12/20/16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73668"/>
            <a:ext cx="9982241" cy="304800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4986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B2FE6-13F9-5140-9EB2-50DBDBAA6F1C}" type="datetime1">
              <a:rPr lang="en-US" smtClean="0"/>
              <a:t>12/20/16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6734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248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8DAD7-513B-344B-84A9-058801F7B008}" type="datetime1">
              <a:rPr lang="en-US" smtClean="0"/>
              <a:t>12/20/16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568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99568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496DFA-1DF1-0143-B548-6AAE034FA588}" type="datetime1">
              <a:rPr lang="en-US" smtClean="0"/>
              <a:t>12/20/16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666B7-5C0B-D54A-9D8E-60193571D298}" type="datetime1">
              <a:rPr lang="en-US" smtClean="0"/>
              <a:t>12/20/16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DB2D8-2ACD-1A46-834E-ED4BCDEA4783}" type="datetime1">
              <a:rPr lang="en-US" smtClean="0"/>
              <a:t>12/20/16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43051"/>
            <a:ext cx="12192000" cy="4000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213601" y="1667933"/>
            <a:ext cx="4597441" cy="4402667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62100"/>
            <a:ext cx="7010400" cy="441010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C82A58-FB67-DF4E-A879-A970A02729F2}" type="datetime1">
              <a:rPr lang="en-US" smtClean="0"/>
              <a:t>12/20/16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FD4129-55D3-E04C-B7DD-E1BA142E81F3}" type="datetime1">
              <a:rPr lang="en-US" smtClean="0"/>
              <a:t>12/20/16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828800" y="1641599"/>
            <a:ext cx="10363200" cy="3999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6172200"/>
            <a:ext cx="3149600" cy="60761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03400"/>
            <a:ext cx="1001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2" y="6172200"/>
            <a:ext cx="12488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C43D5E4B-6643-DD49-BE91-AA46D096FA47}" type="datetime1">
              <a:rPr lang="en-US" smtClean="0"/>
              <a:t>12/20/16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7" y="6172200"/>
            <a:ext cx="53763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r>
              <a:rPr lang="nl-NL" dirty="0" err="1" smtClean="0"/>
              <a:t>Footer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: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modify</a:t>
            </a:r>
            <a:r>
              <a:rPr lang="nl-NL" dirty="0" smtClean="0"/>
              <a:t> </a:t>
            </a:r>
            <a:r>
              <a:rPr lang="nl-NL" dirty="0" err="1" smtClean="0"/>
              <a:t>choose</a:t>
            </a:r>
            <a:r>
              <a:rPr lang="nl-NL" dirty="0" smtClean="0"/>
              <a:t> ‘</a:t>
            </a:r>
            <a:r>
              <a:rPr lang="nl-NL" dirty="0" err="1" smtClean="0"/>
              <a:t>Insert</a:t>
            </a:r>
            <a:r>
              <a:rPr lang="nl-NL" dirty="0" smtClean="0"/>
              <a:t>’ (or ‘View’ </a:t>
            </a:r>
            <a:r>
              <a:rPr lang="nl-NL" dirty="0" err="1" smtClean="0"/>
              <a:t>for</a:t>
            </a:r>
            <a:r>
              <a:rPr lang="nl-NL" dirty="0" smtClean="0"/>
              <a:t> office 2003 or </a:t>
            </a:r>
            <a:r>
              <a:rPr lang="nl-NL" dirty="0" err="1" smtClean="0"/>
              <a:t>earlier</a:t>
            </a:r>
            <a:r>
              <a:rPr lang="nl-NL" dirty="0" smtClean="0"/>
              <a:t>) </a:t>
            </a:r>
            <a:r>
              <a:rPr lang="nl-NL" dirty="0" err="1" smtClean="0"/>
              <a:t>then</a:t>
            </a:r>
            <a:r>
              <a:rPr lang="nl-NL" dirty="0" smtClean="0"/>
              <a:t> ‘Header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Footer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4" y="6170083"/>
            <a:ext cx="4995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828800" y="1397000"/>
            <a:ext cx="10374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9pPr>
    </p:titleStyle>
    <p:bodyStyle>
      <a:lvl1pPr marL="340775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74641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68891" indent="-317492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37181" indent="-33442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792773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40235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6pPr>
      <a:lvl7pPr marL="301194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7pPr>
      <a:lvl8pPr marL="362152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8pPr>
      <a:lvl9pPr marL="423111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upload.wikimedia.org/wikipedia/commons/f/ff/Scatterplot_r=.47.png" TargetMode="Externa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Theory</a:t>
            </a:r>
          </a:p>
          <a:p>
            <a:r>
              <a:rPr lang="en-US" altLang="en-US" dirty="0"/>
              <a:t>Causality</a:t>
            </a:r>
          </a:p>
          <a:p>
            <a:r>
              <a:rPr lang="en-US" altLang="en-US" dirty="0"/>
              <a:t>(causal) hypothesis</a:t>
            </a:r>
          </a:p>
          <a:p>
            <a:r>
              <a:rPr lang="en-US" altLang="en-US" dirty="0"/>
              <a:t>Probabilistic</a:t>
            </a:r>
          </a:p>
          <a:p>
            <a:r>
              <a:rPr lang="en-US" altLang="en-US" dirty="0"/>
              <a:t>Deterministic</a:t>
            </a:r>
          </a:p>
          <a:p>
            <a:r>
              <a:rPr lang="en-US" altLang="en-US" dirty="0"/>
              <a:t>Dependent variable (endogenous concept)</a:t>
            </a:r>
          </a:p>
          <a:p>
            <a:r>
              <a:rPr lang="en-US" altLang="en-US" dirty="0"/>
              <a:t>Independent variable (exogenous concept)</a:t>
            </a:r>
          </a:p>
          <a:p>
            <a:r>
              <a:rPr lang="nl-NL" altLang="en-US" dirty="0"/>
              <a:t>Spurious relationship</a:t>
            </a:r>
            <a:endParaRPr lang="en-US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38615"/>
            <a:ext cx="9956800" cy="732985"/>
          </a:xfrm>
        </p:spPr>
        <p:txBody>
          <a:bodyPr/>
          <a:lstStyle/>
          <a:p>
            <a:r>
              <a:rPr lang="en-US" dirty="0" smtClean="0"/>
              <a:t>Concepts to be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relationship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179033"/>
              </p:ext>
            </p:extLst>
          </p:nvPr>
        </p:nvGraphicFramePr>
        <p:xfrm>
          <a:off x="1828800" y="1447800"/>
          <a:ext cx="101346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93768" y="5257800"/>
            <a:ext cx="3283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/>
              <a:t>Amount</a:t>
            </a:r>
            <a:r>
              <a:rPr lang="nl-NL" sz="2800" dirty="0" smtClean="0"/>
              <a:t> of </a:t>
            </a:r>
            <a:r>
              <a:rPr lang="nl-NL" sz="2800" dirty="0" err="1" smtClean="0"/>
              <a:t>drinking</a:t>
            </a:r>
            <a:r>
              <a:rPr lang="nl-NL" sz="2800" dirty="0" smtClean="0"/>
              <a:t>/</a:t>
            </a:r>
          </a:p>
          <a:p>
            <a:r>
              <a:rPr lang="nl-NL" sz="2800" dirty="0" err="1" smtClean="0"/>
              <a:t>Being</a:t>
            </a:r>
            <a:r>
              <a:rPr lang="nl-NL" sz="2800" dirty="0" smtClean="0"/>
              <a:t> </a:t>
            </a:r>
            <a:r>
              <a:rPr lang="nl-NL" sz="2800" dirty="0" err="1" smtClean="0"/>
              <a:t>an</a:t>
            </a:r>
            <a:r>
              <a:rPr lang="nl-NL" sz="2800" dirty="0" smtClean="0"/>
              <a:t> </a:t>
            </a:r>
            <a:r>
              <a:rPr lang="nl-NL" sz="2800" dirty="0" err="1" smtClean="0"/>
              <a:t>alcoholic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05000" y="5249961"/>
            <a:ext cx="46426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Level of alcohol </a:t>
            </a:r>
            <a:r>
              <a:rPr lang="en-US" sz="2800" dirty="0" smtClean="0"/>
              <a:t>acceptance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the family you grew up in</a:t>
            </a:r>
          </a:p>
        </p:txBody>
      </p:sp>
    </p:spTree>
    <p:extLst>
      <p:ext uri="{BB962C8B-B14F-4D97-AF65-F5344CB8AC3E}">
        <p14:creationId xmlns:p14="http://schemas.microsoft.com/office/powerpoint/2010/main" val="24841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CFA013-E0B0-45C9-92E5-E8D9F571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9169FD-C716-4759-B6AE-B666FC021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647286-A915-4A14-AE80-2CEC33635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Causality in a graph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953000" y="1828800"/>
            <a:ext cx="0" cy="312420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53000" y="4953000"/>
            <a:ext cx="6477000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953000" y="2743200"/>
            <a:ext cx="6172200" cy="2209800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52600" y="23986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Amount of alcohol you drink per day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410200" y="5100529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Level of alcohol acceptance in the family you grew up 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Deterministic and Probabilistic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Determinitic: If ... then “always”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Probabilistic: If ... Then “relatively more/less often”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28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Probabilistic causality in a graph</a:t>
            </a:r>
            <a:endParaRPr lang="en-US" dirty="0"/>
          </a:p>
        </p:txBody>
      </p:sp>
      <p:pic>
        <p:nvPicPr>
          <p:cNvPr id="1026" name="Picture 2" descr="File:Scatterplot r=.47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7200900" cy="458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Three aspects of causality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X precedes Y in time (correct time order)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X and Y are correlated (association)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There is no third variable accounting for the association (non-spuriousness)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71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Time order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0"/>
            <a:ext cx="7086600" cy="35607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independent </a:t>
            </a:r>
            <a:r>
              <a:rPr lang="en-US" sz="2800" dirty="0" smtClean="0"/>
              <a:t>variable </a:t>
            </a:r>
            <a:r>
              <a:rPr lang="en-US" sz="2800" i="1" dirty="0"/>
              <a:t>precedes</a:t>
            </a:r>
            <a:r>
              <a:rPr lang="en-US" sz="2800" dirty="0"/>
              <a:t> the dependent variable;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Example;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effect of alcohol acceptance during childhood and drinking </a:t>
            </a:r>
            <a:r>
              <a:rPr lang="en-US" sz="2800" dirty="0" smtClean="0"/>
              <a:t>behavior.</a:t>
            </a:r>
            <a:endParaRPr lang="en-US" sz="2800" dirty="0"/>
          </a:p>
        </p:txBody>
      </p:sp>
      <p:pic>
        <p:nvPicPr>
          <p:cNvPr id="7" name="Picture 4" descr="C:\Users\LuttikhuisMG\AppData\Local\Microsoft\Windows\Temporary Internet Files\Content.IE5\OOERJUAD\couple-692715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154050"/>
            <a:ext cx="2677355" cy="401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7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Association or correlation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If there is no association: no causality ...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Example:</a:t>
            </a:r>
          </a:p>
          <a:p>
            <a:pPr marL="0" indent="0">
              <a:buNone/>
            </a:pPr>
            <a:r>
              <a:rPr lang="en-US" sz="2800" dirty="0" smtClean="0"/>
              <a:t>If alcohol </a:t>
            </a:r>
            <a:r>
              <a:rPr lang="en-US" sz="2800" dirty="0"/>
              <a:t>acceptance during childhood </a:t>
            </a:r>
            <a:r>
              <a:rPr lang="en-US" sz="2800" dirty="0" smtClean="0"/>
              <a:t>is equal among alcoholics and non-alcoholics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74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Non spuriousness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852272" y="1693650"/>
            <a:ext cx="4059746" cy="11139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Alcoholism genes of parents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2057400" y="4953000"/>
            <a:ext cx="34290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Family circumstances</a:t>
            </a:r>
            <a:endParaRPr lang="en-US" sz="3600" dirty="0"/>
          </a:p>
        </p:txBody>
      </p:sp>
      <p:sp>
        <p:nvSpPr>
          <p:cNvPr id="13" name="Rounded Rectangle 12"/>
          <p:cNvSpPr/>
          <p:nvPr/>
        </p:nvSpPr>
        <p:spPr>
          <a:xfrm>
            <a:off x="7805831" y="4953000"/>
            <a:ext cx="2878666" cy="99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Being an alcoholic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6519608" y="3422519"/>
            <a:ext cx="4495800" cy="63861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Alcoholism genes</a:t>
            </a:r>
            <a:endParaRPr lang="en-US" sz="3600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2442495" y="3595034"/>
            <a:ext cx="2076477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663677" y="5233334"/>
            <a:ext cx="2089355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313365">
            <a:off x="5659846" y="2722956"/>
            <a:ext cx="1168855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8168179" y="4204489"/>
            <a:ext cx="857574" cy="582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3771900" y="3527734"/>
            <a:ext cx="495300" cy="533400"/>
          </a:xfrm>
          <a:prstGeom prst="mathPl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6394122" y="2540937"/>
            <a:ext cx="495300" cy="533400"/>
          </a:xfrm>
          <a:prstGeom prst="mathPl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8767508" y="4228955"/>
            <a:ext cx="495300" cy="533400"/>
          </a:xfrm>
          <a:prstGeom prst="mathPl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6635123" y="4839702"/>
            <a:ext cx="495300" cy="533400"/>
          </a:xfrm>
          <a:prstGeom prst="mathPl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912017" y="5106402"/>
            <a:ext cx="1337643" cy="921363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270350" y="4842250"/>
            <a:ext cx="793780" cy="1364499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Three aspects of causality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Time order; X precedes Y in time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Association/correlation; X and Y are correlated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Non spuriousness; there is no other (third) variable accounting for the correlation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91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This microlecture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Three meanings of “explanation”: reasons, diagnostic analysis</a:t>
            </a:r>
            <a:r>
              <a:rPr lang="en-US" sz="2800" smtClean="0"/>
              <a:t>, developing and testing causal hypotheses.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Probabilistic and deterministic relationships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Causality: time order, association and non spurious relationship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87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causal explanation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Henk van der Kolk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04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3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Images used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Slide 4: https://pixabay.com/en/alcohol-hangover-event-death-drunk-428392/</a:t>
            </a:r>
          </a:p>
          <a:p>
            <a:pPr marL="0" indent="0">
              <a:buNone/>
            </a:pPr>
            <a:r>
              <a:rPr lang="en-US" sz="2000" dirty="0"/>
              <a:t>Slide 9: https://pixabay.com/en/bottle-caps-bottle-closure-glass-647830/</a:t>
            </a:r>
          </a:p>
          <a:p>
            <a:pPr marL="0" indent="0">
              <a:buNone/>
            </a:pPr>
            <a:r>
              <a:rPr lang="en-US" sz="2000" dirty="0"/>
              <a:t>Slide 13: https://commons.wikimedia.org/wiki/File:Scatterplot_r%3D-.76.png</a:t>
            </a:r>
          </a:p>
          <a:p>
            <a:pPr marL="0" indent="0">
              <a:buNone/>
            </a:pPr>
            <a:r>
              <a:rPr lang="en-US" sz="2000" dirty="0"/>
              <a:t>Slide 15: https://pixabay.com/en/couple-young-people-drinks-692715/</a:t>
            </a:r>
          </a:p>
        </p:txBody>
      </p:sp>
    </p:spTree>
    <p:extLst>
      <p:ext uri="{BB962C8B-B14F-4D97-AF65-F5344CB8AC3E}">
        <p14:creationId xmlns:p14="http://schemas.microsoft.com/office/powerpoint/2010/main" val="17959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Understanding various meanings of the words ‘causal explanation’.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Focus on three implications of general causal statements: time order, association and non-spurious relationship.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LuttikhuisMG\AppData\Local\Microsoft\Windows\Temporary Internet Files\Content.IE5\CEVB113H\alcohol-428392_12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7087" y="1803400"/>
            <a:ext cx="5355789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Example: “becoming an alcoholic”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Three different, yet related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en-US" sz="2800" dirty="0" smtClean="0"/>
              <a:t>Why did YOU become an alcoholic?</a:t>
            </a:r>
            <a:r>
              <a:rPr lang="en-US" sz="2800" dirty="0"/>
              <a:t> </a:t>
            </a:r>
            <a:r>
              <a:rPr lang="en-US" sz="2800" dirty="0" smtClean="0"/>
              <a:t>(“</a:t>
            </a:r>
            <a:r>
              <a:rPr lang="en-US" sz="2800" dirty="0"/>
              <a:t>R</a:t>
            </a:r>
            <a:r>
              <a:rPr lang="en-US" sz="2800" dirty="0" smtClean="0"/>
              <a:t>easons”)</a:t>
            </a:r>
          </a:p>
          <a:p>
            <a:pPr marL="514350" lvl="0" indent="-514350">
              <a:buAutoNum type="arabicPeriod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2. Why did THIS PERSON become an alcoholic?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 Why do PEOPLE become alcoholics?</a:t>
            </a:r>
          </a:p>
          <a:p>
            <a:pPr marL="0" lvl="0" indent="0">
              <a:buNone/>
            </a:pP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1219200" y="3505200"/>
            <a:ext cx="8077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00" y="46482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 will be on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en-US" sz="2800" dirty="0" smtClean="0"/>
              <a:t>Why did YOU become an alcoholic?</a:t>
            </a:r>
            <a:r>
              <a:rPr lang="en-US" sz="2800" dirty="0"/>
              <a:t> </a:t>
            </a:r>
            <a:r>
              <a:rPr lang="en-US" sz="2800" dirty="0" smtClean="0"/>
              <a:t>(“</a:t>
            </a:r>
            <a:r>
              <a:rPr lang="en-US" sz="2800" dirty="0"/>
              <a:t>R</a:t>
            </a:r>
            <a:r>
              <a:rPr lang="en-US" sz="2800" dirty="0" smtClean="0"/>
              <a:t>easons”)</a:t>
            </a:r>
          </a:p>
          <a:p>
            <a:pPr marL="514350" lvl="0" indent="-514350">
              <a:buAutoNum type="arabicPeriod"/>
            </a:pP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‘Story’. (abuse -&gt; insecure -&gt; drinking -&gt; made mistakes -&gt; drinking etc..)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You could check (parts of) the story.</a:t>
            </a:r>
          </a:p>
          <a:p>
            <a:pPr marL="0" lvl="0" indent="0">
              <a:buNone/>
            </a:pPr>
            <a:r>
              <a:rPr lang="en-US" sz="2800" dirty="0" smtClean="0"/>
              <a:t>Biographies / therapeutic sessions.</a:t>
            </a:r>
          </a:p>
          <a:p>
            <a:pPr marL="0" lvl="0" indent="0">
              <a:buNone/>
            </a:pPr>
            <a:r>
              <a:rPr lang="en-US" sz="2800" dirty="0" smtClean="0"/>
              <a:t>Can be a starting point for more general ‘theories’.</a:t>
            </a:r>
          </a:p>
        </p:txBody>
      </p:sp>
    </p:spTree>
    <p:extLst>
      <p:ext uri="{BB962C8B-B14F-4D97-AF65-F5344CB8AC3E}">
        <p14:creationId xmlns:p14="http://schemas.microsoft.com/office/powerpoint/2010/main" val="62853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Diagnostic analysis (1)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2. Why did THIS PERSON become an alcoholic</a:t>
            </a:r>
            <a:r>
              <a:rPr lang="en-US" sz="2800" dirty="0" smtClean="0"/>
              <a:t>? (suppose the person died)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Answering the question using knowledge about ‘why things generally happen’.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= Existing knowledge applied to a specific case.</a:t>
            </a:r>
          </a:p>
        </p:txBody>
      </p:sp>
    </p:spTree>
    <p:extLst>
      <p:ext uri="{BB962C8B-B14F-4D97-AF65-F5344CB8AC3E}">
        <p14:creationId xmlns:p14="http://schemas.microsoft.com/office/powerpoint/2010/main" val="32076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Diagnostic analysis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Y is the case						(person was an alcoholic)</a:t>
            </a:r>
          </a:p>
          <a:p>
            <a:pPr marL="0" indent="0">
              <a:buNone/>
            </a:pPr>
            <a:r>
              <a:rPr lang="en-US" sz="2800" dirty="0" smtClean="0"/>
              <a:t>X is a cause of Y				(bad childhood -&gt; alcoholism)</a:t>
            </a:r>
          </a:p>
          <a:p>
            <a:pPr marL="0" indent="0">
              <a:buNone/>
            </a:pPr>
            <a:r>
              <a:rPr lang="en-US" sz="2800" dirty="0" smtClean="0"/>
              <a:t>X is the case 						(had a bad childhood)</a:t>
            </a:r>
          </a:p>
          <a:p>
            <a:pPr marL="0" indent="0">
              <a:buNone/>
            </a:pPr>
            <a:r>
              <a:rPr lang="en-US" sz="2800" dirty="0" smtClean="0"/>
              <a:t>Y maybe caused by X	(alcoholism because of bad childhood)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Using</a:t>
            </a:r>
            <a:r>
              <a:rPr lang="en-US" sz="2800" dirty="0" smtClean="0"/>
              <a:t> causal hypotheses to offer an explanation.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D</a:t>
            </a:r>
            <a:r>
              <a:rPr lang="nl-NL" sz="2800" dirty="0" smtClean="0"/>
              <a:t>oes </a:t>
            </a:r>
            <a:r>
              <a:rPr lang="nl-NL" sz="2800" i="1" dirty="0" err="1"/>
              <a:t>not</a:t>
            </a:r>
            <a:r>
              <a:rPr lang="nl-NL" sz="2800" dirty="0"/>
              <a:t> </a:t>
            </a:r>
            <a:r>
              <a:rPr lang="nl-NL" sz="2800" dirty="0" err="1"/>
              <a:t>improve</a:t>
            </a:r>
            <a:r>
              <a:rPr lang="nl-NL" sz="2800" dirty="0"/>
              <a:t> </a:t>
            </a:r>
            <a:r>
              <a:rPr lang="nl-NL" sz="2800" dirty="0" err="1"/>
              <a:t>our</a:t>
            </a:r>
            <a:r>
              <a:rPr lang="nl-NL" sz="2800" dirty="0"/>
              <a:t> </a:t>
            </a:r>
            <a:r>
              <a:rPr lang="nl-NL" sz="2800" dirty="0" err="1"/>
              <a:t>general</a:t>
            </a:r>
            <a:r>
              <a:rPr lang="nl-NL" sz="2800" dirty="0"/>
              <a:t> </a:t>
            </a:r>
            <a:r>
              <a:rPr lang="nl-NL" sz="2800" dirty="0" err="1"/>
              <a:t>knowledge</a:t>
            </a:r>
            <a:r>
              <a:rPr lang="nl-NL" sz="2800" dirty="0"/>
              <a:t> </a:t>
            </a:r>
            <a:r>
              <a:rPr lang="nl-NL" sz="2800" dirty="0" err="1"/>
              <a:t>about</a:t>
            </a:r>
            <a:r>
              <a:rPr lang="nl-NL" sz="2800" dirty="0"/>
              <a:t> </a:t>
            </a:r>
            <a:r>
              <a:rPr lang="nl-NL" sz="2800" dirty="0" err="1"/>
              <a:t>causes</a:t>
            </a:r>
            <a:r>
              <a:rPr lang="nl-NL" sz="2800" dirty="0" smtClean="0"/>
              <a:t>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1024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Developing and Testing general hypotheses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0"/>
            <a:ext cx="9766300" cy="356076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52600" y="1752600"/>
            <a:ext cx="944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3. Why do PEOPLE become alcoholics?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Thinking about possible causes: ‘alcohol acceptance’ during childhood, makes it more likely to become an alcoholic.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Explanation as formulating and </a:t>
            </a:r>
            <a:r>
              <a:rPr lang="en-US" sz="2800" i="1" dirty="0"/>
              <a:t>testing</a:t>
            </a:r>
            <a:r>
              <a:rPr lang="en-US" sz="2800" dirty="0"/>
              <a:t> a </a:t>
            </a:r>
            <a:r>
              <a:rPr lang="en-US" sz="2800" i="1" dirty="0"/>
              <a:t>relationship</a:t>
            </a:r>
            <a:r>
              <a:rPr lang="en-US" sz="2800" dirty="0"/>
              <a:t> between </a:t>
            </a:r>
            <a:r>
              <a:rPr lang="en-US" sz="2800" dirty="0" smtClean="0"/>
              <a:t>a cause </a:t>
            </a:r>
            <a:r>
              <a:rPr lang="en-US" sz="2800" dirty="0"/>
              <a:t>and </a:t>
            </a:r>
            <a:r>
              <a:rPr lang="en-US" sz="2800" dirty="0" smtClean="0"/>
              <a:t>a consequence.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4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UT_EN 16-9</Template>
  <TotalTime>49</TotalTime>
  <Words>543</Words>
  <Application>Microsoft Macintosh PowerPoint</Application>
  <PresentationFormat>Widescreen</PresentationFormat>
  <Paragraphs>121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Narrow</vt:lpstr>
      <vt:lpstr>Wingdings</vt:lpstr>
      <vt:lpstr>UT_NL 16-9 new</vt:lpstr>
      <vt:lpstr>PowerPoint Presentation</vt:lpstr>
      <vt:lpstr>causal explanation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Rens ten Klooster</dc:creator>
  <cp:lastModifiedBy>Henk van der Kolk</cp:lastModifiedBy>
  <cp:revision>23</cp:revision>
  <dcterms:created xsi:type="dcterms:W3CDTF">2015-06-23T15:17:08Z</dcterms:created>
  <dcterms:modified xsi:type="dcterms:W3CDTF">2016-12-20T11:52:09Z</dcterms:modified>
</cp:coreProperties>
</file>