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8" r:id="rId2"/>
    <p:sldId id="270" r:id="rId3"/>
    <p:sldId id="271" r:id="rId4"/>
    <p:sldId id="274" r:id="rId5"/>
    <p:sldId id="280" r:id="rId6"/>
    <p:sldId id="276" r:id="rId7"/>
    <p:sldId id="295" r:id="rId8"/>
    <p:sldId id="296" r:id="rId9"/>
    <p:sldId id="297" r:id="rId10"/>
    <p:sldId id="283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29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15" autoAdjust="0"/>
    <p:restoredTop sz="53292" autoAdjust="0"/>
  </p:normalViewPr>
  <p:slideViewPr>
    <p:cSldViewPr snapToGrid="0">
      <p:cViewPr varScale="1">
        <p:scale>
          <a:sx n="90" d="100"/>
          <a:sy n="90" d="100"/>
        </p:scale>
        <p:origin x="24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B7545-9E14-4BA5-9ACE-1AD05ECFEB7B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9CBC4-2846-4067-9704-79BFF0F7F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575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693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Wellicht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aparte</a:t>
            </a:r>
            <a:r>
              <a:rPr lang="en-US" dirty="0"/>
              <a:t> micro lecture of communality</a:t>
            </a:r>
            <a:r>
              <a:rPr lang="en-US" baseline="0" dirty="0"/>
              <a:t> eigenvalues </a:t>
            </a:r>
            <a:r>
              <a:rPr lang="en-US" baseline="0" dirty="0" err="1"/>
              <a:t>maken</a:t>
            </a:r>
            <a:r>
              <a:rPr lang="en-US" baseline="0" dirty="0"/>
              <a:t> </a:t>
            </a:r>
            <a:r>
              <a:rPr lang="mr-IN" baseline="0" dirty="0"/>
              <a:t>…</a:t>
            </a:r>
            <a:endParaRPr lang="en-US" dirty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884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Wellicht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aparte</a:t>
            </a:r>
            <a:r>
              <a:rPr lang="en-US" dirty="0"/>
              <a:t> micro lecture of communality</a:t>
            </a:r>
            <a:r>
              <a:rPr lang="en-US" baseline="0" dirty="0"/>
              <a:t> eigenvalues </a:t>
            </a:r>
            <a:r>
              <a:rPr lang="en-US" baseline="0" dirty="0" err="1"/>
              <a:t>maken</a:t>
            </a:r>
            <a:r>
              <a:rPr lang="en-US" baseline="0" dirty="0"/>
              <a:t> </a:t>
            </a:r>
            <a:r>
              <a:rPr lang="mr-IN" baseline="0" dirty="0"/>
              <a:t>…</a:t>
            </a:r>
            <a:endParaRPr lang="en-US" dirty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102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1BD2A-F24E-4ECA-82B3-08C5D5A627D6}" type="slidenum">
              <a:rPr lang="nl-NL" smtClean="0"/>
              <a:pPr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4760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26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32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528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dia 1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200" y="1644652"/>
            <a:ext cx="9048749" cy="1470025"/>
          </a:xfrm>
          <a:prstGeom prst="rect">
            <a:avLst/>
          </a:prstGeom>
        </p:spPr>
        <p:txBody>
          <a:bodyPr lIns="0" anchor="b" anchorCtr="0"/>
          <a:lstStyle>
            <a:lvl1pPr>
              <a:lnSpc>
                <a:spcPts val="3333"/>
              </a:lnSpc>
              <a:defRPr sz="3467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200" y="3035300"/>
            <a:ext cx="9050867" cy="1101725"/>
          </a:xfrm>
        </p:spPr>
        <p:txBody>
          <a:bodyPr lIns="0"/>
          <a:lstStyle>
            <a:lvl1pPr marL="0" indent="0">
              <a:buFont typeface="Wingdings" pitchFamily="2" charset="2"/>
              <a:buNone/>
              <a:defRPr sz="2400" cap="all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4191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410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52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32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63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65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64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33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61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4F79B819-E484-4BE9-9D90-3B0D279DB7EF}" type="datetimeFigureOut">
              <a:rPr lang="en-GB" smtClean="0"/>
              <a:pPr/>
              <a:t>19/12/2016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402E28E6-BB82-45F2-B30F-554831C834E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96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70" b="1" dirty="0"/>
              <a:t>CONCEPTS TO BE INCLUDED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Items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Factor analysis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Data </a:t>
            </a:r>
            <a:r>
              <a:rPr lang="nl-NL" dirty="0" err="1"/>
              <a:t>reduction</a:t>
            </a:r>
            <a:r>
              <a:rPr lang="nl-NL" dirty="0"/>
              <a:t> / </a:t>
            </a:r>
            <a:r>
              <a:rPr lang="nl-NL" dirty="0" err="1"/>
              <a:t>scale</a:t>
            </a:r>
            <a:r>
              <a:rPr lang="nl-NL" dirty="0"/>
              <a:t> </a:t>
            </a:r>
            <a:r>
              <a:rPr lang="nl-NL" dirty="0" err="1"/>
              <a:t>construction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Factors/</a:t>
            </a:r>
            <a:r>
              <a:rPr lang="nl-NL" dirty="0" err="1"/>
              <a:t>dimensions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Factor </a:t>
            </a:r>
            <a:r>
              <a:rPr lang="nl-NL" dirty="0" err="1"/>
              <a:t>loadings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err="1"/>
              <a:t>Communality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Eigen </a:t>
            </a:r>
            <a:r>
              <a:rPr lang="nl-NL" dirty="0" err="1"/>
              <a:t>value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err="1"/>
              <a:t>Kaisers</a:t>
            </a:r>
            <a:r>
              <a:rPr lang="nl-NL" dirty="0"/>
              <a:t> </a:t>
            </a:r>
            <a:r>
              <a:rPr lang="nl-NL" dirty="0" err="1"/>
              <a:t>criterion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u="sng" dirty="0"/>
              <a:t>ONE</a:t>
            </a:r>
            <a:r>
              <a:rPr lang="en-US" sz="3470" b="1" dirty="0"/>
              <a:t> FACTOR REPLACES </a:t>
            </a:r>
            <a:r>
              <a:rPr lang="en-US" sz="3470" b="1" u="sng" dirty="0" smtClean="0"/>
              <a:t>TWO</a:t>
            </a:r>
            <a:r>
              <a:rPr lang="en-US" sz="3470" b="1" dirty="0" smtClean="0"/>
              <a:t> </a:t>
            </a:r>
            <a:r>
              <a:rPr lang="en-US" sz="3470" b="1" dirty="0"/>
              <a:t>ITEMS</a:t>
            </a:r>
            <a:endParaRPr lang="en-US" sz="3470" b="1" dirty="0">
              <a:solidFill>
                <a:srgbClr val="FF0000"/>
              </a:solidFill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sp>
        <p:nvSpPr>
          <p:cNvPr id="21" name="Content Placeholder 1"/>
          <p:cNvSpPr>
            <a:spLocks noGrp="1"/>
          </p:cNvSpPr>
          <p:nvPr>
            <p:ph idx="1"/>
          </p:nvPr>
        </p:nvSpPr>
        <p:spPr>
          <a:xfrm>
            <a:off x="838200" y="1782379"/>
            <a:ext cx="10012800" cy="35607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Item 1 = a * Factor(N) </a:t>
            </a:r>
            <a:r>
              <a:rPr lang="en-US" dirty="0">
                <a:solidFill>
                  <a:schemeClr val="accent2"/>
                </a:solidFill>
              </a:rPr>
              <a:t>+ </a:t>
            </a:r>
            <a:r>
              <a:rPr lang="en-US" dirty="0" smtClean="0">
                <a:solidFill>
                  <a:schemeClr val="accent2"/>
                </a:solidFill>
              </a:rPr>
              <a:t>0*Factor(E)</a:t>
            </a:r>
            <a:endParaRPr lang="en-US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dirty="0"/>
              <a:t>Item 2 = b * Factor(N) </a:t>
            </a:r>
            <a:r>
              <a:rPr lang="en-US" dirty="0">
                <a:solidFill>
                  <a:schemeClr val="accent2"/>
                </a:solidFill>
              </a:rPr>
              <a:t>+ 0*Factor(E)</a:t>
            </a:r>
          </a:p>
          <a:p>
            <a:pPr marL="0" indent="0">
              <a:buNone/>
            </a:pPr>
            <a:endParaRPr lang="en-US" u="sng" dirty="0"/>
          </a:p>
        </p:txBody>
      </p:sp>
      <p:sp>
        <p:nvSpPr>
          <p:cNvPr id="23" name="Tekstvak 17"/>
          <p:cNvSpPr txBox="1">
            <a:spLocks noChangeArrowheads="1"/>
          </p:cNvSpPr>
          <p:nvPr/>
        </p:nvSpPr>
        <p:spPr bwMode="auto">
          <a:xfrm>
            <a:off x="5385968" y="3200400"/>
            <a:ext cx="14402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nl-NL" sz="3200" dirty="0">
                <a:latin typeface="Arial" charset="0"/>
                <a:ea typeface="ＭＳ Ｐゴシック" charset="-128"/>
              </a:rPr>
              <a:t>Item 1</a:t>
            </a:r>
          </a:p>
        </p:txBody>
      </p:sp>
      <p:sp>
        <p:nvSpPr>
          <p:cNvPr id="24" name="Tekstvak 19"/>
          <p:cNvSpPr txBox="1">
            <a:spLocks noChangeArrowheads="1"/>
          </p:cNvSpPr>
          <p:nvPr/>
        </p:nvSpPr>
        <p:spPr bwMode="auto">
          <a:xfrm>
            <a:off x="5371999" y="4271771"/>
            <a:ext cx="14480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nl-NL" sz="3200" dirty="0">
                <a:latin typeface="Arial" charset="0"/>
                <a:ea typeface="ＭＳ Ｐゴシック" charset="-128"/>
              </a:rPr>
              <a:t>Item 2</a:t>
            </a:r>
          </a:p>
        </p:txBody>
      </p:sp>
      <p:sp>
        <p:nvSpPr>
          <p:cNvPr id="25" name="Tekstvak 16"/>
          <p:cNvSpPr txBox="1">
            <a:spLocks noChangeArrowheads="1"/>
          </p:cNvSpPr>
          <p:nvPr/>
        </p:nvSpPr>
        <p:spPr bwMode="auto">
          <a:xfrm>
            <a:off x="9601109" y="5330859"/>
            <a:ext cx="20994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nl-NL" sz="3200" dirty="0">
                <a:latin typeface="Arial" charset="0"/>
                <a:ea typeface="ＭＳ Ｐゴシック" charset="-128"/>
              </a:rPr>
              <a:t>Concept</a:t>
            </a:r>
          </a:p>
        </p:txBody>
      </p:sp>
      <p:sp>
        <p:nvSpPr>
          <p:cNvPr id="26" name="Pijl links 15"/>
          <p:cNvSpPr>
            <a:spLocks noChangeArrowheads="1"/>
          </p:cNvSpPr>
          <p:nvPr/>
        </p:nvSpPr>
        <p:spPr bwMode="auto">
          <a:xfrm rot="11198240">
            <a:off x="6825661" y="3456337"/>
            <a:ext cx="2722243" cy="25582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4" name="TextBox 2"/>
          <p:cNvSpPr txBox="1"/>
          <p:nvPr/>
        </p:nvSpPr>
        <p:spPr>
          <a:xfrm>
            <a:off x="215659" y="3748395"/>
            <a:ext cx="4472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Suppose perfect correlation = 1</a:t>
            </a:r>
          </a:p>
        </p:txBody>
      </p:sp>
      <p:sp>
        <p:nvSpPr>
          <p:cNvPr id="15" name="TextBox 11"/>
          <p:cNvSpPr txBox="1"/>
          <p:nvPr/>
        </p:nvSpPr>
        <p:spPr>
          <a:xfrm>
            <a:off x="175703" y="4943257"/>
            <a:ext cx="5347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Suppose absolutely no correlation = 0</a:t>
            </a:r>
          </a:p>
        </p:txBody>
      </p:sp>
      <p:cxnSp>
        <p:nvCxnSpPr>
          <p:cNvPr id="16" name="Straight Arrow Connector 3"/>
          <p:cNvCxnSpPr/>
          <p:nvPr/>
        </p:nvCxnSpPr>
        <p:spPr>
          <a:xfrm rot="10800000" flipH="1" flipV="1">
            <a:off x="5300082" y="3394453"/>
            <a:ext cx="92060" cy="1260000"/>
          </a:xfrm>
          <a:prstGeom prst="curvedConnector3">
            <a:avLst>
              <a:gd name="adj1" fmla="val -591437"/>
            </a:avLst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kstvak 16"/>
          <p:cNvSpPr txBox="1">
            <a:spLocks noChangeArrowheads="1"/>
          </p:cNvSpPr>
          <p:nvPr/>
        </p:nvSpPr>
        <p:spPr bwMode="auto">
          <a:xfrm>
            <a:off x="9593652" y="3540948"/>
            <a:ext cx="20994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nl-NL" sz="3200" dirty="0">
                <a:latin typeface="Arial" charset="0"/>
                <a:ea typeface="ＭＳ Ｐゴシック" charset="-128"/>
              </a:rPr>
              <a:t>Concept</a:t>
            </a:r>
          </a:p>
        </p:txBody>
      </p:sp>
      <p:sp>
        <p:nvSpPr>
          <p:cNvPr id="35" name="Tekstvak 19"/>
          <p:cNvSpPr txBox="1">
            <a:spLocks noChangeArrowheads="1"/>
          </p:cNvSpPr>
          <p:nvPr/>
        </p:nvSpPr>
        <p:spPr bwMode="auto">
          <a:xfrm>
            <a:off x="5346111" y="5343142"/>
            <a:ext cx="14480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nl-NL" sz="3200" dirty="0">
                <a:latin typeface="Arial" charset="0"/>
                <a:ea typeface="ＭＳ Ｐゴシック" charset="-128"/>
              </a:rPr>
              <a:t>Item 3</a:t>
            </a:r>
          </a:p>
        </p:txBody>
      </p:sp>
      <p:sp>
        <p:nvSpPr>
          <p:cNvPr id="36" name="Pijl links 15"/>
          <p:cNvSpPr>
            <a:spLocks noChangeArrowheads="1"/>
          </p:cNvSpPr>
          <p:nvPr/>
        </p:nvSpPr>
        <p:spPr bwMode="auto">
          <a:xfrm rot="9895058">
            <a:off x="6836927" y="4092674"/>
            <a:ext cx="2766476" cy="28800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7" name="Pijl links 15"/>
          <p:cNvSpPr>
            <a:spLocks noChangeArrowheads="1"/>
          </p:cNvSpPr>
          <p:nvPr/>
        </p:nvSpPr>
        <p:spPr bwMode="auto">
          <a:xfrm rot="10800000">
            <a:off x="6820000" y="5541446"/>
            <a:ext cx="2647788" cy="247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8" name="Pijl links 15"/>
          <p:cNvSpPr>
            <a:spLocks noChangeArrowheads="1"/>
          </p:cNvSpPr>
          <p:nvPr/>
        </p:nvSpPr>
        <p:spPr bwMode="auto">
          <a:xfrm rot="9229024">
            <a:off x="6659424" y="4639243"/>
            <a:ext cx="3108474" cy="25166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9" name="TextBox 12"/>
          <p:cNvSpPr txBox="1"/>
          <p:nvPr/>
        </p:nvSpPr>
        <p:spPr>
          <a:xfrm>
            <a:off x="7439113" y="4021642"/>
            <a:ext cx="8451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0" name="TextBox 15"/>
          <p:cNvSpPr txBox="1"/>
          <p:nvPr/>
        </p:nvSpPr>
        <p:spPr>
          <a:xfrm rot="19991428">
            <a:off x="7891759" y="4438711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be correlated</a:t>
            </a:r>
          </a:p>
        </p:txBody>
      </p:sp>
    </p:spTree>
    <p:extLst>
      <p:ext uri="{BB962C8B-B14F-4D97-AF65-F5344CB8AC3E}">
        <p14:creationId xmlns:p14="http://schemas.microsoft.com/office/powerpoint/2010/main" val="2745580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 animBg="1"/>
      <p:bldP spid="14" grpId="0"/>
      <p:bldP spid="15" grpId="0"/>
      <p:bldP spid="34" grpId="0"/>
      <p:bldP spid="35" grpId="0"/>
      <p:bldP spid="36" grpId="0" animBg="1"/>
      <p:bldP spid="37" grpId="0" animBg="1"/>
      <p:bldP spid="38" grpId="0" animBg="1"/>
      <p:bldP spid="39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jl links 15"/>
          <p:cNvSpPr>
            <a:spLocks noChangeArrowheads="1"/>
          </p:cNvSpPr>
          <p:nvPr/>
        </p:nvSpPr>
        <p:spPr bwMode="auto">
          <a:xfrm rot="15201498">
            <a:off x="3953000" y="4747931"/>
            <a:ext cx="2190458" cy="8835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6" name="Pijl links 15"/>
          <p:cNvSpPr>
            <a:spLocks noChangeArrowheads="1"/>
          </p:cNvSpPr>
          <p:nvPr/>
        </p:nvSpPr>
        <p:spPr bwMode="auto">
          <a:xfrm rot="13065800">
            <a:off x="2251827" y="4765482"/>
            <a:ext cx="3511856" cy="8325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5634" cy="3103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Two items can be replaced by factor(N),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dirty="0"/>
              <a:t>we need a factor(E) to explain item 3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Item 1 = 1*Factor(N) + </a:t>
            </a:r>
            <a:r>
              <a:rPr lang="en-US" dirty="0">
                <a:solidFill>
                  <a:schemeClr val="accent2"/>
                </a:solidFill>
              </a:rPr>
              <a:t>0*Factor(E)</a:t>
            </a:r>
          </a:p>
          <a:p>
            <a:pPr marL="0" indent="0">
              <a:buNone/>
            </a:pPr>
            <a:r>
              <a:rPr lang="en-US" dirty="0"/>
              <a:t>Item 2 = 1*Factor(N) + </a:t>
            </a:r>
            <a:r>
              <a:rPr lang="en-US" dirty="0">
                <a:solidFill>
                  <a:schemeClr val="accent2"/>
                </a:solidFill>
              </a:rPr>
              <a:t>0*Factor(E)</a:t>
            </a:r>
          </a:p>
          <a:p>
            <a:pPr marL="0" indent="0">
              <a:buNone/>
            </a:pPr>
            <a:r>
              <a:rPr lang="en-US" dirty="0"/>
              <a:t>Item 3 = 0*Factor(N) + </a:t>
            </a:r>
            <a:r>
              <a:rPr lang="en-US" dirty="0">
                <a:solidFill>
                  <a:schemeClr val="accent2"/>
                </a:solidFill>
              </a:rPr>
              <a:t>1*Factor(E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THREE ITEMS, EXPLAINED BY TWO FACTORS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sp>
        <p:nvSpPr>
          <p:cNvPr id="5" name="TextBox 3"/>
          <p:cNvSpPr txBox="1"/>
          <p:nvPr/>
        </p:nvSpPr>
        <p:spPr>
          <a:xfrm>
            <a:off x="5457497" y="5653743"/>
            <a:ext cx="26452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Factor loadings</a:t>
            </a:r>
          </a:p>
        </p:txBody>
      </p:sp>
    </p:spTree>
    <p:extLst>
      <p:ext uri="{BB962C8B-B14F-4D97-AF65-F5344CB8AC3E}">
        <p14:creationId xmlns:p14="http://schemas.microsoft.com/office/powerpoint/2010/main" val="32077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3711"/>
            <a:ext cx="11185634" cy="4028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Correlations are never perfect or completely absent, so factor loadings are somewhere between 0 and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example:</a:t>
            </a:r>
          </a:p>
          <a:p>
            <a:pPr marL="0" indent="0">
              <a:buNone/>
            </a:pPr>
            <a:r>
              <a:rPr lang="en-US" dirty="0"/>
              <a:t>Item 1 = 0.8*Factor(N) + </a:t>
            </a:r>
            <a:r>
              <a:rPr lang="en-US" dirty="0">
                <a:solidFill>
                  <a:schemeClr val="accent2"/>
                </a:solidFill>
              </a:rPr>
              <a:t>0.1*Factor(E) …</a:t>
            </a:r>
          </a:p>
          <a:p>
            <a:pPr marL="0" indent="0">
              <a:buNone/>
            </a:pPr>
            <a:r>
              <a:rPr lang="en-US" dirty="0"/>
              <a:t>Item 2 = 0.7*Factor(N) + </a:t>
            </a:r>
            <a:r>
              <a:rPr lang="en-US" dirty="0">
                <a:solidFill>
                  <a:schemeClr val="accent2"/>
                </a:solidFill>
              </a:rPr>
              <a:t>0.2*Factor(E) …</a:t>
            </a:r>
          </a:p>
          <a:p>
            <a:pPr marL="0" indent="0">
              <a:buNone/>
            </a:pPr>
            <a:r>
              <a:rPr lang="en-US" dirty="0"/>
              <a:t>Item 3 = 0.1*Factor(N) + </a:t>
            </a:r>
            <a:r>
              <a:rPr lang="en-US" dirty="0">
                <a:solidFill>
                  <a:schemeClr val="accent2"/>
                </a:solidFill>
              </a:rPr>
              <a:t>0.9*Factor(E) …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90000"/>
              <a:buFont typeface="Wingdings" panose="05000000000000000000" pitchFamily="2" charset="2"/>
              <a:buChar char="§"/>
            </a:pPr>
            <a:endParaRPr lang="nl-NL" dirty="0">
              <a:cs typeface="Arial" panose="020B0604020202020204" pitchFamily="34" charset="0"/>
            </a:endParaRPr>
          </a:p>
        </p:txBody>
      </p:sp>
      <p:sp>
        <p:nvSpPr>
          <p:cNvPr id="6" name="Pijl links 15"/>
          <p:cNvSpPr>
            <a:spLocks noChangeArrowheads="1"/>
          </p:cNvSpPr>
          <p:nvPr/>
        </p:nvSpPr>
        <p:spPr bwMode="auto">
          <a:xfrm rot="10108991" flipV="1">
            <a:off x="2917157" y="3266006"/>
            <a:ext cx="2956888" cy="767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THREE ITEMS, EXPLAINED BY TWO FACTORS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sp>
        <p:nvSpPr>
          <p:cNvPr id="5" name="TextBox 3"/>
          <p:cNvSpPr txBox="1"/>
          <p:nvPr/>
        </p:nvSpPr>
        <p:spPr>
          <a:xfrm>
            <a:off x="5851938" y="2639093"/>
            <a:ext cx="26452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Factor loadings</a:t>
            </a:r>
          </a:p>
        </p:txBody>
      </p:sp>
      <p:sp>
        <p:nvSpPr>
          <p:cNvPr id="8" name="Pijl links 15"/>
          <p:cNvSpPr>
            <a:spLocks noChangeArrowheads="1"/>
          </p:cNvSpPr>
          <p:nvPr/>
        </p:nvSpPr>
        <p:spPr bwMode="auto">
          <a:xfrm rot="7943602" flipV="1">
            <a:off x="5041973" y="3313154"/>
            <a:ext cx="965704" cy="4571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" name="Pijl links 15"/>
          <p:cNvSpPr>
            <a:spLocks noChangeArrowheads="1"/>
          </p:cNvSpPr>
          <p:nvPr/>
        </p:nvSpPr>
        <p:spPr bwMode="auto">
          <a:xfrm rot="6916765">
            <a:off x="4494923" y="3811573"/>
            <a:ext cx="1889438" cy="5349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05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jl links 15"/>
          <p:cNvSpPr>
            <a:spLocks noChangeArrowheads="1"/>
          </p:cNvSpPr>
          <p:nvPr/>
        </p:nvSpPr>
        <p:spPr bwMode="auto">
          <a:xfrm rot="10800000">
            <a:off x="4048241" y="3060249"/>
            <a:ext cx="2992478" cy="4571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5634" cy="40286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90000"/>
              <a:buFont typeface="Wingdings" panose="05000000000000000000" pitchFamily="2" charset="2"/>
              <a:buChar char="§"/>
            </a:pPr>
            <a:endParaRPr lang="nl-NL" dirty="0">
              <a:cs typeface="Arial" panose="020B0604020202020204" pitchFamily="34" charset="0"/>
            </a:endParaRPr>
          </a:p>
        </p:txBody>
      </p:sp>
      <p:sp>
        <p:nvSpPr>
          <p:cNvPr id="6" name="Pijl links 15"/>
          <p:cNvSpPr>
            <a:spLocks noChangeArrowheads="1"/>
          </p:cNvSpPr>
          <p:nvPr/>
        </p:nvSpPr>
        <p:spPr bwMode="auto">
          <a:xfrm rot="11720384">
            <a:off x="3990393" y="2021703"/>
            <a:ext cx="3136061" cy="4571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MANY FACTORS, MANY ITEMS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sp>
        <p:nvSpPr>
          <p:cNvPr id="8" name="Pijl links 15"/>
          <p:cNvSpPr>
            <a:spLocks noChangeArrowheads="1"/>
          </p:cNvSpPr>
          <p:nvPr/>
        </p:nvSpPr>
        <p:spPr bwMode="auto">
          <a:xfrm rot="12200477">
            <a:off x="3945656" y="3107238"/>
            <a:ext cx="3270452" cy="4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0" name="TextBox 8"/>
          <p:cNvSpPr txBox="1"/>
          <p:nvPr/>
        </p:nvSpPr>
        <p:spPr>
          <a:xfrm>
            <a:off x="2732690" y="1393119"/>
            <a:ext cx="1277914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Item O1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Item O2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Item O3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Item C1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Item E1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Item A1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Item N1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Item N2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Item N3</a:t>
            </a:r>
          </a:p>
        </p:txBody>
      </p:sp>
      <p:sp>
        <p:nvSpPr>
          <p:cNvPr id="11" name="TextBox 7"/>
          <p:cNvSpPr txBox="1"/>
          <p:nvPr/>
        </p:nvSpPr>
        <p:spPr>
          <a:xfrm>
            <a:off x="7070702" y="2131782"/>
            <a:ext cx="277191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Openness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Conscientiousness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Extraversion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Agreeableness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Neuroticism</a:t>
            </a:r>
          </a:p>
        </p:txBody>
      </p:sp>
      <p:sp>
        <p:nvSpPr>
          <p:cNvPr id="12" name="Pijl links 15"/>
          <p:cNvSpPr>
            <a:spLocks noChangeArrowheads="1"/>
          </p:cNvSpPr>
          <p:nvPr/>
        </p:nvSpPr>
        <p:spPr bwMode="auto">
          <a:xfrm rot="11186628">
            <a:off x="4042075" y="2216368"/>
            <a:ext cx="2764498" cy="4571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3" name="Pijl links 15"/>
          <p:cNvSpPr>
            <a:spLocks noChangeArrowheads="1"/>
          </p:cNvSpPr>
          <p:nvPr/>
        </p:nvSpPr>
        <p:spPr bwMode="auto">
          <a:xfrm rot="10800000">
            <a:off x="4061663" y="2384897"/>
            <a:ext cx="2995617" cy="6434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4" name="Pijl links 15"/>
          <p:cNvSpPr>
            <a:spLocks noChangeArrowheads="1"/>
          </p:cNvSpPr>
          <p:nvPr/>
        </p:nvSpPr>
        <p:spPr bwMode="auto">
          <a:xfrm rot="11489557" flipV="1">
            <a:off x="4046617" y="3488304"/>
            <a:ext cx="3073269" cy="6101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5" name="Pijl links 15"/>
          <p:cNvSpPr>
            <a:spLocks noChangeArrowheads="1"/>
          </p:cNvSpPr>
          <p:nvPr/>
        </p:nvSpPr>
        <p:spPr bwMode="auto">
          <a:xfrm rot="10800000" flipV="1">
            <a:off x="3997431" y="3862057"/>
            <a:ext cx="3073269" cy="7326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189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8" grpId="0" animBg="1"/>
      <p:bldP spid="10" grpId="0"/>
      <p:bldP spid="11" grpId="0"/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5634" cy="40286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90000"/>
              <a:buFont typeface="Wingdings" panose="05000000000000000000" pitchFamily="2" charset="2"/>
              <a:buChar char="§"/>
            </a:pPr>
            <a:endParaRPr lang="nl-NL" dirty="0">
              <a:cs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FACTOR MATRIX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graphicFrame>
        <p:nvGraphicFramePr>
          <p:cNvPr id="1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9733746"/>
              </p:ext>
            </p:extLst>
          </p:nvPr>
        </p:nvGraphicFramePr>
        <p:xfrm>
          <a:off x="838200" y="1502924"/>
          <a:ext cx="10487990" cy="4227470"/>
        </p:xfrm>
        <a:graphic>
          <a:graphicData uri="http://schemas.openxmlformats.org/drawingml/2006/table">
            <a:tbl>
              <a:tblPr firstRow="1" bandRow="1"/>
              <a:tblGrid>
                <a:gridCol w="10487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87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487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487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879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4879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4879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4879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04879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04879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1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2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3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4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5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6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7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8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9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1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2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3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4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5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6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7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8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9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7" name="TextBox 9"/>
          <p:cNvSpPr txBox="1"/>
          <p:nvPr/>
        </p:nvSpPr>
        <p:spPr>
          <a:xfrm>
            <a:off x="1880989" y="2351433"/>
            <a:ext cx="91000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Squared and summed = ‘Explained variance’ of an item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the “</a:t>
            </a:r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Communality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” of an item</a:t>
            </a:r>
          </a:p>
        </p:txBody>
      </p:sp>
      <p:sp>
        <p:nvSpPr>
          <p:cNvPr id="18" name="Oval 8"/>
          <p:cNvSpPr/>
          <p:nvPr/>
        </p:nvSpPr>
        <p:spPr>
          <a:xfrm rot="5400000">
            <a:off x="6140326" y="-2625244"/>
            <a:ext cx="504000" cy="95250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1"/>
          <p:cNvSpPr txBox="1"/>
          <p:nvPr/>
        </p:nvSpPr>
        <p:spPr>
          <a:xfrm>
            <a:off x="4912033" y="4443339"/>
            <a:ext cx="26452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Factor loadings</a:t>
            </a:r>
          </a:p>
        </p:txBody>
      </p:sp>
    </p:spTree>
    <p:extLst>
      <p:ext uri="{BB962C8B-B14F-4D97-AF65-F5344CB8AC3E}">
        <p14:creationId xmlns:p14="http://schemas.microsoft.com/office/powerpoint/2010/main" val="427252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INTERPRETATION OF ‘COMMUNALITY’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563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extent to which all </a:t>
            </a:r>
            <a:r>
              <a:rPr lang="en-US" b="1" dirty="0"/>
              <a:t>factors together </a:t>
            </a:r>
            <a:r>
              <a:rPr lang="en-US" dirty="0"/>
              <a:t>are able ‘to explain’ an item: </a:t>
            </a:r>
            <a:r>
              <a:rPr lang="en-US" b="1" dirty="0"/>
              <a:t>communality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If </a:t>
            </a:r>
            <a:r>
              <a:rPr lang="en-US" u="sng" dirty="0"/>
              <a:t>communality of an item is low</a:t>
            </a:r>
            <a:r>
              <a:rPr lang="en-US" dirty="0"/>
              <a:t>, relevance of this item for the factors is low (not measuring an aspect of personality)</a:t>
            </a:r>
          </a:p>
          <a:p>
            <a:pPr marL="0" indent="0">
              <a:buNone/>
            </a:pPr>
            <a:r>
              <a:rPr lang="en-US" dirty="0"/>
              <a:t>If </a:t>
            </a:r>
            <a:r>
              <a:rPr lang="en-US" u="sng" dirty="0"/>
              <a:t>communality </a:t>
            </a:r>
            <a:r>
              <a:rPr lang="en-US" u="sng" dirty="0" smtClean="0"/>
              <a:t>of an item is </a:t>
            </a:r>
            <a:r>
              <a:rPr lang="en-US" u="sng" dirty="0"/>
              <a:t>high</a:t>
            </a:r>
            <a:r>
              <a:rPr lang="en-US" dirty="0"/>
              <a:t>, it belongs to the factor structure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More factors </a:t>
            </a:r>
            <a:r>
              <a:rPr lang="en-US" b="1" dirty="0">
                <a:sym typeface="Wingdings" panose="05000000000000000000" pitchFamily="2" charset="2"/>
              </a:rPr>
              <a:t></a:t>
            </a:r>
            <a:r>
              <a:rPr lang="en-US" b="1" dirty="0"/>
              <a:t> more variance explained, higher communality, BUT more difficult to interpret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90000"/>
              <a:buFont typeface="Wingdings" panose="05000000000000000000" pitchFamily="2" charset="2"/>
              <a:buChar char="§"/>
            </a:pPr>
            <a:endParaRPr lang="nl-NL" dirty="0">
              <a:cs typeface="Arial" panose="020B060402020202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44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5634" cy="40286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90000"/>
              <a:buFont typeface="Wingdings" panose="05000000000000000000" pitchFamily="2" charset="2"/>
              <a:buChar char="§"/>
            </a:pPr>
            <a:endParaRPr lang="nl-NL" dirty="0">
              <a:cs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FACTOR MATRIX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graphicFrame>
        <p:nvGraphicFramePr>
          <p:cNvPr id="16" name="Content Placeholder 7"/>
          <p:cNvGraphicFramePr>
            <a:graphicFrameLocks/>
          </p:cNvGraphicFramePr>
          <p:nvPr>
            <p:extLst/>
          </p:nvPr>
        </p:nvGraphicFramePr>
        <p:xfrm>
          <a:off x="838200" y="1502924"/>
          <a:ext cx="10487990" cy="4227470"/>
        </p:xfrm>
        <a:graphic>
          <a:graphicData uri="http://schemas.openxmlformats.org/drawingml/2006/table">
            <a:tbl>
              <a:tblPr firstRow="1" bandRow="1"/>
              <a:tblGrid>
                <a:gridCol w="10487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87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487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487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879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4879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4879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4879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04879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04879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1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2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3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4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5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6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7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8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9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1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2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3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4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5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6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7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8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9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20" name="TextBox 11"/>
          <p:cNvSpPr txBox="1"/>
          <p:nvPr/>
        </p:nvSpPr>
        <p:spPr>
          <a:xfrm>
            <a:off x="4912033" y="4443339"/>
            <a:ext cx="26452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Factor loadings</a:t>
            </a:r>
          </a:p>
        </p:txBody>
      </p:sp>
      <p:sp>
        <p:nvSpPr>
          <p:cNvPr id="10" name="Oval 1"/>
          <p:cNvSpPr/>
          <p:nvPr/>
        </p:nvSpPr>
        <p:spPr>
          <a:xfrm>
            <a:off x="1931985" y="1761699"/>
            <a:ext cx="943132" cy="426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0800000">
            <a:off x="2714711" y="3292284"/>
            <a:ext cx="975614" cy="648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3"/>
          <p:cNvSpPr txBox="1"/>
          <p:nvPr/>
        </p:nvSpPr>
        <p:spPr>
          <a:xfrm>
            <a:off x="3690325" y="3108073"/>
            <a:ext cx="78968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Squared and summed = ‘Explained variance’ by a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factor.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Divided by the number of items =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Eigenvalue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32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0" grpId="0" animBg="1"/>
      <p:bldP spid="11" grpId="0" animBg="1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INTERPRETATION OF </a:t>
            </a:r>
            <a:r>
              <a:rPr lang="en-US" sz="3470" b="1" dirty="0" smtClean="0"/>
              <a:t>‘EIGENVALUE’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563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Contribution of one factor to explaining the correlations between items: an indication of the importance of the factor.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the </a:t>
            </a:r>
            <a:r>
              <a:rPr lang="en-US" u="sng" dirty="0"/>
              <a:t>eigenvalue of a factor is low </a:t>
            </a:r>
            <a:r>
              <a:rPr lang="en-US" dirty="0"/>
              <a:t>the factor does not contribute to explaining the correlations between the items.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a factor is able to explain LESS than one item (= Eigenvalue &lt; 1),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factor is </a:t>
            </a:r>
            <a:r>
              <a:rPr lang="en-US" dirty="0" smtClean="0"/>
              <a:t>less relevant</a:t>
            </a:r>
            <a:r>
              <a:rPr lang="en-US" dirty="0"/>
              <a:t>: </a:t>
            </a:r>
            <a:r>
              <a:rPr lang="en-US" b="1" dirty="0" smtClean="0"/>
              <a:t>Kaiser’s </a:t>
            </a:r>
            <a:r>
              <a:rPr lang="en-US" b="1" dirty="0"/>
              <a:t>criterion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90000"/>
              <a:buFont typeface="Wingdings" panose="05000000000000000000" pitchFamily="2" charset="2"/>
              <a:buChar char="§"/>
            </a:pPr>
            <a:endParaRPr lang="nl-NL" dirty="0">
              <a:cs typeface="Arial" panose="020B060402020202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13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THIS MICROLECTURE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563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Factor analysis as a data </a:t>
            </a:r>
            <a:r>
              <a:rPr lang="nl-NL" dirty="0" err="1"/>
              <a:t>reduction</a:t>
            </a:r>
            <a:r>
              <a:rPr lang="nl-NL" dirty="0"/>
              <a:t> </a:t>
            </a:r>
            <a:r>
              <a:rPr lang="nl-NL" dirty="0" err="1" smtClean="0"/>
              <a:t>method</a:t>
            </a:r>
            <a:r>
              <a:rPr lang="nl-NL" dirty="0"/>
              <a:t>, </a:t>
            </a:r>
            <a:r>
              <a:rPr lang="nl-NL" dirty="0" err="1"/>
              <a:t>which</a:t>
            </a:r>
            <a:r>
              <a:rPr lang="nl-NL" dirty="0"/>
              <a:t> </a:t>
            </a:r>
            <a:r>
              <a:rPr lang="nl-NL" dirty="0" err="1" smtClean="0"/>
              <a:t>yields</a:t>
            </a:r>
            <a:r>
              <a:rPr lang="nl-NL" dirty="0" smtClean="0"/>
              <a:t> </a:t>
            </a:r>
            <a:r>
              <a:rPr lang="nl-NL" dirty="0"/>
              <a:t>factors/</a:t>
            </a:r>
            <a:r>
              <a:rPr lang="nl-NL" dirty="0" err="1"/>
              <a:t>dimensions</a:t>
            </a:r>
            <a:r>
              <a:rPr lang="nl-NL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Factor </a:t>
            </a:r>
            <a:r>
              <a:rPr lang="nl-NL" dirty="0" err="1"/>
              <a:t>loadings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err="1"/>
              <a:t>Communality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err="1"/>
              <a:t>Eigenvalue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err="1" smtClean="0"/>
              <a:t>Kaiser’s</a:t>
            </a:r>
            <a:r>
              <a:rPr lang="nl-NL" dirty="0" smtClean="0"/>
              <a:t> </a:t>
            </a:r>
            <a:r>
              <a:rPr lang="nl-NL" dirty="0" err="1"/>
              <a:t>criterion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SzPct val="90000"/>
              <a:buFont typeface="Wingdings" panose="05000000000000000000" pitchFamily="2" charset="2"/>
              <a:buChar char="§"/>
            </a:pPr>
            <a:endParaRPr lang="nl-NL" dirty="0">
              <a:cs typeface="Arial" panose="020B060402020202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80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500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6042" y="1644652"/>
            <a:ext cx="9277908" cy="1470025"/>
          </a:xfrm>
        </p:spPr>
        <p:txBody>
          <a:bodyPr/>
          <a:lstStyle/>
          <a:p>
            <a:r>
              <a:rPr lang="en-US" b="1" dirty="0"/>
              <a:t>Factor analysis WITH more than one factor</a:t>
            </a:r>
          </a:p>
        </p:txBody>
      </p:sp>
    </p:spTree>
    <p:extLst>
      <p:ext uri="{BB962C8B-B14F-4D97-AF65-F5344CB8AC3E}">
        <p14:creationId xmlns:p14="http://schemas.microsoft.com/office/powerpoint/2010/main" val="99374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AIM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/>
              <a:t>Reducing</a:t>
            </a:r>
            <a:r>
              <a:rPr lang="nl-NL" dirty="0"/>
              <a:t> a set of </a:t>
            </a:r>
            <a:r>
              <a:rPr lang="nl-NL" b="1" dirty="0"/>
              <a:t>(survey) items </a:t>
            </a:r>
            <a:r>
              <a:rPr lang="nl-NL" dirty="0" err="1"/>
              <a:t>to</a:t>
            </a:r>
            <a:r>
              <a:rPr lang="nl-NL" dirty="0"/>
              <a:t> a </a:t>
            </a:r>
            <a:r>
              <a:rPr lang="nl-NL" dirty="0" err="1"/>
              <a:t>limited</a:t>
            </a:r>
            <a:r>
              <a:rPr lang="nl-NL" dirty="0"/>
              <a:t> set of </a:t>
            </a:r>
            <a:r>
              <a:rPr lang="nl-NL" b="1" dirty="0"/>
              <a:t>factors or </a:t>
            </a:r>
            <a:r>
              <a:rPr lang="nl-NL" b="1" dirty="0" err="1" smtClean="0"/>
              <a:t>dimensions</a:t>
            </a:r>
            <a:r>
              <a:rPr lang="nl-NL" dirty="0"/>
              <a:t>.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err="1"/>
              <a:t>Extraction</a:t>
            </a:r>
            <a:r>
              <a:rPr lang="nl-NL" dirty="0"/>
              <a:t> of factors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err="1"/>
              <a:t>Communality</a:t>
            </a:r>
            <a:r>
              <a:rPr lang="nl-NL" dirty="0"/>
              <a:t> or items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Eigen </a:t>
            </a:r>
            <a:r>
              <a:rPr lang="nl-NL" dirty="0" err="1"/>
              <a:t>value</a:t>
            </a:r>
            <a:r>
              <a:rPr lang="nl-NL" dirty="0"/>
              <a:t> or factors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err="1"/>
              <a:t>Selecting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number</a:t>
            </a:r>
            <a:r>
              <a:rPr lang="nl-NL" dirty="0"/>
              <a:t> of factors </a:t>
            </a:r>
            <a:r>
              <a:rPr lang="nl-NL" dirty="0" err="1"/>
              <a:t>using</a:t>
            </a:r>
            <a:r>
              <a:rPr lang="nl-NL" dirty="0"/>
              <a:t> ‘</a:t>
            </a:r>
            <a:r>
              <a:rPr lang="nl-NL" dirty="0" err="1" smtClean="0"/>
              <a:t>Kaiser’s</a:t>
            </a:r>
            <a:r>
              <a:rPr lang="nl-NL" dirty="0" smtClean="0"/>
              <a:t> </a:t>
            </a:r>
            <a:r>
              <a:rPr lang="nl-NL" dirty="0" err="1"/>
              <a:t>criterion</a:t>
            </a:r>
            <a:r>
              <a:rPr lang="nl-NL" dirty="0"/>
              <a:t>’</a:t>
            </a:r>
          </a:p>
          <a:p>
            <a:pPr>
              <a:buSzPct val="90000"/>
              <a:buFont typeface="Wingdings" panose="05000000000000000000" pitchFamily="2" charset="2"/>
              <a:buChar char="§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65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EXAMPLE: THE BIG FIVE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NEO-PI-R personality scales </a:t>
            </a:r>
            <a:r>
              <a:rPr lang="en-US" dirty="0" smtClean="0"/>
              <a:t>measure </a:t>
            </a:r>
            <a:r>
              <a:rPr lang="en-US" b="1" dirty="0"/>
              <a:t>five domains of personality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Give an assessment of normal adult personality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Are used </a:t>
            </a:r>
            <a:r>
              <a:rPr lang="en-US" dirty="0"/>
              <a:t>in personality assessment</a:t>
            </a:r>
          </a:p>
          <a:p>
            <a:pPr>
              <a:buSzPct val="90000"/>
              <a:buFont typeface="Wingdings" panose="05000000000000000000" pitchFamily="2" charset="2"/>
              <a:buChar char="§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9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EXAMPLE: THE BIG FIVE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5634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Five</a:t>
            </a:r>
            <a:r>
              <a:rPr lang="en-US" dirty="0"/>
              <a:t> constructs/dimensions/factors: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accent5"/>
                </a:solidFill>
              </a:rPr>
              <a:t>O</a:t>
            </a:r>
            <a:r>
              <a:rPr lang="en-US" sz="2400" b="1" dirty="0"/>
              <a:t>penness 				(closed minded – intellectual curiosity)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accent5"/>
                </a:solidFill>
              </a:rPr>
              <a:t>C</a:t>
            </a:r>
            <a:r>
              <a:rPr lang="en-US" sz="2400" b="1" dirty="0"/>
              <a:t>onscientiousness 		(sloppy/unreliable 	– highly organized)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accent5"/>
                </a:solidFill>
              </a:rPr>
              <a:t>E</a:t>
            </a:r>
            <a:r>
              <a:rPr lang="en-US" sz="2400" b="1" dirty="0"/>
              <a:t>xtraversion 			(reflective – attention seeking)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accent5"/>
                </a:solidFill>
              </a:rPr>
              <a:t>A</a:t>
            </a:r>
            <a:r>
              <a:rPr lang="en-US" sz="2400" b="1" dirty="0"/>
              <a:t>greeableness			(suspicious 	– compassionate)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accent5"/>
                </a:solidFill>
              </a:rPr>
              <a:t>N</a:t>
            </a:r>
            <a:r>
              <a:rPr lang="en-US" sz="2400" b="1" dirty="0"/>
              <a:t>euroticism 			(emotionally stable – emotionally unstable)</a:t>
            </a:r>
          </a:p>
          <a:p>
            <a:pPr>
              <a:buSzPct val="90000"/>
              <a:buFont typeface="Wingdings" panose="05000000000000000000" pitchFamily="2" charset="2"/>
              <a:buChar char="§"/>
            </a:pPr>
            <a:endParaRPr lang="nl-NL" sz="2400" dirty="0">
              <a:cs typeface="Arial" panose="020B060402020202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838200" y="2286000"/>
            <a:ext cx="776288" cy="31289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8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814388"/>
            <a:ext cx="11185634" cy="536257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Neuroticism (emotionally stable – emotionally unstable</a:t>
            </a:r>
            <a:r>
              <a:rPr lang="en-US" b="1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i="1" dirty="0" smtClean="0"/>
              <a:t>“</a:t>
            </a:r>
            <a:r>
              <a:rPr lang="en-US" sz="2400" i="1" dirty="0"/>
              <a:t>Even minor annoyances can be frustrating to me”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i="1" dirty="0"/>
              <a:t>“Sometimes I feel completely worthless”</a:t>
            </a:r>
            <a:r>
              <a:rPr lang="en-US" sz="1200" i="1" dirty="0"/>
              <a:t/>
            </a:r>
            <a:br>
              <a:rPr lang="en-US" sz="1200" i="1" dirty="0"/>
            </a:br>
            <a:endParaRPr lang="en-US" sz="2400" i="1" dirty="0"/>
          </a:p>
          <a:p>
            <a:pPr marL="0" indent="0">
              <a:buNone/>
            </a:pPr>
            <a:r>
              <a:rPr lang="en-US" b="1" dirty="0"/>
              <a:t>Extraversion (reflective – attention seeking</a:t>
            </a:r>
            <a:r>
              <a:rPr lang="en-US" b="1" dirty="0" smtClean="0"/>
              <a:t>)</a:t>
            </a:r>
          </a:p>
          <a:p>
            <a:pPr marL="0" indent="0">
              <a:buNone/>
            </a:pP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i="1" dirty="0"/>
              <a:t>“I really enjoy talking to people”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i="1" dirty="0"/>
          </a:p>
          <a:p>
            <a:pPr marL="0" indent="0">
              <a:buNone/>
            </a:pPr>
            <a:endParaRPr lang="en-US" sz="2400" dirty="0"/>
          </a:p>
          <a:p>
            <a:pPr>
              <a:buSzPct val="90000"/>
              <a:buFont typeface="Wingdings" panose="05000000000000000000" pitchFamily="2" charset="2"/>
              <a:buChar char="§"/>
            </a:pPr>
            <a:endParaRPr lang="nl-NL" sz="2400" dirty="0">
              <a:cs typeface="Arial" panose="020B060402020202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graphicFrame>
        <p:nvGraphicFramePr>
          <p:cNvPr id="7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718022"/>
              </p:ext>
            </p:extLst>
          </p:nvPr>
        </p:nvGraphicFramePr>
        <p:xfrm>
          <a:off x="3732924" y="5017268"/>
          <a:ext cx="7879255" cy="1371600"/>
        </p:xfrm>
        <a:graphic>
          <a:graphicData uri="http://schemas.openxmlformats.org/drawingml/2006/table">
            <a:tbl>
              <a:tblPr firstRow="1" bandRow="1"/>
              <a:tblGrid>
                <a:gridCol w="15758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758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758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758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758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204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Strongly Disagree 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Disagree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Neutral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Agree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Strongly agree 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94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94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/>
                        <a:t>◻️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◻️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◻️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◻️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◻️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10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WHAT IS FACTOR ANALYSIS?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563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method to check whether </a:t>
            </a:r>
            <a:r>
              <a:rPr lang="en-US" b="1" dirty="0"/>
              <a:t>latent factors </a:t>
            </a:r>
            <a:r>
              <a:rPr lang="en-US" dirty="0"/>
              <a:t>(a.k.a. dimensions)</a:t>
            </a:r>
            <a:br>
              <a:rPr lang="en-US" dirty="0"/>
            </a:br>
            <a:r>
              <a:rPr lang="en-US" dirty="0"/>
              <a:t>are able to account for the </a:t>
            </a:r>
            <a:r>
              <a:rPr lang="en-US" u="sng" dirty="0"/>
              <a:t>correlation</a:t>
            </a:r>
            <a:r>
              <a:rPr lang="en-US" dirty="0"/>
              <a:t> between sets of items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Here the latent factors are: </a:t>
            </a:r>
            <a:r>
              <a:rPr lang="en-US" b="1" dirty="0"/>
              <a:t>neuroticism</a:t>
            </a:r>
            <a:r>
              <a:rPr lang="en-US" dirty="0"/>
              <a:t> and </a:t>
            </a:r>
            <a:r>
              <a:rPr lang="en-US" b="1" dirty="0"/>
              <a:t>extraversion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90000"/>
              <a:buFont typeface="Wingdings" panose="05000000000000000000" pitchFamily="2" charset="2"/>
              <a:buChar char="§"/>
            </a:pPr>
            <a:endParaRPr lang="nl-NL" dirty="0">
              <a:cs typeface="Arial" panose="020B060402020202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85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sp>
        <p:nvSpPr>
          <p:cNvPr id="5" name="Tekstvak 16"/>
          <p:cNvSpPr txBox="1">
            <a:spLocks noChangeArrowheads="1"/>
          </p:cNvSpPr>
          <p:nvPr/>
        </p:nvSpPr>
        <p:spPr bwMode="auto">
          <a:xfrm>
            <a:off x="8187843" y="2447713"/>
            <a:ext cx="24423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nl-NL" sz="3200" b="1" dirty="0">
                <a:latin typeface="Arial" charset="0"/>
                <a:ea typeface="ＭＳ Ｐゴシック" charset="-128"/>
              </a:rPr>
              <a:t>Concept 1</a:t>
            </a:r>
          </a:p>
        </p:txBody>
      </p:sp>
      <p:sp>
        <p:nvSpPr>
          <p:cNvPr id="6" name="Tekstvak 16"/>
          <p:cNvSpPr txBox="1">
            <a:spLocks noChangeArrowheads="1"/>
          </p:cNvSpPr>
          <p:nvPr/>
        </p:nvSpPr>
        <p:spPr bwMode="auto">
          <a:xfrm>
            <a:off x="8187843" y="4835161"/>
            <a:ext cx="244239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nl-NL" sz="3200" b="1" dirty="0">
                <a:latin typeface="Arial" charset="0"/>
                <a:ea typeface="ＭＳ Ｐゴシック" charset="-128"/>
              </a:rPr>
              <a:t>Concept 2</a:t>
            </a:r>
          </a:p>
        </p:txBody>
      </p:sp>
      <p:sp>
        <p:nvSpPr>
          <p:cNvPr id="7" name="Tekstvak 17"/>
          <p:cNvSpPr txBox="1">
            <a:spLocks noChangeArrowheads="1"/>
          </p:cNvSpPr>
          <p:nvPr/>
        </p:nvSpPr>
        <p:spPr bwMode="auto">
          <a:xfrm>
            <a:off x="3505200" y="1862938"/>
            <a:ext cx="14402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nl-NL" sz="3200" dirty="0">
                <a:latin typeface="Arial" charset="0"/>
                <a:ea typeface="ＭＳ Ｐゴシック" charset="-128"/>
              </a:rPr>
              <a:t>Item 1</a:t>
            </a:r>
          </a:p>
        </p:txBody>
      </p:sp>
      <p:sp>
        <p:nvSpPr>
          <p:cNvPr id="8" name="Tekstvak 19"/>
          <p:cNvSpPr txBox="1">
            <a:spLocks noChangeArrowheads="1"/>
          </p:cNvSpPr>
          <p:nvPr/>
        </p:nvSpPr>
        <p:spPr bwMode="auto">
          <a:xfrm>
            <a:off x="3505200" y="3349050"/>
            <a:ext cx="14480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nl-NL" sz="3200" dirty="0">
                <a:latin typeface="Arial" charset="0"/>
                <a:ea typeface="ＭＳ Ｐゴシック" charset="-128"/>
              </a:rPr>
              <a:t>Item 2</a:t>
            </a:r>
          </a:p>
        </p:txBody>
      </p:sp>
      <p:sp>
        <p:nvSpPr>
          <p:cNvPr id="9" name="Tekstvak 17"/>
          <p:cNvSpPr txBox="1">
            <a:spLocks noChangeArrowheads="1"/>
          </p:cNvSpPr>
          <p:nvPr/>
        </p:nvSpPr>
        <p:spPr bwMode="auto">
          <a:xfrm>
            <a:off x="3505199" y="4835162"/>
            <a:ext cx="14402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nl-NL" sz="3200" dirty="0">
                <a:latin typeface="Arial" charset="0"/>
                <a:ea typeface="ＭＳ Ｐゴシック" charset="-128"/>
              </a:rPr>
              <a:t>Item 3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598551" y="2570427"/>
            <a:ext cx="1693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Correlation</a:t>
            </a:r>
          </a:p>
        </p:txBody>
      </p:sp>
      <p:sp>
        <p:nvSpPr>
          <p:cNvPr id="12" name="TextBox 15"/>
          <p:cNvSpPr txBox="1"/>
          <p:nvPr/>
        </p:nvSpPr>
        <p:spPr>
          <a:xfrm>
            <a:off x="598551" y="4248867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correlation</a:t>
            </a:r>
          </a:p>
        </p:txBody>
      </p:sp>
      <p:sp>
        <p:nvSpPr>
          <p:cNvPr id="13" name="Pijl links 15"/>
          <p:cNvSpPr>
            <a:spLocks noChangeArrowheads="1"/>
          </p:cNvSpPr>
          <p:nvPr/>
        </p:nvSpPr>
        <p:spPr bwMode="auto">
          <a:xfrm rot="11451446">
            <a:off x="4829919" y="2356105"/>
            <a:ext cx="3193247" cy="27523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4" name="Pijl links 15"/>
          <p:cNvSpPr>
            <a:spLocks noChangeArrowheads="1"/>
          </p:cNvSpPr>
          <p:nvPr/>
        </p:nvSpPr>
        <p:spPr bwMode="auto">
          <a:xfrm rot="10127558">
            <a:off x="4830962" y="3174834"/>
            <a:ext cx="3193247" cy="27523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5" name="Pijl links 15"/>
          <p:cNvSpPr>
            <a:spLocks noChangeArrowheads="1"/>
          </p:cNvSpPr>
          <p:nvPr/>
        </p:nvSpPr>
        <p:spPr bwMode="auto">
          <a:xfrm rot="10800000">
            <a:off x="4832577" y="4989930"/>
            <a:ext cx="3193247" cy="27523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cs typeface="+mn-cs"/>
            </a:endParaRPr>
          </a:p>
        </p:txBody>
      </p:sp>
      <p:cxnSp>
        <p:nvCxnSpPr>
          <p:cNvPr id="16" name="Straight Arrow Connector 3"/>
          <p:cNvCxnSpPr/>
          <p:nvPr/>
        </p:nvCxnSpPr>
        <p:spPr>
          <a:xfrm rot="10800000" flipH="1" flipV="1">
            <a:off x="3434167" y="2183461"/>
            <a:ext cx="92060" cy="1440000"/>
          </a:xfrm>
          <a:prstGeom prst="curvedConnector3">
            <a:avLst>
              <a:gd name="adj1" fmla="val -659938"/>
            </a:avLst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3"/>
          <p:cNvCxnSpPr/>
          <p:nvPr/>
        </p:nvCxnSpPr>
        <p:spPr>
          <a:xfrm rot="10800000" flipH="1" flipV="1">
            <a:off x="3459169" y="3757166"/>
            <a:ext cx="92060" cy="1440000"/>
          </a:xfrm>
          <a:prstGeom prst="curvedConnector3">
            <a:avLst>
              <a:gd name="adj1" fmla="val -682771"/>
            </a:avLst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12"/>
          <p:cNvSpPr txBox="1"/>
          <p:nvPr/>
        </p:nvSpPr>
        <p:spPr>
          <a:xfrm>
            <a:off x="2446708" y="3557888"/>
            <a:ext cx="8451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05031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 animBg="1"/>
      <p:bldP spid="14" grpId="0" animBg="1"/>
      <p:bldP spid="15" grpId="0" animBg="1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sp>
        <p:nvSpPr>
          <p:cNvPr id="5" name="Tekstvak 16"/>
          <p:cNvSpPr txBox="1">
            <a:spLocks noChangeArrowheads="1"/>
          </p:cNvSpPr>
          <p:nvPr/>
        </p:nvSpPr>
        <p:spPr bwMode="auto">
          <a:xfrm>
            <a:off x="8187843" y="2447713"/>
            <a:ext cx="25747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nl-NL" sz="3200" b="1" dirty="0" err="1">
                <a:latin typeface="Arial" charset="0"/>
                <a:ea typeface="ＭＳ Ｐゴシック" charset="-128"/>
              </a:rPr>
              <a:t>Neuroticism</a:t>
            </a:r>
            <a:endParaRPr lang="nl-NL" sz="3200" b="1" dirty="0">
              <a:latin typeface="Arial" charset="0"/>
              <a:ea typeface="ＭＳ Ｐゴシック" charset="-128"/>
            </a:endParaRPr>
          </a:p>
        </p:txBody>
      </p:sp>
      <p:sp>
        <p:nvSpPr>
          <p:cNvPr id="6" name="Tekstvak 16"/>
          <p:cNvSpPr txBox="1">
            <a:spLocks noChangeArrowheads="1"/>
          </p:cNvSpPr>
          <p:nvPr/>
        </p:nvSpPr>
        <p:spPr bwMode="auto">
          <a:xfrm>
            <a:off x="8187843" y="4835161"/>
            <a:ext cx="267985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nl-NL" sz="3200" b="1" dirty="0" err="1">
                <a:latin typeface="Arial" charset="0"/>
                <a:ea typeface="ＭＳ Ｐゴシック" charset="-128"/>
              </a:rPr>
              <a:t>Extraversion</a:t>
            </a:r>
            <a:endParaRPr lang="nl-NL" sz="3200" b="1" dirty="0">
              <a:latin typeface="Arial" charset="0"/>
              <a:ea typeface="ＭＳ Ｐゴシック" charset="-128"/>
            </a:endParaRPr>
          </a:p>
        </p:txBody>
      </p:sp>
      <p:sp>
        <p:nvSpPr>
          <p:cNvPr id="7" name="Tekstvak 17"/>
          <p:cNvSpPr txBox="1">
            <a:spLocks noChangeArrowheads="1"/>
          </p:cNvSpPr>
          <p:nvPr/>
        </p:nvSpPr>
        <p:spPr bwMode="auto">
          <a:xfrm>
            <a:off x="3505198" y="1263272"/>
            <a:ext cx="260131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nl-NL" sz="2400" i="1" dirty="0">
                <a:latin typeface="Arial" charset="0"/>
                <a:ea typeface="ＭＳ Ｐゴシック" charset="-128"/>
              </a:rPr>
              <a:t>Even minor </a:t>
            </a:r>
            <a:r>
              <a:rPr lang="nl-NL" sz="2400" i="1" dirty="0" err="1">
                <a:latin typeface="Arial" charset="0"/>
                <a:ea typeface="ＭＳ Ｐゴシック" charset="-128"/>
              </a:rPr>
              <a:t>annoyances</a:t>
            </a:r>
            <a:r>
              <a:rPr lang="nl-NL" sz="2400" i="1" dirty="0">
                <a:latin typeface="Arial" charset="0"/>
                <a:ea typeface="ＭＳ Ｐゴシック" charset="-128"/>
              </a:rPr>
              <a:t> </a:t>
            </a:r>
            <a:r>
              <a:rPr lang="nl-NL" sz="2400" i="1" dirty="0" err="1">
                <a:latin typeface="Arial" charset="0"/>
                <a:ea typeface="ＭＳ Ｐゴシック" charset="-128"/>
              </a:rPr>
              <a:t>can</a:t>
            </a:r>
            <a:r>
              <a:rPr lang="nl-NL" sz="2400" i="1" dirty="0">
                <a:latin typeface="Arial" charset="0"/>
                <a:ea typeface="ＭＳ Ｐゴシック" charset="-128"/>
              </a:rPr>
              <a:t> </a:t>
            </a:r>
            <a:r>
              <a:rPr lang="nl-NL" sz="2400" i="1" dirty="0" err="1">
                <a:latin typeface="Arial" charset="0"/>
                <a:ea typeface="ＭＳ Ｐゴシック" charset="-128"/>
              </a:rPr>
              <a:t>be</a:t>
            </a:r>
            <a:r>
              <a:rPr lang="nl-NL" sz="2400" i="1" dirty="0">
                <a:latin typeface="Arial" charset="0"/>
                <a:ea typeface="ＭＳ Ｐゴシック" charset="-128"/>
              </a:rPr>
              <a:t> frustrating </a:t>
            </a:r>
            <a:r>
              <a:rPr lang="nl-NL" sz="2400" i="1" dirty="0" err="1">
                <a:latin typeface="Arial" charset="0"/>
                <a:ea typeface="ＭＳ Ｐゴシック" charset="-128"/>
              </a:rPr>
              <a:t>to</a:t>
            </a:r>
            <a:r>
              <a:rPr lang="nl-NL" sz="2400" i="1" dirty="0">
                <a:latin typeface="Arial" charset="0"/>
                <a:ea typeface="ＭＳ Ｐゴシック" charset="-128"/>
              </a:rPr>
              <a:t> me</a:t>
            </a:r>
          </a:p>
        </p:txBody>
      </p:sp>
      <p:sp>
        <p:nvSpPr>
          <p:cNvPr id="8" name="Tekstvak 19"/>
          <p:cNvSpPr txBox="1">
            <a:spLocks noChangeArrowheads="1"/>
          </p:cNvSpPr>
          <p:nvPr/>
        </p:nvSpPr>
        <p:spPr bwMode="auto">
          <a:xfrm>
            <a:off x="3505200" y="3204846"/>
            <a:ext cx="260130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nl-NL" sz="2400" i="1" dirty="0" err="1">
                <a:latin typeface="Arial" charset="0"/>
                <a:ea typeface="ＭＳ Ｐゴシック" charset="-128"/>
              </a:rPr>
              <a:t>Sometimes</a:t>
            </a:r>
            <a:r>
              <a:rPr lang="nl-NL" sz="2400" i="1" dirty="0">
                <a:latin typeface="Arial" charset="0"/>
                <a:ea typeface="ＭＳ Ｐゴシック" charset="-128"/>
              </a:rPr>
              <a:t> I feel </a:t>
            </a:r>
            <a:r>
              <a:rPr lang="nl-NL" sz="2400" i="1" dirty="0" err="1">
                <a:latin typeface="Arial" charset="0"/>
                <a:ea typeface="ＭＳ Ｐゴシック" charset="-128"/>
              </a:rPr>
              <a:t>completely</a:t>
            </a:r>
            <a:r>
              <a:rPr lang="nl-NL" sz="2400" i="1" dirty="0">
                <a:latin typeface="Arial" charset="0"/>
                <a:ea typeface="ＭＳ Ｐゴシック" charset="-128"/>
              </a:rPr>
              <a:t> </a:t>
            </a:r>
            <a:r>
              <a:rPr lang="nl-NL" sz="2400" i="1" dirty="0" err="1">
                <a:latin typeface="Arial" charset="0"/>
                <a:ea typeface="ＭＳ Ｐゴシック" charset="-128"/>
              </a:rPr>
              <a:t>worthless</a:t>
            </a:r>
            <a:endParaRPr lang="nl-NL" sz="2400" i="1" dirty="0">
              <a:latin typeface="Arial" charset="0"/>
              <a:ea typeface="ＭＳ Ｐゴシック" charset="-128"/>
            </a:endParaRPr>
          </a:p>
        </p:txBody>
      </p:sp>
      <p:sp>
        <p:nvSpPr>
          <p:cNvPr id="9" name="Tekstvak 17"/>
          <p:cNvSpPr txBox="1">
            <a:spLocks noChangeArrowheads="1"/>
          </p:cNvSpPr>
          <p:nvPr/>
        </p:nvSpPr>
        <p:spPr bwMode="auto">
          <a:xfrm>
            <a:off x="3505199" y="4835162"/>
            <a:ext cx="243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nl-NL" sz="2400" i="1" dirty="0">
                <a:latin typeface="Arial" charset="0"/>
                <a:ea typeface="ＭＳ Ｐゴシック" charset="-128"/>
              </a:rPr>
              <a:t>I </a:t>
            </a:r>
            <a:r>
              <a:rPr lang="nl-NL" sz="2400" i="1" dirty="0" err="1">
                <a:latin typeface="Arial" charset="0"/>
                <a:ea typeface="ＭＳ Ｐゴシック" charset="-128"/>
              </a:rPr>
              <a:t>really</a:t>
            </a:r>
            <a:r>
              <a:rPr lang="nl-NL" sz="2400" i="1" dirty="0">
                <a:latin typeface="Arial" charset="0"/>
                <a:ea typeface="ＭＳ Ｐゴシック" charset="-128"/>
              </a:rPr>
              <a:t> </a:t>
            </a:r>
            <a:r>
              <a:rPr lang="nl-NL" sz="2400" i="1" dirty="0" err="1">
                <a:latin typeface="Arial" charset="0"/>
                <a:ea typeface="ＭＳ Ｐゴシック" charset="-128"/>
              </a:rPr>
              <a:t>enjoy</a:t>
            </a:r>
            <a:r>
              <a:rPr lang="nl-NL" sz="2400" i="1" dirty="0">
                <a:latin typeface="Arial" charset="0"/>
                <a:ea typeface="ＭＳ Ｐゴシック" charset="-128"/>
              </a:rPr>
              <a:t> </a:t>
            </a:r>
            <a:r>
              <a:rPr lang="nl-NL" sz="2400" i="1" dirty="0" err="1">
                <a:latin typeface="Arial" charset="0"/>
                <a:ea typeface="ＭＳ Ｐゴシック" charset="-128"/>
              </a:rPr>
              <a:t>talking</a:t>
            </a:r>
            <a:r>
              <a:rPr lang="nl-NL" sz="2400" i="1" dirty="0">
                <a:latin typeface="Arial" charset="0"/>
                <a:ea typeface="ＭＳ Ｐゴシック" charset="-128"/>
              </a:rPr>
              <a:t> </a:t>
            </a:r>
            <a:r>
              <a:rPr lang="nl-NL" sz="2400" i="1" dirty="0" err="1">
                <a:latin typeface="Arial" charset="0"/>
                <a:ea typeface="ＭＳ Ｐゴシック" charset="-128"/>
              </a:rPr>
              <a:t>to</a:t>
            </a:r>
            <a:r>
              <a:rPr lang="nl-NL" sz="2400" i="1" dirty="0">
                <a:latin typeface="Arial" charset="0"/>
                <a:ea typeface="ＭＳ Ｐゴシック" charset="-128"/>
              </a:rPr>
              <a:t> </a:t>
            </a:r>
            <a:r>
              <a:rPr lang="nl-NL" sz="2400" i="1" dirty="0" err="1">
                <a:latin typeface="Arial" charset="0"/>
                <a:ea typeface="ＭＳ Ｐゴシック" charset="-128"/>
              </a:rPr>
              <a:t>people</a:t>
            </a:r>
            <a:endParaRPr lang="nl-NL" sz="2400" i="1" dirty="0">
              <a:latin typeface="Arial" charset="0"/>
              <a:ea typeface="ＭＳ Ｐゴシック" charset="-128"/>
            </a:endParaRPr>
          </a:p>
        </p:txBody>
      </p:sp>
      <p:sp>
        <p:nvSpPr>
          <p:cNvPr id="13" name="Pijl links 15"/>
          <p:cNvSpPr>
            <a:spLocks noChangeArrowheads="1"/>
          </p:cNvSpPr>
          <p:nvPr/>
        </p:nvSpPr>
        <p:spPr bwMode="auto">
          <a:xfrm rot="11451446">
            <a:off x="6092171" y="2476060"/>
            <a:ext cx="1919594" cy="27523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4" name="Pijl links 15"/>
          <p:cNvSpPr>
            <a:spLocks noChangeArrowheads="1"/>
          </p:cNvSpPr>
          <p:nvPr/>
        </p:nvSpPr>
        <p:spPr bwMode="auto">
          <a:xfrm rot="10127558">
            <a:off x="6093367" y="3050971"/>
            <a:ext cx="1918688" cy="27523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5" name="Pijl links 15"/>
          <p:cNvSpPr>
            <a:spLocks noChangeArrowheads="1"/>
          </p:cNvSpPr>
          <p:nvPr/>
        </p:nvSpPr>
        <p:spPr bwMode="auto">
          <a:xfrm rot="10800000">
            <a:off x="6106509" y="4989929"/>
            <a:ext cx="1919314" cy="27523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cs typeface="+mn-cs"/>
            </a:endParaRPr>
          </a:p>
        </p:txBody>
      </p:sp>
      <p:cxnSp>
        <p:nvCxnSpPr>
          <p:cNvPr id="16" name="Straight Arrow Connector 3"/>
          <p:cNvCxnSpPr/>
          <p:nvPr/>
        </p:nvCxnSpPr>
        <p:spPr>
          <a:xfrm rot="10800000" flipH="1" flipV="1">
            <a:off x="3434167" y="2183461"/>
            <a:ext cx="92060" cy="1440000"/>
          </a:xfrm>
          <a:prstGeom prst="curvedConnector3">
            <a:avLst>
              <a:gd name="adj1" fmla="val -659938"/>
            </a:avLst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3"/>
          <p:cNvCxnSpPr/>
          <p:nvPr/>
        </p:nvCxnSpPr>
        <p:spPr>
          <a:xfrm rot="10800000" flipH="1" flipV="1">
            <a:off x="3459169" y="3757166"/>
            <a:ext cx="92060" cy="1440000"/>
          </a:xfrm>
          <a:prstGeom prst="curvedConnector3">
            <a:avLst>
              <a:gd name="adj1" fmla="val -682771"/>
            </a:avLst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12"/>
          <p:cNvSpPr txBox="1"/>
          <p:nvPr/>
        </p:nvSpPr>
        <p:spPr>
          <a:xfrm>
            <a:off x="2446708" y="3557888"/>
            <a:ext cx="8451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cxnSp>
        <p:nvCxnSpPr>
          <p:cNvPr id="17" name="Straight Arrow Connector 3"/>
          <p:cNvCxnSpPr/>
          <p:nvPr/>
        </p:nvCxnSpPr>
        <p:spPr>
          <a:xfrm rot="10800000" flipH="1" flipV="1">
            <a:off x="2187312" y="1992825"/>
            <a:ext cx="92060" cy="3240000"/>
          </a:xfrm>
          <a:prstGeom prst="curvedConnector3">
            <a:avLst>
              <a:gd name="adj1" fmla="val -1470533"/>
            </a:avLst>
          </a:prstGeom>
          <a:ln w="571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2"/>
          <p:cNvSpPr txBox="1"/>
          <p:nvPr/>
        </p:nvSpPr>
        <p:spPr>
          <a:xfrm>
            <a:off x="431321" y="2660820"/>
            <a:ext cx="8451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70496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3" grpId="0" animBg="1"/>
      <p:bldP spid="14" grpId="0" animBg="1"/>
      <p:bldP spid="15" grpId="0" animBg="1"/>
      <p:bldP spid="21" grpId="0"/>
      <p:bldP spid="19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694</Words>
  <Application>Microsoft Macintosh PowerPoint</Application>
  <PresentationFormat>Widescreen</PresentationFormat>
  <Paragraphs>196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 Narrow</vt:lpstr>
      <vt:lpstr>Calibri</vt:lpstr>
      <vt:lpstr>Mangal</vt:lpstr>
      <vt:lpstr>ＭＳ Ｐゴシック</vt:lpstr>
      <vt:lpstr>Wingdings</vt:lpstr>
      <vt:lpstr>Arial</vt:lpstr>
      <vt:lpstr>Kantoorthema</vt:lpstr>
      <vt:lpstr>CONCEPTS TO BE INCLUDED</vt:lpstr>
      <vt:lpstr>Factor analysis WITH more than one factor</vt:lpstr>
      <vt:lpstr>AIM</vt:lpstr>
      <vt:lpstr>EXAMPLE: THE BIG FIVE</vt:lpstr>
      <vt:lpstr>EXAMPLE: THE BIG FIVE</vt:lpstr>
      <vt:lpstr>PowerPoint Presentation</vt:lpstr>
      <vt:lpstr>WHAT IS FACTOR ANALYSIS?</vt:lpstr>
      <vt:lpstr>PowerPoint Presentation</vt:lpstr>
      <vt:lpstr>PowerPoint Presentation</vt:lpstr>
      <vt:lpstr>ONE FACTOR REPLACES TWO ITEMS</vt:lpstr>
      <vt:lpstr>THREE ITEMS, EXPLAINED BY TWO FACTORS</vt:lpstr>
      <vt:lpstr>THREE ITEMS, EXPLAINED BY TWO FACTORS</vt:lpstr>
      <vt:lpstr>MANY FACTORS, MANY ITEMS</vt:lpstr>
      <vt:lpstr>FACTOR MATRIX</vt:lpstr>
      <vt:lpstr>INTERPRETATION OF ‘COMMUNALITY’</vt:lpstr>
      <vt:lpstr>FACTOR MATRIX</vt:lpstr>
      <vt:lpstr>INTERPRETATION OF ‘EIGENVALUE’</vt:lpstr>
      <vt:lpstr>THIS MICROLECTURE</vt:lpstr>
      <vt:lpstr>PowerPoint Presentation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CONCEPTS TO BE INCLUDED</dc:title>
  <dc:creator>Tessa Voerman</dc:creator>
  <cp:lastModifiedBy>Henk van der Kolk</cp:lastModifiedBy>
  <cp:revision>37</cp:revision>
  <dcterms:created xsi:type="dcterms:W3CDTF">2016-12-07T14:24:53Z</dcterms:created>
  <dcterms:modified xsi:type="dcterms:W3CDTF">2016-12-19T13:40:06Z</dcterms:modified>
</cp:coreProperties>
</file>