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8" r:id="rId2"/>
    <p:sldId id="270" r:id="rId3"/>
    <p:sldId id="271" r:id="rId4"/>
    <p:sldId id="295" r:id="rId5"/>
    <p:sldId id="296" r:id="rId6"/>
    <p:sldId id="297" r:id="rId7"/>
    <p:sldId id="298" r:id="rId8"/>
    <p:sldId id="299" r:id="rId9"/>
    <p:sldId id="300" r:id="rId10"/>
    <p:sldId id="308" r:id="rId11"/>
    <p:sldId id="309" r:id="rId12"/>
    <p:sldId id="310" r:id="rId13"/>
    <p:sldId id="311" r:id="rId14"/>
    <p:sldId id="314" r:id="rId15"/>
    <p:sldId id="313" r:id="rId16"/>
    <p:sldId id="315" r:id="rId17"/>
    <p:sldId id="316" r:id="rId18"/>
    <p:sldId id="317" r:id="rId19"/>
    <p:sldId id="291" r:id="rId20"/>
    <p:sldId id="29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79383" autoAdjust="0"/>
  </p:normalViewPr>
  <p:slideViewPr>
    <p:cSldViewPr snapToGrid="0">
      <p:cViewPr varScale="1">
        <p:scale>
          <a:sx n="138" d="100"/>
          <a:sy n="138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36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Elbow</a:t>
            </a:r>
            <a:r>
              <a:rPr lang="en-US" baseline="0" dirty="0"/>
              <a:t> criterion select 2 items</a:t>
            </a:r>
            <a:endParaRPr lang="en-US" dirty="0"/>
          </a:p>
          <a:p>
            <a:r>
              <a:rPr lang="en-US" dirty="0"/>
              <a:t>Kaiser suggests selecting</a:t>
            </a:r>
            <a:r>
              <a:rPr lang="en-US" baseline="0" dirty="0"/>
              <a:t> 4 items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64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het</a:t>
            </a:r>
            <a:r>
              <a:rPr lang="en-US" baseline="0" dirty="0"/>
              <a:t> </a:t>
            </a:r>
            <a:r>
              <a:rPr lang="en-US" baseline="0" dirty="0" err="1"/>
              <a:t>doel</a:t>
            </a:r>
            <a:r>
              <a:rPr lang="en-US" baseline="0" dirty="0"/>
              <a:t> van </a:t>
            </a:r>
            <a:r>
              <a:rPr lang="en-US" baseline="0" dirty="0" err="1"/>
              <a:t>rotatie</a:t>
            </a:r>
            <a:r>
              <a:rPr lang="en-US" baseline="0" dirty="0"/>
              <a:t> </a:t>
            </a:r>
            <a:r>
              <a:rPr lang="en-US" baseline="0" dirty="0" err="1"/>
              <a:t>uitleggen</a:t>
            </a:r>
            <a:r>
              <a:rPr lang="en-US" baseline="0" dirty="0"/>
              <a:t>, </a:t>
            </a:r>
            <a:r>
              <a:rPr lang="en-US" baseline="0" dirty="0" err="1"/>
              <a:t>verder</a:t>
            </a:r>
            <a:r>
              <a:rPr lang="en-US" baseline="0" dirty="0"/>
              <a:t> </a:t>
            </a:r>
            <a:r>
              <a:rPr lang="en-US" baseline="0" dirty="0" err="1"/>
              <a:t>niets</a:t>
            </a:r>
            <a:r>
              <a:rPr lang="en-US" baseline="0" dirty="0"/>
              <a:t> </a:t>
            </a:r>
            <a:r>
              <a:rPr lang="mr-IN" baseline="0" dirty="0"/>
              <a:t>…</a:t>
            </a:r>
            <a:r>
              <a:rPr lang="en-US" baseline="0" dirty="0"/>
              <a:t>. </a:t>
            </a:r>
            <a:r>
              <a:rPr lang="en-US" baseline="0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wat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dan</a:t>
            </a:r>
            <a:r>
              <a:rPr lang="en-US" baseline="0" dirty="0"/>
              <a:t> </a:t>
            </a:r>
            <a:r>
              <a:rPr lang="en-US" baseline="0" dirty="0" err="1"/>
              <a:t>gebeurt</a:t>
            </a:r>
            <a:r>
              <a:rPr lang="en-US" baseline="0" dirty="0"/>
              <a:t>, </a:t>
            </a:r>
            <a:r>
              <a:rPr lang="en-US" baseline="0" dirty="0" err="1"/>
              <a:t>alleen</a:t>
            </a:r>
            <a:r>
              <a:rPr lang="en-US" baseline="0" dirty="0"/>
              <a:t> </a:t>
            </a:r>
            <a:r>
              <a:rPr lang="en-US" baseline="0" dirty="0" err="1"/>
              <a:t>dat</a:t>
            </a:r>
            <a:r>
              <a:rPr lang="en-US" baseline="0" dirty="0"/>
              <a:t> het </a:t>
            </a:r>
            <a:r>
              <a:rPr lang="en-US" baseline="0" dirty="0" err="1"/>
              <a:t>iets</a:t>
            </a:r>
            <a:r>
              <a:rPr lang="en-US" baseline="0" dirty="0"/>
              <a:t> met factor </a:t>
            </a:r>
            <a:r>
              <a:rPr lang="en-US" baseline="0" dirty="0" err="1"/>
              <a:t>ladingen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interpretatie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maken</a:t>
            </a:r>
            <a:r>
              <a:rPr lang="en-US" baseline="0" dirty="0"/>
              <a:t> </a:t>
            </a:r>
            <a:r>
              <a:rPr lang="en-US" baseline="0" dirty="0" err="1"/>
              <a:t>heeft</a:t>
            </a:r>
            <a:r>
              <a:rPr lang="en-US" baseline="0" dirty="0"/>
              <a:t> </a:t>
            </a:r>
            <a:r>
              <a:rPr lang="mr-IN" baseline="0" dirty="0"/>
              <a:t>…</a:t>
            </a:r>
            <a:r>
              <a:rPr lang="en-US" baseline="0" dirty="0"/>
              <a:t>.</a:t>
            </a:r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872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have selected 3 factor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6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have selected 3 factor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5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have selected 3 factor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15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a high score on an item mean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221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you have selected 3 factor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25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19/12/2016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19/12/2016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70" b="1" dirty="0"/>
              <a:t>CONCEPTS TO BE INCLUDED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tabLst>
                <a:tab pos="2922588" algn="l"/>
                <a:tab pos="3182938" algn="l"/>
              </a:tabLst>
            </a:pPr>
            <a:r>
              <a:rPr lang="nl-NL" dirty="0" err="1"/>
              <a:t>Explaining</a:t>
            </a:r>
            <a:r>
              <a:rPr lang="nl-NL" dirty="0"/>
              <a:t> items </a:t>
            </a:r>
            <a:r>
              <a:rPr lang="nl-NL" dirty="0" err="1"/>
              <a:t>using</a:t>
            </a:r>
            <a:r>
              <a:rPr lang="nl-NL" dirty="0"/>
              <a:t> factor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Data </a:t>
            </a:r>
            <a:r>
              <a:rPr lang="nl-NL" dirty="0" err="1"/>
              <a:t>reduction</a:t>
            </a:r>
            <a:r>
              <a:rPr lang="nl-NL" dirty="0"/>
              <a:t> / </a:t>
            </a:r>
            <a:r>
              <a:rPr lang="nl-NL" dirty="0" err="1"/>
              <a:t>scale</a:t>
            </a:r>
            <a:r>
              <a:rPr lang="nl-NL" dirty="0"/>
              <a:t> </a:t>
            </a:r>
            <a:r>
              <a:rPr lang="nl-NL" dirty="0" err="1"/>
              <a:t>construction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Factors/</a:t>
            </a:r>
            <a:r>
              <a:rPr lang="nl-NL" dirty="0" err="1"/>
              <a:t>dimensions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Factor </a:t>
            </a:r>
            <a:r>
              <a:rPr lang="nl-NL" dirty="0" err="1"/>
              <a:t>loadings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b="1" dirty="0" err="1"/>
              <a:t>Rotation</a:t>
            </a:r>
            <a:r>
              <a:rPr lang="nl-NL" b="1" dirty="0"/>
              <a:t> (</a:t>
            </a:r>
            <a:r>
              <a:rPr lang="nl-NL" b="1" dirty="0" err="1"/>
              <a:t>orthogonal</a:t>
            </a:r>
            <a:r>
              <a:rPr lang="nl-NL" b="1" dirty="0"/>
              <a:t> (</a:t>
            </a:r>
            <a:r>
              <a:rPr lang="nl-NL" b="1" dirty="0" err="1"/>
              <a:t>Varimax</a:t>
            </a:r>
            <a:r>
              <a:rPr lang="nl-NL" b="1" dirty="0"/>
              <a:t>)) and non-</a:t>
            </a:r>
            <a:r>
              <a:rPr lang="nl-NL" b="1" dirty="0" err="1"/>
              <a:t>orthogonal</a:t>
            </a:r>
            <a:r>
              <a:rPr lang="nl-NL" b="1" dirty="0"/>
              <a:t> (</a:t>
            </a:r>
            <a:r>
              <a:rPr lang="nl-NL" b="1" dirty="0" err="1"/>
              <a:t>oblique</a:t>
            </a:r>
            <a:r>
              <a:rPr lang="nl-NL" b="1" dirty="0"/>
              <a:t>)</a:t>
            </a:r>
          </a:p>
          <a:p>
            <a:pPr marL="15875" indent="0">
              <a:buNone/>
            </a:pP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6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ROTATED FACTOR MATRIX (VARIMAX)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333405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4"/>
          <p:cNvSpPr txBox="1"/>
          <p:nvPr/>
        </p:nvSpPr>
        <p:spPr>
          <a:xfrm>
            <a:off x="2158621" y="3139605"/>
            <a:ext cx="24432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Rotated factor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loadings</a:t>
            </a:r>
          </a:p>
        </p:txBody>
      </p:sp>
    </p:spTree>
    <p:extLst>
      <p:ext uri="{BB962C8B-B14F-4D97-AF65-F5344CB8AC3E}">
        <p14:creationId xmlns:p14="http://schemas.microsoft.com/office/powerpoint/2010/main" val="322986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SOME PATTERNS OF ROTATED FACTOR LOADINGS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Each</a:t>
            </a:r>
            <a:r>
              <a:rPr lang="nl-NL" dirty="0"/>
              <a:t> item loads </a:t>
            </a:r>
            <a:r>
              <a:rPr lang="nl-NL" dirty="0" err="1"/>
              <a:t>positively</a:t>
            </a:r>
            <a:r>
              <a:rPr lang="nl-NL" dirty="0"/>
              <a:t> on </a:t>
            </a:r>
            <a:r>
              <a:rPr lang="nl-NL" dirty="0" err="1"/>
              <a:t>one</a:t>
            </a:r>
            <a:r>
              <a:rPr lang="nl-NL" dirty="0"/>
              <a:t> factor and </a:t>
            </a:r>
            <a:r>
              <a:rPr lang="nl-NL" dirty="0" err="1"/>
              <a:t>hardly</a:t>
            </a:r>
            <a:r>
              <a:rPr lang="nl-NL" dirty="0"/>
              <a:t> on </a:t>
            </a:r>
            <a:r>
              <a:rPr lang="nl-NL" dirty="0" err="1"/>
              <a:t>other</a:t>
            </a:r>
            <a:r>
              <a:rPr lang="nl-NL" dirty="0"/>
              <a:t> factors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6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ROTATED (PATTERN) FACTOR MATRIX (VALUES -0.3 TO +0.3 LEFT OUT)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880892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0.771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0.726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0.587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0.738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0.727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0.540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0.533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0.668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0.652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27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SOME PATTERNS OF ROTATED FACTOR LOADINGS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positively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Each</a:t>
            </a:r>
            <a:r>
              <a:rPr lang="nl-NL" dirty="0"/>
              <a:t> item loads </a:t>
            </a:r>
            <a:r>
              <a:rPr lang="nl-NL" dirty="0" err="1"/>
              <a:t>strongly</a:t>
            </a:r>
            <a:r>
              <a:rPr lang="nl-NL" dirty="0"/>
              <a:t> on </a:t>
            </a:r>
            <a:r>
              <a:rPr lang="nl-NL" dirty="0" err="1"/>
              <a:t>one</a:t>
            </a:r>
            <a:r>
              <a:rPr lang="nl-NL" dirty="0"/>
              <a:t> factor and </a:t>
            </a:r>
            <a:r>
              <a:rPr lang="nl-NL" dirty="0" err="1"/>
              <a:t>hardly</a:t>
            </a:r>
            <a:r>
              <a:rPr lang="nl-NL" dirty="0"/>
              <a:t> on </a:t>
            </a:r>
            <a:r>
              <a:rPr lang="nl-NL" dirty="0" err="1"/>
              <a:t>other</a:t>
            </a:r>
            <a:r>
              <a:rPr lang="nl-NL" dirty="0"/>
              <a:t> factors, </a:t>
            </a:r>
            <a:r>
              <a:rPr lang="nl-NL" u="sng" dirty="0"/>
              <a:t>but </a:t>
            </a:r>
            <a:r>
              <a:rPr lang="nl-NL" u="sng" dirty="0" err="1"/>
              <a:t>all</a:t>
            </a:r>
            <a:r>
              <a:rPr lang="nl-NL" u="sng" dirty="0"/>
              <a:t> factor </a:t>
            </a:r>
            <a:r>
              <a:rPr lang="nl-NL" u="sng" dirty="0" err="1"/>
              <a:t>loadings</a:t>
            </a:r>
            <a:r>
              <a:rPr lang="nl-NL" u="sng" dirty="0"/>
              <a:t> </a:t>
            </a:r>
            <a:r>
              <a:rPr lang="nl-NL" u="sng" dirty="0" err="1"/>
              <a:t>for</a:t>
            </a:r>
            <a:r>
              <a:rPr lang="nl-NL" u="sng" dirty="0"/>
              <a:t> </a:t>
            </a:r>
            <a:r>
              <a:rPr lang="nl-NL" u="sng" dirty="0" err="1"/>
              <a:t>one</a:t>
            </a:r>
            <a:r>
              <a:rPr lang="nl-NL" u="sng" dirty="0"/>
              <a:t> factor are </a:t>
            </a:r>
            <a:r>
              <a:rPr lang="nl-NL" u="sng" dirty="0" err="1"/>
              <a:t>negative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ROTATED FACTOR MATRIX (VALUES -0.3 TO +0.3 LEFT OUT)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985054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0.771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0.726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0.587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- 0.738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- 0.727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0.540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0.533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0.668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0.652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val 1"/>
          <p:cNvSpPr/>
          <p:nvPr/>
        </p:nvSpPr>
        <p:spPr>
          <a:xfrm>
            <a:off x="2825085" y="2883774"/>
            <a:ext cx="1191157" cy="225637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"/>
          <p:cNvSpPr txBox="1"/>
          <p:nvPr/>
        </p:nvSpPr>
        <p:spPr>
          <a:xfrm>
            <a:off x="4043853" y="2093165"/>
            <a:ext cx="71144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problem at all, make sure you interpret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factor correctly: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item scores;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factor scores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“I often try new and foreign foods”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(high),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 values of the factor mean: “very open”,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values of the factor means: “very closed”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5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SOME PATTERNS OF ROTATED FACTOR LOADINGS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positively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strongly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factors, but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all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loadings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for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are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negative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Each</a:t>
            </a:r>
            <a:r>
              <a:rPr lang="nl-NL" dirty="0"/>
              <a:t> item loads </a:t>
            </a:r>
            <a:r>
              <a:rPr lang="nl-NL" dirty="0" err="1"/>
              <a:t>strongly</a:t>
            </a:r>
            <a:r>
              <a:rPr lang="nl-NL" dirty="0"/>
              <a:t> on </a:t>
            </a:r>
            <a:r>
              <a:rPr lang="nl-NL" dirty="0" err="1"/>
              <a:t>one</a:t>
            </a:r>
            <a:r>
              <a:rPr lang="nl-NL" dirty="0"/>
              <a:t> factor and </a:t>
            </a:r>
            <a:r>
              <a:rPr lang="nl-NL" dirty="0" err="1"/>
              <a:t>hardly</a:t>
            </a:r>
            <a:r>
              <a:rPr lang="nl-NL" dirty="0"/>
              <a:t> on </a:t>
            </a:r>
            <a:r>
              <a:rPr lang="nl-NL" dirty="0" err="1"/>
              <a:t>other</a:t>
            </a:r>
            <a:r>
              <a:rPr lang="nl-NL" dirty="0"/>
              <a:t> factors, </a:t>
            </a:r>
            <a:r>
              <a:rPr lang="nl-NL" u="sng" dirty="0"/>
              <a:t>but </a:t>
            </a:r>
            <a:r>
              <a:rPr lang="nl-NL" b="1" u="sng" dirty="0" err="1"/>
              <a:t>some</a:t>
            </a:r>
            <a:r>
              <a:rPr lang="nl-NL" u="sng" dirty="0"/>
              <a:t> factor </a:t>
            </a:r>
            <a:r>
              <a:rPr lang="nl-NL" u="sng" dirty="0" err="1"/>
              <a:t>loadings</a:t>
            </a:r>
            <a:r>
              <a:rPr lang="nl-NL" u="sng" dirty="0"/>
              <a:t> </a:t>
            </a:r>
            <a:r>
              <a:rPr lang="nl-NL" u="sng" dirty="0" err="1"/>
              <a:t>for</a:t>
            </a:r>
            <a:r>
              <a:rPr lang="nl-NL" u="sng" dirty="0"/>
              <a:t> </a:t>
            </a:r>
            <a:r>
              <a:rPr lang="nl-NL" u="sng" dirty="0" err="1"/>
              <a:t>one</a:t>
            </a:r>
            <a:r>
              <a:rPr lang="nl-NL" u="sng" dirty="0"/>
              <a:t> factor are </a:t>
            </a:r>
            <a:r>
              <a:rPr lang="nl-NL" u="sng" dirty="0" err="1"/>
              <a:t>negative</a:t>
            </a:r>
            <a:endParaRPr lang="nl-NL" dirty="0"/>
          </a:p>
          <a:p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ROTATED FACTOR MATRIX (VALUES -0.3 TO +0.3 LEFT OUT)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193470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0.771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0.726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0.587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- 0.738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- 0.727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aseline="0" dirty="0"/>
                        <a:t>  </a:t>
                      </a:r>
                      <a:r>
                        <a:rPr lang="en-US" sz="2000" dirty="0"/>
                        <a:t>0.540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aseline="0" dirty="0"/>
                        <a:t>  </a:t>
                      </a:r>
                      <a:r>
                        <a:rPr lang="en-US" sz="2000" dirty="0"/>
                        <a:t>0.533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0.668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>
                          <a:solidFill>
                            <a:schemeClr val="tx2"/>
                          </a:solidFill>
                        </a:rPr>
                        <a:t>0.652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val 1"/>
          <p:cNvSpPr/>
          <p:nvPr/>
        </p:nvSpPr>
        <p:spPr>
          <a:xfrm>
            <a:off x="2825085" y="2883774"/>
            <a:ext cx="1191157" cy="2256379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2"/>
          <p:cNvSpPr txBox="1"/>
          <p:nvPr/>
        </p:nvSpPr>
        <p:spPr>
          <a:xfrm>
            <a:off x="4043853" y="2093165"/>
            <a:ext cx="72823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problem, items probably indicate opposite things: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some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scores;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factor scores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(openness):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 have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interest in speculating on the nature of the universe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 am intrigued by the patterns I find in art and nature 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SOME PATTERNS OF ROTATED FACTOR LOADINGS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positively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strongly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factors, but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all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loadings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for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are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negative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Each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item loads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strongly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hardly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on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factors, but </a:t>
            </a:r>
            <a:r>
              <a:rPr lang="nl-NL" b="1" dirty="0" err="1">
                <a:solidFill>
                  <a:schemeClr val="bg2">
                    <a:lumMod val="75000"/>
                  </a:schemeClr>
                </a:solidFill>
              </a:rPr>
              <a:t>some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loadings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for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one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factor are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negative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/>
              <a:t>items loads on </a:t>
            </a:r>
            <a:r>
              <a:rPr lang="nl-NL" dirty="0" err="1"/>
              <a:t>one</a:t>
            </a:r>
            <a:r>
              <a:rPr lang="nl-NL" dirty="0"/>
              <a:t> factor, but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other</a:t>
            </a:r>
            <a:r>
              <a:rPr lang="nl-NL" dirty="0"/>
              <a:t> items do NOT load </a:t>
            </a:r>
            <a:r>
              <a:rPr lang="nl-NL" dirty="0" err="1"/>
              <a:t>highly</a:t>
            </a:r>
            <a:r>
              <a:rPr lang="nl-NL" dirty="0"/>
              <a:t> on a second factor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ROTATED FACTOR MATRIX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931143"/>
              </p:ext>
            </p:extLst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0.63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0.14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0.47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0.24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0.45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0.22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0.39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0.25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0.12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0.20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0.21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0.18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4261199" y="2277831"/>
            <a:ext cx="70649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this case it MAY be that a simpler interpretation can be found assuming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 factors are correlated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another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rotation method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6012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Interpreting</a:t>
            </a:r>
            <a:r>
              <a:rPr lang="nl-NL" dirty="0"/>
              <a:t> </a:t>
            </a:r>
            <a:r>
              <a:rPr lang="nl-NL" b="1" dirty="0"/>
              <a:t>factor </a:t>
            </a:r>
            <a:r>
              <a:rPr lang="nl-NL" b="1" dirty="0" err="1"/>
              <a:t>loadings</a:t>
            </a:r>
            <a:r>
              <a:rPr lang="nl-NL" b="1" dirty="0"/>
              <a:t>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rotating</a:t>
            </a:r>
            <a:r>
              <a:rPr lang="nl-NL" dirty="0"/>
              <a:t> factors/</a:t>
            </a:r>
            <a:r>
              <a:rPr lang="nl-NL" dirty="0" err="1"/>
              <a:t>dimensions</a:t>
            </a:r>
            <a:r>
              <a:rPr lang="nl-NL" dirty="0"/>
              <a:t> in </a:t>
            </a:r>
            <a:r>
              <a:rPr lang="nl-NL" dirty="0" err="1"/>
              <a:t>exploratory</a:t>
            </a:r>
            <a:r>
              <a:rPr lang="nl-NL" dirty="0"/>
              <a:t> factor analysis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90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Interpreting factor loadings in factor analysis</a:t>
            </a:r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Interpreting</a:t>
            </a:r>
            <a:r>
              <a:rPr lang="nl-NL" dirty="0"/>
              <a:t> </a:t>
            </a:r>
            <a:r>
              <a:rPr lang="nl-NL" b="1" dirty="0"/>
              <a:t>factor </a:t>
            </a:r>
            <a:r>
              <a:rPr lang="nl-NL" b="1" dirty="0" err="1"/>
              <a:t>loadings</a:t>
            </a:r>
            <a:r>
              <a:rPr lang="nl-NL" b="1" dirty="0"/>
              <a:t> </a:t>
            </a:r>
            <a:r>
              <a:rPr lang="nl-NL" b="1" dirty="0"/>
              <a:t> </a:t>
            </a:r>
            <a:r>
              <a:rPr lang="nl-NL" i="1" dirty="0" err="1" smtClean="0"/>
              <a:t>after</a:t>
            </a:r>
            <a:r>
              <a:rPr lang="nl-NL" dirty="0" smtClean="0"/>
              <a:t> </a:t>
            </a:r>
            <a:r>
              <a:rPr lang="nl-NL" dirty="0" err="1"/>
              <a:t>rotating</a:t>
            </a:r>
            <a:r>
              <a:rPr lang="nl-NL" dirty="0"/>
              <a:t> factors/</a:t>
            </a:r>
            <a:r>
              <a:rPr lang="nl-NL" dirty="0" err="1"/>
              <a:t>dimensions</a:t>
            </a:r>
            <a:r>
              <a:rPr lang="nl-NL" dirty="0"/>
              <a:t> </a:t>
            </a:r>
            <a:r>
              <a:rPr lang="nl-NL" dirty="0" smtClean="0"/>
              <a:t>in </a:t>
            </a:r>
            <a:r>
              <a:rPr lang="nl-NL" dirty="0" err="1"/>
              <a:t>exploratory</a:t>
            </a:r>
            <a:r>
              <a:rPr lang="nl-NL" dirty="0"/>
              <a:t> factor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EXAMPLE: PERSONALITY ITEMS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Even minor annoyances can be frustrating to me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Sometimes I feel completely worthless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I really enjoy talking to people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I often try new and foreign foods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I try to be courteous to everyone I meet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…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i="1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7" name="Table 3"/>
          <p:cNvGraphicFramePr>
            <a:graphicFrameLocks noGrp="1"/>
          </p:cNvGraphicFramePr>
          <p:nvPr>
            <p:extLst/>
          </p:nvPr>
        </p:nvGraphicFramePr>
        <p:xfrm>
          <a:off x="3732924" y="5017268"/>
          <a:ext cx="7879255" cy="1371600"/>
        </p:xfrm>
        <a:graphic>
          <a:graphicData uri="http://schemas.openxmlformats.org/drawingml/2006/table">
            <a:tbl>
              <a:tblPr firstRow="1" bandRow="1"/>
              <a:tblGrid>
                <a:gridCol w="1575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5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58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758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758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20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Disagree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Disagree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Neutral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Agree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Strongly agree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94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◻️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17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jl links 15"/>
          <p:cNvSpPr>
            <a:spLocks noChangeArrowheads="1"/>
          </p:cNvSpPr>
          <p:nvPr/>
        </p:nvSpPr>
        <p:spPr bwMode="auto">
          <a:xfrm rot="10800000">
            <a:off x="4048241" y="3060249"/>
            <a:ext cx="2992478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6" name="Pijl links 15"/>
          <p:cNvSpPr>
            <a:spLocks noChangeArrowheads="1"/>
          </p:cNvSpPr>
          <p:nvPr/>
        </p:nvSpPr>
        <p:spPr bwMode="auto">
          <a:xfrm rot="11720384">
            <a:off x="3990393" y="2021703"/>
            <a:ext cx="3136061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MANY ITEMS, SMALLER SETS OF FACTORS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8" name="Pijl links 15"/>
          <p:cNvSpPr>
            <a:spLocks noChangeArrowheads="1"/>
          </p:cNvSpPr>
          <p:nvPr/>
        </p:nvSpPr>
        <p:spPr bwMode="auto">
          <a:xfrm rot="12200477">
            <a:off x="3945656" y="3107238"/>
            <a:ext cx="3270452" cy="4718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2732690" y="1393119"/>
            <a:ext cx="1210588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10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11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31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32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Item 33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7070702" y="2131782"/>
            <a:ext cx="20697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 1	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 2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 3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 4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 5</a:t>
            </a:r>
          </a:p>
        </p:txBody>
      </p:sp>
      <p:sp>
        <p:nvSpPr>
          <p:cNvPr id="12" name="Pijl links 15"/>
          <p:cNvSpPr>
            <a:spLocks noChangeArrowheads="1"/>
          </p:cNvSpPr>
          <p:nvPr/>
        </p:nvSpPr>
        <p:spPr bwMode="auto">
          <a:xfrm rot="11186628">
            <a:off x="4042075" y="2216368"/>
            <a:ext cx="2764498" cy="45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3" name="Pijl links 15"/>
          <p:cNvSpPr>
            <a:spLocks noChangeArrowheads="1"/>
          </p:cNvSpPr>
          <p:nvPr/>
        </p:nvSpPr>
        <p:spPr bwMode="auto">
          <a:xfrm rot="10800000">
            <a:off x="4061663" y="2384897"/>
            <a:ext cx="2995617" cy="6434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" name="Pijl links 15"/>
          <p:cNvSpPr>
            <a:spLocks noChangeArrowheads="1"/>
          </p:cNvSpPr>
          <p:nvPr/>
        </p:nvSpPr>
        <p:spPr bwMode="auto">
          <a:xfrm rot="11489557" flipV="1">
            <a:off x="4046617" y="3488304"/>
            <a:ext cx="3073269" cy="6101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Pijl links 15"/>
          <p:cNvSpPr>
            <a:spLocks noChangeArrowheads="1"/>
          </p:cNvSpPr>
          <p:nvPr/>
        </p:nvSpPr>
        <p:spPr bwMode="auto">
          <a:xfrm rot="10800000" flipV="1">
            <a:off x="3997431" y="3862057"/>
            <a:ext cx="3073269" cy="73264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 w="9525">
            <a:solidFill>
              <a:schemeClr val="accent5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4977947" y="4314735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mr-IN" sz="2800" dirty="0">
                <a:latin typeface="Arial" panose="020B0604020202020204" pitchFamily="34" charset="0"/>
              </a:rPr>
              <a:t>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36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8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1185634" cy="40286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SzPct val="90000"/>
              <a:buFont typeface="Wingdings" panose="05000000000000000000" pitchFamily="2" charset="2"/>
              <a:buChar char="§"/>
            </a:pPr>
            <a:endParaRPr lang="nl-NL" dirty="0"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FACTOR MATRIX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graphicFrame>
        <p:nvGraphicFramePr>
          <p:cNvPr id="16" name="Content Placeholder 7"/>
          <p:cNvGraphicFramePr>
            <a:graphicFrameLocks/>
          </p:cNvGraphicFramePr>
          <p:nvPr>
            <p:extLst/>
          </p:nvPr>
        </p:nvGraphicFramePr>
        <p:xfrm>
          <a:off x="838200" y="1502924"/>
          <a:ext cx="10487990" cy="4227470"/>
        </p:xfrm>
        <a:graphic>
          <a:graphicData uri="http://schemas.openxmlformats.org/drawingml/2006/table">
            <a:tbl>
              <a:tblPr firstRow="1" bandRow="1"/>
              <a:tblGrid>
                <a:gridCol w="10487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4879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Fact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1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2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3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4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5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6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7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8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2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dirty="0"/>
                        <a:t>Item 9</a:t>
                      </a:r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 marL="99466" marR="99466" marT="49733" marB="49733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B2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0" name="TextBox 11"/>
          <p:cNvSpPr txBox="1"/>
          <p:nvPr/>
        </p:nvSpPr>
        <p:spPr>
          <a:xfrm>
            <a:off x="5357801" y="636243"/>
            <a:ext cx="2645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Factor loadings</a:t>
            </a:r>
          </a:p>
        </p:txBody>
      </p:sp>
      <p:sp>
        <p:nvSpPr>
          <p:cNvPr id="10" name="Oval 1"/>
          <p:cNvSpPr/>
          <p:nvPr/>
        </p:nvSpPr>
        <p:spPr>
          <a:xfrm>
            <a:off x="4038442" y="1827980"/>
            <a:ext cx="873591" cy="426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"/>
          <p:cNvSpPr/>
          <p:nvPr/>
        </p:nvSpPr>
        <p:spPr>
          <a:xfrm>
            <a:off x="3019983" y="1825625"/>
            <a:ext cx="873591" cy="426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"/>
          <p:cNvSpPr/>
          <p:nvPr/>
        </p:nvSpPr>
        <p:spPr>
          <a:xfrm>
            <a:off x="2001525" y="1785895"/>
            <a:ext cx="873591" cy="42672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3"/>
          <p:cNvCxnSpPr/>
          <p:nvPr/>
        </p:nvCxnSpPr>
        <p:spPr>
          <a:xfrm flipH="1">
            <a:off x="2438241" y="1029969"/>
            <a:ext cx="3200400" cy="1295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57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SCREE PLOT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cxnSp>
        <p:nvCxnSpPr>
          <p:cNvPr id="6" name="Straight Connector 3"/>
          <p:cNvCxnSpPr/>
          <p:nvPr/>
        </p:nvCxnSpPr>
        <p:spPr>
          <a:xfrm flipH="1">
            <a:off x="2222028" y="1524468"/>
            <a:ext cx="17585" cy="368661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flipH="1">
            <a:off x="2222028" y="5211083"/>
            <a:ext cx="79042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>
            <a:off x="1833146" y="4395037"/>
            <a:ext cx="4525745" cy="28842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/>
          <p:cNvSpPr txBox="1"/>
          <p:nvPr/>
        </p:nvSpPr>
        <p:spPr>
          <a:xfrm>
            <a:off x="177555" y="2046873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Eigenvalue</a:t>
            </a:r>
          </a:p>
        </p:txBody>
      </p:sp>
      <p:sp>
        <p:nvSpPr>
          <p:cNvPr id="10" name="TextBox 18"/>
          <p:cNvSpPr txBox="1"/>
          <p:nvPr/>
        </p:nvSpPr>
        <p:spPr>
          <a:xfrm>
            <a:off x="1290186" y="386783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Rectangle 63"/>
          <p:cNvSpPr/>
          <p:nvPr/>
        </p:nvSpPr>
        <p:spPr>
          <a:xfrm>
            <a:off x="2370698" y="1524468"/>
            <a:ext cx="1156288" cy="2513142"/>
          </a:xfrm>
          <a:prstGeom prst="rect">
            <a:avLst/>
          </a:prstGeom>
          <a:noFill/>
          <a:ln w="222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20"/>
          <p:cNvCxnSpPr/>
          <p:nvPr/>
        </p:nvCxnSpPr>
        <p:spPr>
          <a:xfrm>
            <a:off x="2563656" y="1705340"/>
            <a:ext cx="572384" cy="17725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5"/>
          <p:cNvSpPr/>
          <p:nvPr/>
        </p:nvSpPr>
        <p:spPr>
          <a:xfrm>
            <a:off x="2511144" y="1629528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5"/>
          <p:cNvSpPr/>
          <p:nvPr/>
        </p:nvSpPr>
        <p:spPr>
          <a:xfrm>
            <a:off x="3102247" y="3431356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23"/>
          <p:cNvCxnSpPr/>
          <p:nvPr/>
        </p:nvCxnSpPr>
        <p:spPr>
          <a:xfrm>
            <a:off x="3169836" y="3512204"/>
            <a:ext cx="453605" cy="6480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5"/>
          <p:cNvSpPr/>
          <p:nvPr/>
        </p:nvSpPr>
        <p:spPr>
          <a:xfrm>
            <a:off x="3604725" y="4130548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36"/>
          <p:cNvCxnSpPr/>
          <p:nvPr/>
        </p:nvCxnSpPr>
        <p:spPr>
          <a:xfrm>
            <a:off x="3691030" y="4232059"/>
            <a:ext cx="436228" cy="9114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15"/>
          <p:cNvSpPr/>
          <p:nvPr/>
        </p:nvSpPr>
        <p:spPr>
          <a:xfrm>
            <a:off x="4084105" y="4272717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35"/>
          <p:cNvCxnSpPr/>
          <p:nvPr/>
        </p:nvCxnSpPr>
        <p:spPr>
          <a:xfrm>
            <a:off x="4185646" y="4340281"/>
            <a:ext cx="529388" cy="1383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15"/>
          <p:cNvSpPr/>
          <p:nvPr/>
        </p:nvSpPr>
        <p:spPr>
          <a:xfrm>
            <a:off x="4687117" y="4417474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34"/>
          <p:cNvCxnSpPr/>
          <p:nvPr/>
        </p:nvCxnSpPr>
        <p:spPr>
          <a:xfrm>
            <a:off x="4773422" y="4495716"/>
            <a:ext cx="435392" cy="72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15"/>
          <p:cNvSpPr/>
          <p:nvPr/>
        </p:nvSpPr>
        <p:spPr>
          <a:xfrm>
            <a:off x="5181244" y="4531904"/>
            <a:ext cx="86305" cy="122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64"/>
          <p:cNvSpPr txBox="1"/>
          <p:nvPr/>
        </p:nvSpPr>
        <p:spPr>
          <a:xfrm>
            <a:off x="3748656" y="2200761"/>
            <a:ext cx="7605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Elbow criterion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selecting factors on the steep part of the scree plot </a:t>
            </a:r>
          </a:p>
        </p:txBody>
      </p:sp>
      <p:sp>
        <p:nvSpPr>
          <p:cNvPr id="27" name="Rechthoek 26"/>
          <p:cNvSpPr/>
          <p:nvPr/>
        </p:nvSpPr>
        <p:spPr>
          <a:xfrm>
            <a:off x="3909144" y="3838329"/>
            <a:ext cx="816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Kaisers criterion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select factors based on Eigenvalue &gt; 1 </a:t>
            </a:r>
          </a:p>
        </p:txBody>
      </p:sp>
      <p:sp>
        <p:nvSpPr>
          <p:cNvPr id="28" name="TextBox 11"/>
          <p:cNvSpPr txBox="1"/>
          <p:nvPr/>
        </p:nvSpPr>
        <p:spPr>
          <a:xfrm>
            <a:off x="665448" y="5274442"/>
            <a:ext cx="1345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</a:p>
        </p:txBody>
      </p:sp>
      <p:sp>
        <p:nvSpPr>
          <p:cNvPr id="31" name="TextBox 12"/>
          <p:cNvSpPr txBox="1"/>
          <p:nvPr/>
        </p:nvSpPr>
        <p:spPr>
          <a:xfrm>
            <a:off x="2240407" y="532710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TextBox 13"/>
          <p:cNvSpPr txBox="1"/>
          <p:nvPr/>
        </p:nvSpPr>
        <p:spPr>
          <a:xfrm>
            <a:off x="2896101" y="532710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Box 14"/>
          <p:cNvSpPr txBox="1"/>
          <p:nvPr/>
        </p:nvSpPr>
        <p:spPr>
          <a:xfrm>
            <a:off x="3406317" y="531703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4" name="TextBox 26"/>
          <p:cNvSpPr txBox="1"/>
          <p:nvPr/>
        </p:nvSpPr>
        <p:spPr>
          <a:xfrm>
            <a:off x="3909144" y="531703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5" name="TextBox 29"/>
          <p:cNvSpPr txBox="1"/>
          <p:nvPr/>
        </p:nvSpPr>
        <p:spPr>
          <a:xfrm>
            <a:off x="4572227" y="5327107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mr-IN" sz="3200" dirty="0">
                <a:latin typeface="Arial" panose="020B0604020202020204" pitchFamily="34" charset="0"/>
              </a:rPr>
              <a:t>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INTERPRETING FACTOR LOADINGS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Non-rotated (initial) factor loadings are hard to interpret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First factor has highest factor loadings</a:t>
            </a:r>
          </a:p>
          <a:p>
            <a:r>
              <a:rPr lang="en-US" dirty="0"/>
              <a:t>Last selected factor has lowest factor loadings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Rotation</a:t>
            </a:r>
            <a:r>
              <a:rPr lang="en-US" dirty="0"/>
              <a:t> is a way to facilitate the interpretation of the relationship between items and factors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2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ROTATION IN FACTOR-ANALYSIS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</a:t>
            </a:r>
            <a:r>
              <a:rPr lang="en-US" dirty="0" smtClean="0"/>
              <a:t>the extraction </a:t>
            </a:r>
            <a:r>
              <a:rPr lang="en-US" dirty="0"/>
              <a:t>of factors, </a:t>
            </a:r>
            <a:r>
              <a:rPr lang="en-US" dirty="0" smtClean="0"/>
              <a:t>rotation can be used to </a:t>
            </a:r>
            <a:r>
              <a:rPr lang="en-US" dirty="0"/>
              <a:t>relate some items to one dimension and other factors to another </a:t>
            </a:r>
            <a:r>
              <a:rPr lang="en-US" dirty="0" smtClean="0"/>
              <a:t>dimension.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done </a:t>
            </a:r>
            <a:r>
              <a:rPr lang="en-US" dirty="0"/>
              <a:t>by giving HIGH factor scores for a specific dimension and LOW factor scores for the another </a:t>
            </a:r>
            <a:r>
              <a:rPr lang="en-US" dirty="0" smtClean="0"/>
              <a:t>dimension.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ways to do that: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u="sng" dirty="0"/>
              <a:t>factors are assumed to be NOT related (</a:t>
            </a:r>
            <a:r>
              <a:rPr lang="en-US" b="1" u="sng" dirty="0"/>
              <a:t>orthogonal</a:t>
            </a:r>
            <a:r>
              <a:rPr lang="en-US" u="sng" dirty="0"/>
              <a:t>: </a:t>
            </a:r>
            <a:r>
              <a:rPr lang="en-US" u="sng" dirty="0" err="1"/>
              <a:t>varimax</a:t>
            </a:r>
            <a:r>
              <a:rPr lang="en-US" u="sng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factors are assumed to be related (</a:t>
            </a:r>
            <a:r>
              <a:rPr lang="en-US" b="1" dirty="0"/>
              <a:t>non-orthogonal</a:t>
            </a:r>
            <a:r>
              <a:rPr lang="en-US" dirty="0"/>
              <a:t>: </a:t>
            </a:r>
            <a:r>
              <a:rPr lang="en-US" dirty="0" err="1"/>
              <a:t>oblimin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879</Words>
  <Application>Microsoft Macintosh PowerPoint</Application>
  <PresentationFormat>Widescreen</PresentationFormat>
  <Paragraphs>258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Narrow</vt:lpstr>
      <vt:lpstr>Calibri</vt:lpstr>
      <vt:lpstr>Mangal</vt:lpstr>
      <vt:lpstr>Wingdings</vt:lpstr>
      <vt:lpstr>Arial</vt:lpstr>
      <vt:lpstr>Kantoorthema</vt:lpstr>
      <vt:lpstr>CONCEPTS TO BE INCLUDED</vt:lpstr>
      <vt:lpstr>Interpreting factor loadings in factor analysis</vt:lpstr>
      <vt:lpstr>AIM</vt:lpstr>
      <vt:lpstr>EXAMPLE: PERSONALITY ITEMS</vt:lpstr>
      <vt:lpstr>MANY ITEMS, SMALLER SETS OF FACTORS</vt:lpstr>
      <vt:lpstr>FACTOR MATRIX</vt:lpstr>
      <vt:lpstr>SCREE PLOT</vt:lpstr>
      <vt:lpstr>INTERPRETING FACTOR LOADINGS</vt:lpstr>
      <vt:lpstr>ROTATION IN FACTOR-ANALYSIS</vt:lpstr>
      <vt:lpstr>ROTATED FACTOR MATRIX (VARIMAX)</vt:lpstr>
      <vt:lpstr>SOME PATTERNS OF ROTATED FACTOR LOADINGS</vt:lpstr>
      <vt:lpstr>ROTATED (PATTERN) FACTOR MATRIX (VALUES -0.3 TO +0.3 LEFT OUT)</vt:lpstr>
      <vt:lpstr>SOME PATTERNS OF ROTATED FACTOR LOADINGS</vt:lpstr>
      <vt:lpstr>ROTATED FACTOR MATRIX (VALUES -0.3 TO +0.3 LEFT OUT)</vt:lpstr>
      <vt:lpstr>SOME PATTERNS OF ROTATED FACTOR LOADINGS</vt:lpstr>
      <vt:lpstr>ROTATED FACTOR MATRIX (VALUES -0.3 TO +0.3 LEFT OUT)</vt:lpstr>
      <vt:lpstr>SOME PATTERNS OF ROTATED FACTOR LOADINGS</vt:lpstr>
      <vt:lpstr>ROTATED FACTOR MATRIX</vt:lpstr>
      <vt:lpstr>THIS MICROLECTURE</vt:lpstr>
      <vt:lpstr>PowerPoint Presentation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37</cp:revision>
  <dcterms:created xsi:type="dcterms:W3CDTF">2016-12-07T14:24:53Z</dcterms:created>
  <dcterms:modified xsi:type="dcterms:W3CDTF">2016-12-19T12:13:51Z</dcterms:modified>
</cp:coreProperties>
</file>