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83" r:id="rId2"/>
    <p:sldId id="256" r:id="rId3"/>
    <p:sldId id="257" r:id="rId4"/>
    <p:sldId id="296" r:id="rId5"/>
    <p:sldId id="284" r:id="rId6"/>
    <p:sldId id="285" r:id="rId7"/>
    <p:sldId id="286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7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s ten Klooster" initials="Rt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52" autoAdjust="0"/>
    <p:restoredTop sz="83270" autoAdjust="0"/>
  </p:normalViewPr>
  <p:slideViewPr>
    <p:cSldViewPr snapToGrid="0">
      <p:cViewPr>
        <p:scale>
          <a:sx n="82" d="100"/>
          <a:sy n="82" d="100"/>
        </p:scale>
        <p:origin x="162" y="-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3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17"/>
    </p:cViewPr>
  </p:sorterViewPr>
  <p:notesViewPr>
    <p:cSldViewPr snapToGrid="0">
      <p:cViewPr varScale="1">
        <p:scale>
          <a:sx n="54" d="100"/>
          <a:sy n="54" d="100"/>
        </p:scale>
        <p:origin x="2631" y="5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0217F7-4B2E-4B17-8427-9350383F16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730E94-02C2-4BC4-AFB1-BEEB3225C0B6}">
      <dgm:prSet phldrT="[Text]"/>
      <dgm:spPr>
        <a:solidFill>
          <a:srgbClr val="00B050"/>
        </a:solidFill>
      </dgm:spPr>
      <dgm:t>
        <a:bodyPr/>
        <a:lstStyle/>
        <a:p>
          <a:pPr algn="ctr"/>
          <a:r>
            <a:rPr lang="en-US" dirty="0" smtClean="0"/>
            <a:t>Dichotomy / Dummy</a:t>
          </a:r>
          <a:endParaRPr lang="en-US" dirty="0"/>
        </a:p>
      </dgm:t>
    </dgm:pt>
    <dgm:pt modelId="{0A37D602-8E21-42E1-B4A6-219B09647507}" type="parTrans" cxnId="{C0B68952-48F2-4D1A-A53A-747ED2C50FF0}">
      <dgm:prSet/>
      <dgm:spPr/>
      <dgm:t>
        <a:bodyPr/>
        <a:lstStyle/>
        <a:p>
          <a:pPr algn="l"/>
          <a:endParaRPr lang="en-US"/>
        </a:p>
      </dgm:t>
    </dgm:pt>
    <dgm:pt modelId="{0867F412-BB6F-41DD-A104-AA07AD81DC64}" type="sibTrans" cxnId="{C0B68952-48F2-4D1A-A53A-747ED2C50FF0}">
      <dgm:prSet/>
      <dgm:spPr/>
      <dgm:t>
        <a:bodyPr/>
        <a:lstStyle/>
        <a:p>
          <a:pPr algn="l"/>
          <a:endParaRPr lang="en-US"/>
        </a:p>
      </dgm:t>
    </dgm:pt>
    <dgm:pt modelId="{34D12296-AFA8-4CE7-AAEC-F9FCED41D239}">
      <dgm:prSet phldrT="[Text]"/>
      <dgm:spPr>
        <a:solidFill>
          <a:srgbClr val="00B050"/>
        </a:solidFill>
      </dgm:spPr>
      <dgm:t>
        <a:bodyPr/>
        <a:lstStyle/>
        <a:p>
          <a:pPr algn="ctr"/>
          <a:r>
            <a:rPr lang="en-US" dirty="0" smtClean="0"/>
            <a:t>Nominal</a:t>
          </a:r>
          <a:endParaRPr lang="en-US" dirty="0"/>
        </a:p>
      </dgm:t>
    </dgm:pt>
    <dgm:pt modelId="{FEDB7AAF-22F3-44FA-9275-D9722C734FEB}" type="parTrans" cxnId="{19447A4B-16D0-4541-A022-4C1D0D4C8D3B}">
      <dgm:prSet/>
      <dgm:spPr/>
      <dgm:t>
        <a:bodyPr/>
        <a:lstStyle/>
        <a:p>
          <a:pPr algn="l"/>
          <a:endParaRPr lang="en-US"/>
        </a:p>
      </dgm:t>
    </dgm:pt>
    <dgm:pt modelId="{E9619B52-22D4-45FD-A0B9-006C1FFD3F5C}" type="sibTrans" cxnId="{19447A4B-16D0-4541-A022-4C1D0D4C8D3B}">
      <dgm:prSet/>
      <dgm:spPr/>
      <dgm:t>
        <a:bodyPr/>
        <a:lstStyle/>
        <a:p>
          <a:pPr algn="l"/>
          <a:endParaRPr lang="en-US"/>
        </a:p>
      </dgm:t>
    </dgm:pt>
    <dgm:pt modelId="{321FF732-111C-47E0-8428-1B0B1CDC9B58}">
      <dgm:prSet phldrT="[Text]"/>
      <dgm:spPr>
        <a:solidFill>
          <a:srgbClr val="00B050"/>
        </a:solidFill>
      </dgm:spPr>
      <dgm:t>
        <a:bodyPr/>
        <a:lstStyle/>
        <a:p>
          <a:pPr algn="ctr"/>
          <a:r>
            <a:rPr lang="en-US" dirty="0" smtClean="0"/>
            <a:t>Ordinal</a:t>
          </a:r>
          <a:endParaRPr lang="en-US" dirty="0"/>
        </a:p>
      </dgm:t>
    </dgm:pt>
    <dgm:pt modelId="{05B56FE5-1236-4C5B-B1DD-354B084C8283}" type="parTrans" cxnId="{FABDDED7-CB77-4407-BAFF-AF0BAA7C4F48}">
      <dgm:prSet/>
      <dgm:spPr/>
      <dgm:t>
        <a:bodyPr/>
        <a:lstStyle/>
        <a:p>
          <a:pPr algn="l"/>
          <a:endParaRPr lang="en-US"/>
        </a:p>
      </dgm:t>
    </dgm:pt>
    <dgm:pt modelId="{FCB48DFB-A1EA-4D51-BFFF-30FC9E08080E}" type="sibTrans" cxnId="{FABDDED7-CB77-4407-BAFF-AF0BAA7C4F48}">
      <dgm:prSet/>
      <dgm:spPr/>
      <dgm:t>
        <a:bodyPr/>
        <a:lstStyle/>
        <a:p>
          <a:pPr algn="l"/>
          <a:endParaRPr lang="en-US"/>
        </a:p>
      </dgm:t>
    </dgm:pt>
    <dgm:pt modelId="{5DC4C7B7-3438-4BB9-A55B-72BEF4432FA2}">
      <dgm:prSet phldrT="[Text]"/>
      <dgm:spPr>
        <a:solidFill>
          <a:srgbClr val="00B050"/>
        </a:solidFill>
      </dgm:spPr>
      <dgm:t>
        <a:bodyPr/>
        <a:lstStyle/>
        <a:p>
          <a:pPr algn="ctr"/>
          <a:r>
            <a:rPr lang="en-US" dirty="0" smtClean="0"/>
            <a:t>Interval</a:t>
          </a:r>
          <a:endParaRPr lang="en-US" dirty="0"/>
        </a:p>
      </dgm:t>
    </dgm:pt>
    <dgm:pt modelId="{4759F607-01A8-494C-82CB-ADDF0715614E}" type="parTrans" cxnId="{24723095-A828-4FEA-95E3-FA2E52DB1AE4}">
      <dgm:prSet/>
      <dgm:spPr/>
      <dgm:t>
        <a:bodyPr/>
        <a:lstStyle/>
        <a:p>
          <a:pPr algn="l"/>
          <a:endParaRPr lang="en-US"/>
        </a:p>
      </dgm:t>
    </dgm:pt>
    <dgm:pt modelId="{5FC14182-51BB-480D-B583-16F5F9738F70}" type="sibTrans" cxnId="{24723095-A828-4FEA-95E3-FA2E52DB1AE4}">
      <dgm:prSet/>
      <dgm:spPr/>
      <dgm:t>
        <a:bodyPr/>
        <a:lstStyle/>
        <a:p>
          <a:pPr algn="l"/>
          <a:endParaRPr lang="en-US"/>
        </a:p>
      </dgm:t>
    </dgm:pt>
    <dgm:pt modelId="{CF3266BE-A595-4D8D-BE1E-71ADE1988F39}">
      <dgm:prSet phldrT="[Text]"/>
      <dgm:spPr>
        <a:solidFill>
          <a:srgbClr val="00B050"/>
        </a:solidFill>
      </dgm:spPr>
      <dgm:t>
        <a:bodyPr/>
        <a:lstStyle/>
        <a:p>
          <a:pPr algn="ctr"/>
          <a:r>
            <a:rPr lang="en-US" dirty="0" smtClean="0"/>
            <a:t>Ratio</a:t>
          </a:r>
          <a:endParaRPr lang="en-US" dirty="0"/>
        </a:p>
      </dgm:t>
    </dgm:pt>
    <dgm:pt modelId="{D1C22CAB-BE66-4EFC-911F-348EE7DA7AF8}" type="parTrans" cxnId="{EF23A665-4FA0-453A-BA6C-A3F420142B6E}">
      <dgm:prSet/>
      <dgm:spPr/>
      <dgm:t>
        <a:bodyPr/>
        <a:lstStyle/>
        <a:p>
          <a:pPr algn="l"/>
          <a:endParaRPr lang="en-US"/>
        </a:p>
      </dgm:t>
    </dgm:pt>
    <dgm:pt modelId="{542D6DA2-260C-4D47-BCE9-2181B0C7E3E3}" type="sibTrans" cxnId="{EF23A665-4FA0-453A-BA6C-A3F420142B6E}">
      <dgm:prSet/>
      <dgm:spPr/>
      <dgm:t>
        <a:bodyPr/>
        <a:lstStyle/>
        <a:p>
          <a:pPr algn="l"/>
          <a:endParaRPr lang="en-US"/>
        </a:p>
      </dgm:t>
    </dgm:pt>
    <dgm:pt modelId="{AD5FA257-5207-4476-A28F-643A0E146187}" type="pres">
      <dgm:prSet presAssocID="{8B0217F7-4B2E-4B17-8427-9350383F16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38BD8E2-C9F7-48E6-9468-0DC0A3126ECF}" type="pres">
      <dgm:prSet presAssocID="{7A730E94-02C2-4BC4-AFB1-BEEB3225C0B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68C16FD-E260-46F5-A3F6-8A15D1EF8AD9}" type="pres">
      <dgm:prSet presAssocID="{0867F412-BB6F-41DD-A104-AA07AD81DC64}" presName="spacer" presStyleCnt="0"/>
      <dgm:spPr/>
    </dgm:pt>
    <dgm:pt modelId="{AC121AD2-7B30-4DD9-8600-5B24724DC214}" type="pres">
      <dgm:prSet presAssocID="{34D12296-AFA8-4CE7-AAEC-F9FCED41D239}" presName="parentText" presStyleLbl="node1" presStyleIdx="1" presStyleCnt="5" custLinFactNeighborY="236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74177-3E0F-46F0-BA87-BE63721AC5AC}" type="pres">
      <dgm:prSet presAssocID="{E9619B52-22D4-45FD-A0B9-006C1FFD3F5C}" presName="spacer" presStyleCnt="0"/>
      <dgm:spPr/>
    </dgm:pt>
    <dgm:pt modelId="{20E9B180-AA07-4D4C-8887-2F135AC6AE86}" type="pres">
      <dgm:prSet presAssocID="{321FF732-111C-47E0-8428-1B0B1CDC9B5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A198464-ADA0-4F7E-88F3-8A802D3D8792}" type="pres">
      <dgm:prSet presAssocID="{FCB48DFB-A1EA-4D51-BFFF-30FC9E08080E}" presName="spacer" presStyleCnt="0"/>
      <dgm:spPr/>
    </dgm:pt>
    <dgm:pt modelId="{06687D88-E86A-4B1F-886B-23C7B2EB95B4}" type="pres">
      <dgm:prSet presAssocID="{5DC4C7B7-3438-4BB9-A55B-72BEF4432FA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C2513E6-EF00-449C-AD7D-DF0C48A0D6FE}" type="pres">
      <dgm:prSet presAssocID="{5FC14182-51BB-480D-B583-16F5F9738F70}" presName="spacer" presStyleCnt="0"/>
      <dgm:spPr/>
    </dgm:pt>
    <dgm:pt modelId="{B2C97354-E54A-4048-A8BF-627BD9B4E608}" type="pres">
      <dgm:prSet presAssocID="{CF3266BE-A595-4D8D-BE1E-71ADE1988F3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1E967B4-3870-4CA0-B6DB-5CE3A18EE1D4}" type="presOf" srcId="{5DC4C7B7-3438-4BB9-A55B-72BEF4432FA2}" destId="{06687D88-E86A-4B1F-886B-23C7B2EB95B4}" srcOrd="0" destOrd="0" presId="urn:microsoft.com/office/officeart/2005/8/layout/vList2"/>
    <dgm:cxn modelId="{B5C79B10-9225-4EC2-A403-A723E98D9E58}" type="presOf" srcId="{34D12296-AFA8-4CE7-AAEC-F9FCED41D239}" destId="{AC121AD2-7B30-4DD9-8600-5B24724DC214}" srcOrd="0" destOrd="0" presId="urn:microsoft.com/office/officeart/2005/8/layout/vList2"/>
    <dgm:cxn modelId="{24723095-A828-4FEA-95E3-FA2E52DB1AE4}" srcId="{8B0217F7-4B2E-4B17-8427-9350383F162E}" destId="{5DC4C7B7-3438-4BB9-A55B-72BEF4432FA2}" srcOrd="3" destOrd="0" parTransId="{4759F607-01A8-494C-82CB-ADDF0715614E}" sibTransId="{5FC14182-51BB-480D-B583-16F5F9738F70}"/>
    <dgm:cxn modelId="{EF23A665-4FA0-453A-BA6C-A3F420142B6E}" srcId="{8B0217F7-4B2E-4B17-8427-9350383F162E}" destId="{CF3266BE-A595-4D8D-BE1E-71ADE1988F39}" srcOrd="4" destOrd="0" parTransId="{D1C22CAB-BE66-4EFC-911F-348EE7DA7AF8}" sibTransId="{542D6DA2-260C-4D47-BCE9-2181B0C7E3E3}"/>
    <dgm:cxn modelId="{09D7FE2A-D808-427D-89A1-20385DCDC754}" type="presOf" srcId="{8B0217F7-4B2E-4B17-8427-9350383F162E}" destId="{AD5FA257-5207-4476-A28F-643A0E146187}" srcOrd="0" destOrd="0" presId="urn:microsoft.com/office/officeart/2005/8/layout/vList2"/>
    <dgm:cxn modelId="{C911C8C7-9721-4BBB-860F-BCB95D76162F}" type="presOf" srcId="{321FF732-111C-47E0-8428-1B0B1CDC9B58}" destId="{20E9B180-AA07-4D4C-8887-2F135AC6AE86}" srcOrd="0" destOrd="0" presId="urn:microsoft.com/office/officeart/2005/8/layout/vList2"/>
    <dgm:cxn modelId="{19447A4B-16D0-4541-A022-4C1D0D4C8D3B}" srcId="{8B0217F7-4B2E-4B17-8427-9350383F162E}" destId="{34D12296-AFA8-4CE7-AAEC-F9FCED41D239}" srcOrd="1" destOrd="0" parTransId="{FEDB7AAF-22F3-44FA-9275-D9722C734FEB}" sibTransId="{E9619B52-22D4-45FD-A0B9-006C1FFD3F5C}"/>
    <dgm:cxn modelId="{C0B68952-48F2-4D1A-A53A-747ED2C50FF0}" srcId="{8B0217F7-4B2E-4B17-8427-9350383F162E}" destId="{7A730E94-02C2-4BC4-AFB1-BEEB3225C0B6}" srcOrd="0" destOrd="0" parTransId="{0A37D602-8E21-42E1-B4A6-219B09647507}" sibTransId="{0867F412-BB6F-41DD-A104-AA07AD81DC64}"/>
    <dgm:cxn modelId="{FABDDED7-CB77-4407-BAFF-AF0BAA7C4F48}" srcId="{8B0217F7-4B2E-4B17-8427-9350383F162E}" destId="{321FF732-111C-47E0-8428-1B0B1CDC9B58}" srcOrd="2" destOrd="0" parTransId="{05B56FE5-1236-4C5B-B1DD-354B084C8283}" sibTransId="{FCB48DFB-A1EA-4D51-BFFF-30FC9E08080E}"/>
    <dgm:cxn modelId="{4DBB640F-BD6B-4AEA-814C-E4E954D6D2CC}" type="presOf" srcId="{7A730E94-02C2-4BC4-AFB1-BEEB3225C0B6}" destId="{F38BD8E2-C9F7-48E6-9468-0DC0A3126ECF}" srcOrd="0" destOrd="0" presId="urn:microsoft.com/office/officeart/2005/8/layout/vList2"/>
    <dgm:cxn modelId="{E6A18624-BCD3-4385-A703-62C59C48A129}" type="presOf" srcId="{CF3266BE-A595-4D8D-BE1E-71ADE1988F39}" destId="{B2C97354-E54A-4048-A8BF-627BD9B4E608}" srcOrd="0" destOrd="0" presId="urn:microsoft.com/office/officeart/2005/8/layout/vList2"/>
    <dgm:cxn modelId="{A0691213-3C30-4C9D-A289-6137743AAA57}" type="presParOf" srcId="{AD5FA257-5207-4476-A28F-643A0E146187}" destId="{F38BD8E2-C9F7-48E6-9468-0DC0A3126ECF}" srcOrd="0" destOrd="0" presId="urn:microsoft.com/office/officeart/2005/8/layout/vList2"/>
    <dgm:cxn modelId="{A86AB409-0DE7-494F-86B4-FCACB0490D32}" type="presParOf" srcId="{AD5FA257-5207-4476-A28F-643A0E146187}" destId="{368C16FD-E260-46F5-A3F6-8A15D1EF8AD9}" srcOrd="1" destOrd="0" presId="urn:microsoft.com/office/officeart/2005/8/layout/vList2"/>
    <dgm:cxn modelId="{1AC0C783-3526-4DFE-8EEA-956E5E5B46F0}" type="presParOf" srcId="{AD5FA257-5207-4476-A28F-643A0E146187}" destId="{AC121AD2-7B30-4DD9-8600-5B24724DC214}" srcOrd="2" destOrd="0" presId="urn:microsoft.com/office/officeart/2005/8/layout/vList2"/>
    <dgm:cxn modelId="{82D1EEC1-E079-4754-A11D-7BE82E6BC2F1}" type="presParOf" srcId="{AD5FA257-5207-4476-A28F-643A0E146187}" destId="{91774177-3E0F-46F0-BA87-BE63721AC5AC}" srcOrd="3" destOrd="0" presId="urn:microsoft.com/office/officeart/2005/8/layout/vList2"/>
    <dgm:cxn modelId="{350593FD-3919-4EE0-B068-950384A8FBFB}" type="presParOf" srcId="{AD5FA257-5207-4476-A28F-643A0E146187}" destId="{20E9B180-AA07-4D4C-8887-2F135AC6AE86}" srcOrd="4" destOrd="0" presId="urn:microsoft.com/office/officeart/2005/8/layout/vList2"/>
    <dgm:cxn modelId="{5569B287-6B92-45B3-87BA-8C2C7080702A}" type="presParOf" srcId="{AD5FA257-5207-4476-A28F-643A0E146187}" destId="{EA198464-ADA0-4F7E-88F3-8A802D3D8792}" srcOrd="5" destOrd="0" presId="urn:microsoft.com/office/officeart/2005/8/layout/vList2"/>
    <dgm:cxn modelId="{E7F306A1-5290-4DE3-99AC-90742BC596AA}" type="presParOf" srcId="{AD5FA257-5207-4476-A28F-643A0E146187}" destId="{06687D88-E86A-4B1F-886B-23C7B2EB95B4}" srcOrd="6" destOrd="0" presId="urn:microsoft.com/office/officeart/2005/8/layout/vList2"/>
    <dgm:cxn modelId="{52F61B30-07DA-4D77-8349-B37608801636}" type="presParOf" srcId="{AD5FA257-5207-4476-A28F-643A0E146187}" destId="{FC2513E6-EF00-449C-AD7D-DF0C48A0D6FE}" srcOrd="7" destOrd="0" presId="urn:microsoft.com/office/officeart/2005/8/layout/vList2"/>
    <dgm:cxn modelId="{1511359A-D353-479B-9C58-3EA5B70BCDAD}" type="presParOf" srcId="{AD5FA257-5207-4476-A28F-643A0E146187}" destId="{B2C97354-E54A-4048-A8BF-627BD9B4E60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BD8E2-C9F7-48E6-9468-0DC0A3126ECF}">
      <dsp:nvSpPr>
        <dsp:cNvPr id="0" name=""/>
        <dsp:cNvSpPr/>
      </dsp:nvSpPr>
      <dsp:spPr>
        <a:xfrm>
          <a:off x="0" y="61366"/>
          <a:ext cx="5170658" cy="79560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Dichotomy / Dummy</a:t>
          </a:r>
          <a:endParaRPr lang="en-US" sz="3400" kern="1200" dirty="0"/>
        </a:p>
      </dsp:txBody>
      <dsp:txXfrm>
        <a:off x="38838" y="100204"/>
        <a:ext cx="5092982" cy="717924"/>
      </dsp:txXfrm>
    </dsp:sp>
    <dsp:sp modelId="{AC121AD2-7B30-4DD9-8600-5B24724DC214}">
      <dsp:nvSpPr>
        <dsp:cNvPr id="0" name=""/>
        <dsp:cNvSpPr/>
      </dsp:nvSpPr>
      <dsp:spPr>
        <a:xfrm>
          <a:off x="0" y="978035"/>
          <a:ext cx="5170658" cy="79560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Nominal</a:t>
          </a:r>
          <a:endParaRPr lang="en-US" sz="3400" kern="1200" dirty="0"/>
        </a:p>
      </dsp:txBody>
      <dsp:txXfrm>
        <a:off x="38838" y="1016873"/>
        <a:ext cx="5092982" cy="717924"/>
      </dsp:txXfrm>
    </dsp:sp>
    <dsp:sp modelId="{20E9B180-AA07-4D4C-8887-2F135AC6AE86}">
      <dsp:nvSpPr>
        <dsp:cNvPr id="0" name=""/>
        <dsp:cNvSpPr/>
      </dsp:nvSpPr>
      <dsp:spPr>
        <a:xfrm>
          <a:off x="0" y="1848406"/>
          <a:ext cx="5170658" cy="79560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Ordinal</a:t>
          </a:r>
          <a:endParaRPr lang="en-US" sz="3400" kern="1200" dirty="0"/>
        </a:p>
      </dsp:txBody>
      <dsp:txXfrm>
        <a:off x="38838" y="1887244"/>
        <a:ext cx="5092982" cy="717924"/>
      </dsp:txXfrm>
    </dsp:sp>
    <dsp:sp modelId="{06687D88-E86A-4B1F-886B-23C7B2EB95B4}">
      <dsp:nvSpPr>
        <dsp:cNvPr id="0" name=""/>
        <dsp:cNvSpPr/>
      </dsp:nvSpPr>
      <dsp:spPr>
        <a:xfrm>
          <a:off x="0" y="2741926"/>
          <a:ext cx="5170658" cy="79560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Interval</a:t>
          </a:r>
          <a:endParaRPr lang="en-US" sz="3400" kern="1200" dirty="0"/>
        </a:p>
      </dsp:txBody>
      <dsp:txXfrm>
        <a:off x="38838" y="2780764"/>
        <a:ext cx="5092982" cy="717924"/>
      </dsp:txXfrm>
    </dsp:sp>
    <dsp:sp modelId="{B2C97354-E54A-4048-A8BF-627BD9B4E608}">
      <dsp:nvSpPr>
        <dsp:cNvPr id="0" name=""/>
        <dsp:cNvSpPr/>
      </dsp:nvSpPr>
      <dsp:spPr>
        <a:xfrm>
          <a:off x="0" y="3635446"/>
          <a:ext cx="5170658" cy="79560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Ratio</a:t>
          </a:r>
          <a:endParaRPr lang="en-US" sz="3400" kern="1200" dirty="0"/>
        </a:p>
      </dsp:txBody>
      <dsp:txXfrm>
        <a:off x="38838" y="3674284"/>
        <a:ext cx="5092982" cy="717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C36DE-FEF4-43C3-9B89-69B76A110144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56EA7-4D7D-4734-977C-031EF59AA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41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4D11A-92DB-458F-9D54-A26821107BDF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407BD-0553-42FC-8BDE-6ACB90D1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1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3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1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722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4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3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1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61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0CFE1-23D8-4761-974B-B32AA046075C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2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2" y="959703"/>
            <a:ext cx="9982241" cy="318764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40269" y="85852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8" name="Picture 7" descr="UT powerpoint sheet small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24000" cy="686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05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0CFE1-23D8-4761-974B-B32AA046075C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2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2" y="959703"/>
            <a:ext cx="9982241" cy="318764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pic>
        <p:nvPicPr>
          <p:cNvPr id="2" name="Picture 1" descr="UT powerpoint sheet small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400"/>
            <a:ext cx="1485713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98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0CFE1-23D8-4761-974B-B32AA046075C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2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2" y="973668"/>
            <a:ext cx="9982241" cy="304800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pic>
        <p:nvPicPr>
          <p:cNvPr id="2" name="Picture 1" descr="UT powerpoint sheet small 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"/>
          <a:stretch/>
        </p:blipFill>
        <p:spPr>
          <a:xfrm>
            <a:off x="0" y="0"/>
            <a:ext cx="149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60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0CFE1-23D8-4761-974B-B32AA046075C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2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2" y="956735"/>
            <a:ext cx="9982241" cy="318764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pic>
        <p:nvPicPr>
          <p:cNvPr id="7" name="Picture 6" descr="UT powerpoint sheet small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62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43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CFE1-23D8-4761-974B-B32AA046075C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49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0CFE1-23D8-4761-974B-B32AA046075C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2"/>
            <a:ext cx="99568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2"/>
            <a:ext cx="99568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3548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0CFE1-23D8-4761-974B-B32AA046075C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2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8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2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81230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0CFE1-23D8-4761-974B-B32AA046075C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2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2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39495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0CFE1-23D8-4761-974B-B32AA046075C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643051"/>
            <a:ext cx="12192000" cy="400052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177802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990602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73272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7213602" y="1667933"/>
            <a:ext cx="4597441" cy="4402667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662100"/>
            <a:ext cx="7010400" cy="441010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0CFE1-23D8-4761-974B-B32AA046075C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0" y="181417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2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17182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0CFE1-23D8-4761-974B-B32AA046075C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828800" y="1641599"/>
            <a:ext cx="10363200" cy="39996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nl-NL" dirty="0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81417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990602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21045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3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1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0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3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1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688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_Logo_Black_EN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6172201"/>
            <a:ext cx="3149600" cy="607619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803401"/>
            <a:ext cx="100128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opmaakprofielen van de </a:t>
            </a:r>
            <a:r>
              <a:rPr lang="nl-NL" dirty="0" err="1" smtClean="0"/>
              <a:t>modeltekst</a:t>
            </a:r>
            <a:r>
              <a:rPr lang="nl-NL" dirty="0" smtClean="0"/>
              <a:t>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96504" y="6172201"/>
            <a:ext cx="124883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2000"/>
              </a:lnSpc>
              <a:defRPr sz="1333"/>
            </a:lvl1pPr>
          </a:lstStyle>
          <a:p>
            <a:fld id="{31F0CFE1-23D8-4761-974B-B32AA046075C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20168" y="6172201"/>
            <a:ext cx="537633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2000"/>
              </a:lnSpc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45335" y="6170084"/>
            <a:ext cx="49953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2000"/>
              </a:lnSpc>
              <a:defRPr sz="1333"/>
            </a:lvl1pPr>
          </a:lstStyle>
          <a:p>
            <a:fld id="{D95323F0-231D-4117-8D2A-7E560BED2EA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1828801" y="1397000"/>
            <a:ext cx="103744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58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5pPr>
      <a:lvl6pPr marL="609570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6pPr>
      <a:lvl7pPr marL="1219140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7pPr>
      <a:lvl8pPr marL="1828709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8pPr>
      <a:lvl9pPr marL="2438278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9pPr>
    </p:titleStyle>
    <p:bodyStyle>
      <a:lvl1pPr marL="340766" indent="-340766" algn="l" defTabSz="317484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7515" indent="-374632" algn="l" defTabSz="317484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068864" indent="-317484" algn="l" defTabSz="317484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437145" indent="-334417" algn="l" defTabSz="317484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1792729" indent="-340766" algn="l" defTabSz="317484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402297" indent="-340766" algn="l" defTabSz="317484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6pPr>
      <a:lvl7pPr marL="3011867" indent="-340766" algn="l" defTabSz="317484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7pPr>
      <a:lvl8pPr marL="3621436" indent="-340766" algn="l" defTabSz="317484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8pPr>
      <a:lvl9pPr marL="4231006" indent="-340766" algn="l" defTabSz="317484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wedding-rings-marriage-wedding-152336/" TargetMode="External"/><Relationship Id="rId2" Type="http://schemas.openxmlformats.org/officeDocument/2006/relationships/hyperlink" Target="https://pixabay.com/en/ton-color-circle-colorful-stack-184851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pixabay.com/en/money-currency-dollars-euros-euro-87189/" TargetMode="External"/><Relationship Id="rId5" Type="http://schemas.openxmlformats.org/officeDocument/2006/relationships/hyperlink" Target="https://pixabay.com/en/water-glass-transparent-369850/" TargetMode="External"/><Relationship Id="rId4" Type="http://schemas.openxmlformats.org/officeDocument/2006/relationships/hyperlink" Target="https://pixabay.com/en/stopwatch-time-treadmill-race-259303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1803402"/>
            <a:ext cx="10012800" cy="3457916"/>
          </a:xfrm>
        </p:spPr>
        <p:txBody>
          <a:bodyPr numCol="2"/>
          <a:lstStyle/>
          <a:p>
            <a:r>
              <a:rPr lang="en-US" sz="2800" dirty="0"/>
              <a:t>Variables </a:t>
            </a:r>
          </a:p>
          <a:p>
            <a:r>
              <a:rPr lang="en-US" sz="2800" dirty="0"/>
              <a:t>Units</a:t>
            </a:r>
          </a:p>
          <a:p>
            <a:endParaRPr lang="en-US" sz="2800" dirty="0"/>
          </a:p>
          <a:p>
            <a:r>
              <a:rPr lang="en-US" sz="2800" dirty="0"/>
              <a:t>Values</a:t>
            </a:r>
          </a:p>
          <a:p>
            <a:r>
              <a:rPr lang="en-US" sz="2800" dirty="0"/>
              <a:t>Attributes</a:t>
            </a:r>
          </a:p>
          <a:p>
            <a:endParaRPr lang="en-US" sz="2800" dirty="0"/>
          </a:p>
          <a:p>
            <a:r>
              <a:rPr lang="en-US" sz="2800" dirty="0"/>
              <a:t>Mutually exclusive and complete</a:t>
            </a:r>
          </a:p>
          <a:p>
            <a:r>
              <a:rPr lang="en-US" sz="2800" dirty="0"/>
              <a:t>Dichotomy (dummy variable)</a:t>
            </a:r>
          </a:p>
          <a:p>
            <a:r>
              <a:rPr lang="en-US" sz="2800" dirty="0"/>
              <a:t>Nominal measure</a:t>
            </a:r>
          </a:p>
          <a:p>
            <a:r>
              <a:rPr lang="en-US" sz="2800" dirty="0"/>
              <a:t>Interval measure</a:t>
            </a:r>
          </a:p>
          <a:p>
            <a:r>
              <a:rPr lang="en-US" sz="2800" dirty="0"/>
              <a:t>Ordinal measure</a:t>
            </a:r>
          </a:p>
          <a:p>
            <a:r>
              <a:rPr lang="en-US" sz="2800" dirty="0"/>
              <a:t>Ratio measure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54880"/>
            <a:ext cx="9956800" cy="732985"/>
          </a:xfrm>
        </p:spPr>
        <p:txBody>
          <a:bodyPr/>
          <a:lstStyle/>
          <a:p>
            <a:r>
              <a:rPr lang="en-US" dirty="0"/>
              <a:t>Concepts to be </a:t>
            </a:r>
            <a:r>
              <a:rPr lang="en-US" dirty="0" smtClean="0"/>
              <a:t>included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If a variable has </a:t>
            </a:r>
            <a:r>
              <a:rPr lang="en-US" sz="2800" u="sng" dirty="0"/>
              <a:t>two attributes </a:t>
            </a:r>
            <a:r>
              <a:rPr lang="en-US" sz="2800" dirty="0"/>
              <a:t>only: dichotomy.</a:t>
            </a:r>
          </a:p>
          <a:p>
            <a:pPr marL="0" indent="358775">
              <a:buNone/>
            </a:pPr>
            <a:r>
              <a:rPr lang="en-US" sz="2800" dirty="0"/>
              <a:t>Example: are you </a:t>
            </a:r>
            <a:r>
              <a:rPr lang="en-US" sz="2800" dirty="0">
                <a:solidFill>
                  <a:srgbClr val="00B050"/>
                </a:solidFill>
              </a:rPr>
              <a:t>legally married</a:t>
            </a:r>
            <a:r>
              <a:rPr lang="en-US" sz="2800" dirty="0"/>
              <a:t>: </a:t>
            </a:r>
            <a:r>
              <a:rPr lang="en-US" sz="2800" dirty="0" smtClean="0"/>
              <a:t>yes/no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If </a:t>
            </a:r>
            <a:r>
              <a:rPr lang="en-US" sz="2800" dirty="0"/>
              <a:t>a variable has </a:t>
            </a:r>
            <a:r>
              <a:rPr lang="en-US" sz="2800" u="sng" dirty="0"/>
              <a:t>more than two attributes which are not ordered</a:t>
            </a:r>
            <a:r>
              <a:rPr lang="en-US" sz="2800" dirty="0"/>
              <a:t>: nominal (also: qualitative</a:t>
            </a:r>
            <a:r>
              <a:rPr lang="en-US" sz="2800" dirty="0" smtClean="0"/>
              <a:t>)</a:t>
            </a:r>
          </a:p>
          <a:p>
            <a:pPr marL="0" indent="358775">
              <a:buNone/>
            </a:pPr>
            <a:r>
              <a:rPr lang="en-US" sz="2800" dirty="0" smtClean="0"/>
              <a:t>Example</a:t>
            </a:r>
            <a:r>
              <a:rPr lang="en-US" sz="2800" dirty="0"/>
              <a:t>: which </a:t>
            </a:r>
            <a:r>
              <a:rPr lang="en-US" sz="2800" dirty="0">
                <a:solidFill>
                  <a:srgbClr val="00B050"/>
                </a:solidFill>
              </a:rPr>
              <a:t>religion</a:t>
            </a:r>
            <a:r>
              <a:rPr lang="en-US" sz="2800" dirty="0"/>
              <a:t> do you belong to?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/>
              <a:t>Dichotomy and Nominal</a:t>
            </a:r>
          </a:p>
        </p:txBody>
      </p:sp>
      <p:pic>
        <p:nvPicPr>
          <p:cNvPr id="4" name="Picture 3" descr="C:\Users\LuttikhuisMG\AppData\Local\Microsoft\Windows\Temporary Internet Files\Content.IE5\2HNGEC0R\wedding-rings-152336_12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974" y="1997901"/>
            <a:ext cx="2650204" cy="203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30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800"/>
              </a:spcBef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If the values can be ordered, but the distance between the values is unknown, the variable is called ‘ordinal</a:t>
            </a:r>
            <a:r>
              <a:rPr lang="en-US" altLang="en-US" sz="2800" dirty="0" smtClean="0">
                <a:solidFill>
                  <a:srgbClr val="000000"/>
                </a:solidFill>
              </a:rPr>
              <a:t>’</a:t>
            </a:r>
            <a:endParaRPr lang="en-US" altLang="en-US" sz="2800" dirty="0">
              <a:solidFill>
                <a:srgbClr val="000000"/>
              </a:solidFill>
            </a:endParaRPr>
          </a:p>
          <a:p>
            <a:pPr marL="0" indent="0">
              <a:spcBef>
                <a:spcPts val="800"/>
              </a:spcBef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Example: </a:t>
            </a:r>
            <a:endParaRPr lang="en-US" altLang="en-US" sz="28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-US" altLang="en-US" sz="2800" dirty="0" smtClean="0">
                <a:solidFill>
                  <a:srgbClr val="00B050"/>
                </a:solidFill>
              </a:rPr>
              <a:t>ranking </a:t>
            </a:r>
            <a:r>
              <a:rPr lang="en-US" altLang="en-US" sz="2800" dirty="0"/>
              <a:t>in a </a:t>
            </a:r>
            <a:r>
              <a:rPr lang="en-US" altLang="en-US" sz="2800" dirty="0" smtClean="0"/>
              <a:t>running contest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altLang="en-US" sz="2800" dirty="0" smtClean="0">
                <a:solidFill>
                  <a:srgbClr val="000000"/>
                </a:solidFill>
              </a:rPr>
              <a:t>of </a:t>
            </a:r>
            <a:r>
              <a:rPr lang="en-US" altLang="en-US" sz="2800" dirty="0">
                <a:solidFill>
                  <a:srgbClr val="FF0000"/>
                </a:solidFill>
              </a:rPr>
              <a:t>long distance runners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 smtClean="0"/>
              <a:t>Ordinal</a:t>
            </a:r>
            <a:endParaRPr lang="en-US" dirty="0"/>
          </a:p>
        </p:txBody>
      </p:sp>
      <p:pic>
        <p:nvPicPr>
          <p:cNvPr id="4" name="Picture 3" descr="C:\Users\LuttikhuisMG\AppData\Local\Microsoft\Windows\Temporary Internet Files\Content.IE5\BJ76YS5J\stopwatch-259303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944" y="3391383"/>
            <a:ext cx="4115119" cy="275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80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1803401"/>
            <a:ext cx="10012800" cy="4344181"/>
          </a:xfrm>
        </p:spPr>
        <p:txBody>
          <a:bodyPr/>
          <a:lstStyle/>
          <a:p>
            <a:pPr marL="0" indent="0">
              <a:spcBef>
                <a:spcPts val="800"/>
              </a:spcBef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If the values can be ordered, the distance between the values is known, but there is no meaningful ‘zero’ point, the variable is called an ‘interval’ </a:t>
            </a:r>
            <a:r>
              <a:rPr lang="en-US" altLang="en-US" sz="2800" dirty="0" smtClean="0">
                <a:solidFill>
                  <a:srgbClr val="000000"/>
                </a:solidFill>
              </a:rPr>
              <a:t>variable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altLang="en-US" sz="2800" dirty="0" smtClean="0">
                <a:solidFill>
                  <a:srgbClr val="000000"/>
                </a:solidFill>
              </a:rPr>
              <a:t>(</a:t>
            </a:r>
            <a:r>
              <a:rPr lang="en-US" altLang="en-US" sz="2800" dirty="0">
                <a:solidFill>
                  <a:srgbClr val="000000"/>
                </a:solidFill>
              </a:rPr>
              <a:t>Trick: you cannot say ‘twice as much</a:t>
            </a:r>
            <a:r>
              <a:rPr lang="en-US" altLang="en-US" sz="2800" dirty="0" smtClean="0">
                <a:solidFill>
                  <a:srgbClr val="000000"/>
                </a:solidFill>
              </a:rPr>
              <a:t>’)</a:t>
            </a:r>
          </a:p>
          <a:p>
            <a:pPr marL="0" indent="0">
              <a:spcBef>
                <a:spcPts val="800"/>
              </a:spcBef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Example: </a:t>
            </a:r>
            <a:endParaRPr lang="en-US" altLang="en-US" sz="28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-US" altLang="en-US" sz="2800" dirty="0">
                <a:solidFill>
                  <a:srgbClr val="00B050"/>
                </a:solidFill>
              </a:rPr>
              <a:t>D</a:t>
            </a:r>
            <a:r>
              <a:rPr lang="en-US" altLang="en-US" sz="2800" dirty="0" smtClean="0">
                <a:solidFill>
                  <a:srgbClr val="00B050"/>
                </a:solidFill>
              </a:rPr>
              <a:t>egrees </a:t>
            </a:r>
            <a:r>
              <a:rPr lang="en-US" altLang="en-US" sz="2800" dirty="0">
                <a:solidFill>
                  <a:srgbClr val="00B050"/>
                </a:solidFill>
              </a:rPr>
              <a:t>Celsius </a:t>
            </a:r>
            <a:r>
              <a:rPr lang="en-US" altLang="en-US" sz="2800" dirty="0">
                <a:solidFill>
                  <a:srgbClr val="000000"/>
                </a:solidFill>
              </a:rPr>
              <a:t>of a </a:t>
            </a:r>
            <a:r>
              <a:rPr lang="en-US" altLang="en-US" sz="2800" dirty="0">
                <a:solidFill>
                  <a:srgbClr val="FF0000"/>
                </a:solidFill>
              </a:rPr>
              <a:t>glass of water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 smtClean="0"/>
              <a:t>Interval</a:t>
            </a:r>
            <a:endParaRPr lang="en-US" dirty="0"/>
          </a:p>
        </p:txBody>
      </p:sp>
      <p:pic>
        <p:nvPicPr>
          <p:cNvPr id="4" name="Picture 3" descr="C:\Users\LuttikhuisMG\AppData\Local\Microsoft\Windows\Temporary Internet Files\Content.IE5\OOERJUAD\water-369850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747" y="2914019"/>
            <a:ext cx="2551293" cy="365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22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800"/>
              </a:spcBef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If the values can be ordered, the distance between the values is known, and there is a meaningful ‘zero’ point, the variable is called a ‘ratio’ </a:t>
            </a:r>
            <a:r>
              <a:rPr lang="en-US" altLang="en-US" sz="2800" dirty="0" smtClean="0">
                <a:solidFill>
                  <a:srgbClr val="000000"/>
                </a:solidFill>
              </a:rPr>
              <a:t>variable</a:t>
            </a:r>
            <a:endParaRPr lang="en-US" altLang="en-US" sz="2800" dirty="0">
              <a:solidFill>
                <a:srgbClr val="000000"/>
              </a:solidFill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(Trick: you can say ‘twice as much</a:t>
            </a:r>
            <a:r>
              <a:rPr lang="en-US" altLang="en-US" sz="2800" dirty="0" smtClean="0">
                <a:solidFill>
                  <a:srgbClr val="000000"/>
                </a:solidFill>
              </a:rPr>
              <a:t>’)</a:t>
            </a:r>
          </a:p>
          <a:p>
            <a:pPr marL="0" indent="0">
              <a:spcBef>
                <a:spcPts val="800"/>
              </a:spcBef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Example: </a:t>
            </a:r>
            <a:endParaRPr lang="en-US" altLang="en-US" sz="28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-US" altLang="en-US" sz="2800" dirty="0">
                <a:solidFill>
                  <a:srgbClr val="00B050"/>
                </a:solidFill>
              </a:rPr>
              <a:t>A</a:t>
            </a:r>
            <a:r>
              <a:rPr lang="en-US" altLang="en-US" sz="2800" dirty="0" smtClean="0">
                <a:solidFill>
                  <a:srgbClr val="00B050"/>
                </a:solidFill>
              </a:rPr>
              <a:t>mount </a:t>
            </a:r>
            <a:r>
              <a:rPr lang="en-US" altLang="en-US" sz="2800" dirty="0">
                <a:solidFill>
                  <a:srgbClr val="00B050"/>
                </a:solidFill>
              </a:rPr>
              <a:t>of income </a:t>
            </a:r>
            <a:r>
              <a:rPr lang="en-US" altLang="en-US" sz="2800" dirty="0" smtClean="0"/>
              <a:t>in </a:t>
            </a:r>
            <a:r>
              <a:rPr lang="en-US" altLang="en-US" sz="2800" dirty="0">
                <a:solidFill>
                  <a:srgbClr val="FF0000"/>
                </a:solidFill>
              </a:rPr>
              <a:t>a household</a:t>
            </a:r>
          </a:p>
          <a:p>
            <a:pPr marL="0" indent="0">
              <a:spcBef>
                <a:spcPts val="800"/>
              </a:spcBef>
              <a:buNone/>
            </a:pP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 smtClean="0"/>
              <a:t>Ratio</a:t>
            </a:r>
            <a:endParaRPr lang="en-US" dirty="0"/>
          </a:p>
        </p:txBody>
      </p:sp>
      <p:pic>
        <p:nvPicPr>
          <p:cNvPr id="4" name="Picture 3" descr="C:\Users\LuttikhuisMG\AppData\Local\Microsoft\Windows\Temporary Internet Files\Content.IE5\SKM3RH2K\money-87189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095" y="4515066"/>
            <a:ext cx="3947374" cy="192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7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 smtClean="0"/>
              <a:t>Overview and examples</a:t>
            </a:r>
            <a:endParaRPr lang="en-US" dirty="0"/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998329"/>
              </p:ext>
            </p:extLst>
          </p:nvPr>
        </p:nvGraphicFramePr>
        <p:xfrm>
          <a:off x="1828800" y="1433011"/>
          <a:ext cx="10012364" cy="491098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667000"/>
                <a:gridCol w="7345364"/>
              </a:tblGrid>
              <a:tr h="1007076">
                <a:tc>
                  <a:txBody>
                    <a:bodyPr/>
                    <a:lstStyle/>
                    <a:p>
                      <a:r>
                        <a:rPr lang="en-GB" sz="2800" b="0" dirty="0" smtClean="0"/>
                        <a:t>Dichotomous</a:t>
                      </a:r>
                      <a:endParaRPr lang="en-US" sz="2800" b="0" dirty="0"/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 smtClean="0">
                          <a:solidFill>
                            <a:srgbClr val="00B050"/>
                          </a:solidFill>
                        </a:rPr>
                        <a:t>Gender </a:t>
                      </a:r>
                      <a:r>
                        <a:rPr lang="en-GB" sz="2800" b="0" baseline="0" dirty="0" smtClean="0"/>
                        <a:t>of </a:t>
                      </a:r>
                      <a:r>
                        <a:rPr lang="en-GB" sz="2800" b="0" baseline="0" dirty="0" smtClean="0"/>
                        <a:t>a </a:t>
                      </a:r>
                      <a:r>
                        <a:rPr lang="en-GB" sz="2800" b="0" baseline="0" dirty="0" smtClean="0">
                          <a:solidFill>
                            <a:srgbClr val="FF0000"/>
                          </a:solidFill>
                        </a:rPr>
                        <a:t>person </a:t>
                      </a:r>
                    </a:p>
                    <a:p>
                      <a:r>
                        <a:rPr lang="en-GB" sz="2800" b="0" dirty="0" smtClean="0"/>
                        <a:t>(male,</a:t>
                      </a:r>
                      <a:r>
                        <a:rPr lang="en-GB" sz="2800" b="0" baseline="0" dirty="0" smtClean="0"/>
                        <a:t> female) </a:t>
                      </a:r>
                      <a:endParaRPr lang="en-US" sz="28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07076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Nominal</a:t>
                      </a:r>
                      <a:endParaRPr lang="en-US" sz="2800" dirty="0"/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00B050"/>
                          </a:solidFill>
                        </a:rPr>
                        <a:t>Country </a:t>
                      </a:r>
                      <a:r>
                        <a:rPr lang="en-GB" sz="2800" dirty="0" smtClean="0"/>
                        <a:t>in which</a:t>
                      </a:r>
                      <a:r>
                        <a:rPr lang="en-GB" sz="2800" baseline="0" dirty="0" smtClean="0"/>
                        <a:t> the headquarter of a </a:t>
                      </a:r>
                      <a:r>
                        <a:rPr lang="en-GB" sz="2800" baseline="0" dirty="0" smtClean="0">
                          <a:solidFill>
                            <a:srgbClr val="FF0000"/>
                          </a:solidFill>
                        </a:rPr>
                        <a:t>company </a:t>
                      </a:r>
                      <a:r>
                        <a:rPr lang="en-GB" sz="2800" baseline="0" dirty="0" smtClean="0"/>
                        <a:t>is </a:t>
                      </a:r>
                      <a:r>
                        <a:rPr lang="en-GB" sz="2800" baseline="0" dirty="0" smtClean="0"/>
                        <a:t>located (NL, GE, UK, </a:t>
                      </a:r>
                      <a:r>
                        <a:rPr lang="en-GB" sz="2800" baseline="0" dirty="0" err="1" smtClean="0"/>
                        <a:t>etc</a:t>
                      </a:r>
                      <a:r>
                        <a:rPr lang="en-GB" sz="2800" baseline="0" dirty="0" smtClean="0"/>
                        <a:t> …)</a:t>
                      </a:r>
                      <a:endParaRPr lang="en-US" sz="2800" dirty="0"/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007076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Ordinal</a:t>
                      </a:r>
                      <a:endParaRPr lang="en-US" sz="2800" dirty="0"/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00B050"/>
                          </a:solidFill>
                        </a:rPr>
                        <a:t>Innovative power</a:t>
                      </a:r>
                      <a:r>
                        <a:rPr lang="en-GB" sz="280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GB" sz="2800" dirty="0" smtClean="0"/>
                        <a:t>of a </a:t>
                      </a:r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company</a:t>
                      </a:r>
                    </a:p>
                    <a:p>
                      <a:r>
                        <a:rPr lang="en-GB" sz="2800" dirty="0" smtClean="0"/>
                        <a:t>(</a:t>
                      </a:r>
                      <a:r>
                        <a:rPr lang="en-GB" sz="2800" dirty="0" smtClean="0"/>
                        <a:t>low, medium, high)</a:t>
                      </a:r>
                      <a:endParaRPr lang="en-US" sz="2800" dirty="0"/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487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Interval</a:t>
                      </a:r>
                    </a:p>
                    <a:p>
                      <a:endParaRPr lang="en-US" sz="2800" dirty="0"/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00B050"/>
                          </a:solidFill>
                        </a:rPr>
                        <a:t>IQ scores </a:t>
                      </a:r>
                      <a:r>
                        <a:rPr lang="en-GB" sz="2800" dirty="0" smtClean="0"/>
                        <a:t>of </a:t>
                      </a:r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employees</a:t>
                      </a:r>
                    </a:p>
                    <a:p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(60-160)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59487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Ratio</a:t>
                      </a:r>
                    </a:p>
                    <a:p>
                      <a:endParaRPr lang="en-US" sz="2800" dirty="0"/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00B050"/>
                          </a:solidFill>
                        </a:rPr>
                        <a:t>Profits or</a:t>
                      </a:r>
                      <a:r>
                        <a:rPr lang="en-GB" sz="2800" baseline="0" dirty="0" smtClean="0">
                          <a:solidFill>
                            <a:srgbClr val="00B050"/>
                          </a:solidFill>
                        </a:rPr>
                        <a:t> losses </a:t>
                      </a:r>
                      <a:r>
                        <a:rPr lang="en-GB" sz="2800" baseline="0" dirty="0" smtClean="0"/>
                        <a:t>of a </a:t>
                      </a:r>
                      <a:r>
                        <a:rPr lang="en-GB" sz="2800" baseline="0" dirty="0" smtClean="0">
                          <a:solidFill>
                            <a:srgbClr val="FF0000"/>
                          </a:solidFill>
                        </a:rPr>
                        <a:t>company</a:t>
                      </a:r>
                    </a:p>
                    <a:p>
                      <a:r>
                        <a:rPr lang="en-GB" sz="2800" baseline="0" dirty="0" smtClean="0">
                          <a:solidFill>
                            <a:schemeClr val="tx1"/>
                          </a:solidFill>
                        </a:rPr>
                        <a:t>(in $ or €)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840375" y="1435261"/>
            <a:ext cx="2650602" cy="98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40375" y="2463480"/>
            <a:ext cx="2650602" cy="98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40375" y="3447328"/>
            <a:ext cx="2650602" cy="98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0375" y="4431176"/>
            <a:ext cx="2650602" cy="98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40375" y="5401520"/>
            <a:ext cx="2650602" cy="98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90977" y="2463480"/>
            <a:ext cx="7338350" cy="98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90977" y="3447328"/>
            <a:ext cx="7338350" cy="98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90977" y="4431176"/>
            <a:ext cx="7338350" cy="98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90977" y="5415024"/>
            <a:ext cx="7338350" cy="98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5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Distinguish </a:t>
            </a:r>
            <a:r>
              <a:rPr lang="en-US" sz="2800" dirty="0"/>
              <a:t>between ‘levels of measurement</a:t>
            </a:r>
            <a:r>
              <a:rPr lang="en-US" sz="2800" dirty="0" smtClean="0"/>
              <a:t>’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This helps you to better understand variables and, later, to select the appropriate statistical tools for handling </a:t>
            </a:r>
            <a:r>
              <a:rPr lang="en-US" sz="2800" dirty="0" smtClean="0"/>
              <a:t>them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 smtClean="0"/>
              <a:t>This microlecture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4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694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1" y="1803401"/>
            <a:ext cx="10227212" cy="3560763"/>
          </a:xfrm>
        </p:spPr>
        <p:txBody>
          <a:bodyPr/>
          <a:lstStyle/>
          <a:p>
            <a:r>
              <a:rPr lang="en-US" altLang="nl-NL" sz="1600" dirty="0"/>
              <a:t>Slide 7: </a:t>
            </a:r>
            <a:r>
              <a:rPr lang="en-US" altLang="nl-NL" sz="1600" dirty="0">
                <a:hlinkClick r:id="rId2"/>
              </a:rPr>
              <a:t>https://pixabay.com/en/ton-color-circle-colorful-stack-184851/</a:t>
            </a:r>
            <a:endParaRPr lang="en-US" altLang="nl-NL" sz="1600" dirty="0"/>
          </a:p>
          <a:p>
            <a:r>
              <a:rPr lang="en-US" altLang="nl-NL" sz="1600" dirty="0"/>
              <a:t>Slide 10: </a:t>
            </a:r>
            <a:r>
              <a:rPr lang="en-US" altLang="nl-NL" sz="1600" dirty="0">
                <a:hlinkClick r:id="rId3"/>
              </a:rPr>
              <a:t>https://pixabay.com/en/wedding-rings-marriage-wedding-152336/</a:t>
            </a:r>
            <a:endParaRPr lang="en-US" altLang="nl-NL" sz="1600" dirty="0"/>
          </a:p>
          <a:p>
            <a:r>
              <a:rPr lang="en-US" altLang="nl-NL" sz="1600" dirty="0"/>
              <a:t>Slide 11: </a:t>
            </a:r>
            <a:r>
              <a:rPr lang="en-US" altLang="nl-NL" sz="1600" dirty="0">
                <a:hlinkClick r:id="rId4"/>
              </a:rPr>
              <a:t>https://pixabay.com/en/stopwatch-time-treadmill-race-259303/</a:t>
            </a:r>
            <a:endParaRPr lang="en-US" altLang="nl-NL" sz="1600" dirty="0"/>
          </a:p>
          <a:p>
            <a:r>
              <a:rPr lang="en-US" altLang="nl-NL" sz="1600" dirty="0"/>
              <a:t>Slide 12: </a:t>
            </a:r>
            <a:r>
              <a:rPr lang="en-US" altLang="nl-NL" sz="1600" dirty="0">
                <a:hlinkClick r:id="rId5"/>
              </a:rPr>
              <a:t>https://pixabay.com/en/water-glass-transparent-369850/</a:t>
            </a:r>
            <a:endParaRPr lang="en-US" altLang="nl-NL" sz="1600" dirty="0"/>
          </a:p>
          <a:p>
            <a:r>
              <a:rPr lang="en-US" altLang="nl-NL" sz="1600" dirty="0"/>
              <a:t>Slide 13: </a:t>
            </a:r>
            <a:r>
              <a:rPr lang="en-US" altLang="nl-NL" sz="1600" dirty="0">
                <a:hlinkClick r:id="rId6"/>
              </a:rPr>
              <a:t>https://pixabay.com/en/money-currency-dollars-euros-euro-87189</a:t>
            </a:r>
            <a:r>
              <a:rPr lang="en-US" altLang="nl-NL" sz="1600" dirty="0" smtClean="0">
                <a:hlinkClick r:id="rId6"/>
              </a:rPr>
              <a:t>/</a:t>
            </a:r>
            <a:r>
              <a:rPr lang="en-US" altLang="nl-NL" sz="1600" dirty="0" smtClean="0"/>
              <a:t> </a:t>
            </a:r>
            <a:endParaRPr lang="en-US" altLang="nl-NL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56105"/>
            <a:ext cx="9982240" cy="732985"/>
          </a:xfrm>
        </p:spPr>
        <p:txBody>
          <a:bodyPr/>
          <a:lstStyle/>
          <a:p>
            <a:r>
              <a:rPr lang="en-US" dirty="0" smtClean="0"/>
              <a:t>Images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80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Variables and levels of measurement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Henk van der Kolk</a:t>
            </a:r>
          </a:p>
        </p:txBody>
      </p:sp>
    </p:spTree>
    <p:extLst>
      <p:ext uri="{BB962C8B-B14F-4D97-AF65-F5344CB8AC3E}">
        <p14:creationId xmlns:p14="http://schemas.microsoft.com/office/powerpoint/2010/main" val="157731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Learning to distinguish between ‘levels of measurement</a:t>
            </a:r>
            <a:r>
              <a:rPr lang="en-US" sz="2800" dirty="0" smtClean="0"/>
              <a:t>’ of variables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This helps you to better understand variables </a:t>
            </a:r>
            <a:r>
              <a:rPr lang="en-US" sz="2800" dirty="0" smtClean="0"/>
              <a:t>and to </a:t>
            </a:r>
            <a:r>
              <a:rPr lang="en-US" sz="2800" dirty="0"/>
              <a:t>select the appropriate statistical tools for handling </a:t>
            </a:r>
            <a:r>
              <a:rPr lang="en-US" sz="2800" dirty="0" smtClean="0"/>
              <a:t>them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 smtClean="0"/>
              <a:t>Aim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1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 smtClean="0"/>
              <a:t>The idea of a variable</a:t>
            </a:r>
            <a:endParaRPr lang="en-US" dirty="0"/>
          </a:p>
        </p:txBody>
      </p:sp>
      <p:pic>
        <p:nvPicPr>
          <p:cNvPr id="5" name="Picture 4" descr="C:\Users\LuttikhuisMG\AppData\Local\Microsoft\Windows\Temporary Internet Files\Content.IE5\JGO8PV6V\ton-184851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643" y="1589936"/>
            <a:ext cx="6929487" cy="458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99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 smtClean="0"/>
              <a:t>Variables (DEF.)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  <a:buNone/>
            </a:pPr>
            <a:r>
              <a:rPr lang="en-US" altLang="en-US" sz="2800" dirty="0">
                <a:solidFill>
                  <a:srgbClr val="000000"/>
                </a:solidFill>
                <a:latin typeface="Arial (Body)"/>
              </a:rPr>
              <a:t>A ‘variable’ is a complete and mutually exclusive set </a:t>
            </a:r>
            <a:r>
              <a:rPr lang="en-US" altLang="en-US" sz="2800" dirty="0" smtClean="0">
                <a:solidFill>
                  <a:srgbClr val="000000"/>
                </a:solidFill>
                <a:latin typeface="Arial (Body)"/>
              </a:rPr>
              <a:t>of</a:t>
            </a:r>
          </a:p>
          <a:p>
            <a:pPr>
              <a:spcBef>
                <a:spcPts val="800"/>
              </a:spcBef>
              <a:buNone/>
            </a:pPr>
            <a:r>
              <a:rPr lang="en-US" altLang="en-US" sz="2800" dirty="0" smtClean="0">
                <a:solidFill>
                  <a:srgbClr val="000000"/>
                </a:solidFill>
                <a:latin typeface="Arial (Body)"/>
              </a:rPr>
              <a:t>attributes </a:t>
            </a:r>
            <a:r>
              <a:rPr lang="en-US" altLang="en-US" sz="2800" dirty="0">
                <a:solidFill>
                  <a:srgbClr val="000000"/>
                </a:solidFill>
                <a:latin typeface="Arial (Body)"/>
              </a:rPr>
              <a:t>or </a:t>
            </a:r>
            <a:r>
              <a:rPr lang="en-US" altLang="en-US" sz="2800" dirty="0" smtClean="0">
                <a:solidFill>
                  <a:srgbClr val="000000"/>
                </a:solidFill>
                <a:latin typeface="Arial (Body)"/>
              </a:rPr>
              <a:t>values.</a:t>
            </a:r>
          </a:p>
          <a:p>
            <a:pPr>
              <a:spcBef>
                <a:spcPts val="800"/>
              </a:spcBef>
              <a:buNone/>
            </a:pPr>
            <a:endParaRPr lang="nl-NL" altLang="en-US" sz="2800" dirty="0" smtClean="0">
              <a:solidFill>
                <a:srgbClr val="000000"/>
              </a:solidFill>
              <a:latin typeface="Arial (Body)"/>
            </a:endParaRPr>
          </a:p>
          <a:p>
            <a:pPr>
              <a:spcBef>
                <a:spcPts val="800"/>
              </a:spcBef>
              <a:buNone/>
            </a:pPr>
            <a:r>
              <a:rPr lang="nl-NL" altLang="en-US" sz="2800" dirty="0" err="1" smtClean="0">
                <a:solidFill>
                  <a:srgbClr val="000000"/>
                </a:solidFill>
                <a:latin typeface="Arial (Body)"/>
              </a:rPr>
              <a:t>Example</a:t>
            </a:r>
            <a:r>
              <a:rPr lang="nl-NL" altLang="en-US" sz="2800" dirty="0" smtClean="0">
                <a:solidFill>
                  <a:srgbClr val="000000"/>
                </a:solidFill>
                <a:latin typeface="Arial (Body)"/>
              </a:rPr>
              <a:t>: </a:t>
            </a:r>
            <a:r>
              <a:rPr lang="nl-NL" altLang="en-US" sz="2800" dirty="0" smtClean="0">
                <a:solidFill>
                  <a:srgbClr val="00B050"/>
                </a:solidFill>
                <a:latin typeface="Arial (Body)"/>
              </a:rPr>
              <a:t>Age</a:t>
            </a:r>
            <a:r>
              <a:rPr lang="nl-NL" altLang="en-US" sz="2800" dirty="0" smtClean="0">
                <a:solidFill>
                  <a:srgbClr val="000000"/>
                </a:solidFill>
                <a:latin typeface="Arial (Body)"/>
              </a:rPr>
              <a:t> (of a </a:t>
            </a:r>
            <a:r>
              <a:rPr lang="nl-NL" altLang="en-US" sz="2800" dirty="0" smtClean="0">
                <a:solidFill>
                  <a:srgbClr val="FF0000"/>
                </a:solidFill>
                <a:latin typeface="Arial (Body)"/>
              </a:rPr>
              <a:t>human </a:t>
            </a:r>
            <a:r>
              <a:rPr lang="nl-NL" altLang="en-US" sz="2800" dirty="0" err="1" smtClean="0">
                <a:solidFill>
                  <a:srgbClr val="FF0000"/>
                </a:solidFill>
                <a:latin typeface="Arial (Body)"/>
              </a:rPr>
              <a:t>being</a:t>
            </a:r>
            <a:r>
              <a:rPr lang="nl-NL" altLang="en-US" sz="2800" dirty="0" smtClean="0">
                <a:solidFill>
                  <a:srgbClr val="000000"/>
                </a:solidFill>
                <a:latin typeface="Arial (Body)"/>
              </a:rPr>
              <a:t>) has </a:t>
            </a:r>
            <a:r>
              <a:rPr lang="nl-NL" altLang="en-US" sz="2800" dirty="0" err="1" smtClean="0">
                <a:solidFill>
                  <a:srgbClr val="000000"/>
                </a:solidFill>
                <a:latin typeface="Arial (Body)"/>
              </a:rPr>
              <a:t>attributes</a:t>
            </a:r>
            <a:r>
              <a:rPr lang="nl-NL" altLang="en-US" sz="2800" dirty="0" smtClean="0">
                <a:solidFill>
                  <a:srgbClr val="000000"/>
                </a:solidFill>
                <a:latin typeface="Arial (Body)"/>
              </a:rPr>
              <a:t> or </a:t>
            </a:r>
            <a:r>
              <a:rPr lang="nl-NL" altLang="en-US" sz="2800" dirty="0" err="1" smtClean="0">
                <a:solidFill>
                  <a:srgbClr val="000000"/>
                </a:solidFill>
                <a:latin typeface="Arial (Body)"/>
              </a:rPr>
              <a:t>values</a:t>
            </a:r>
            <a:r>
              <a:rPr lang="nl-NL" altLang="en-US" sz="2800" dirty="0" smtClean="0">
                <a:solidFill>
                  <a:srgbClr val="000000"/>
                </a:solidFill>
                <a:latin typeface="Arial (Body)"/>
              </a:rPr>
              <a:t> </a:t>
            </a:r>
            <a:r>
              <a:rPr lang="nl-NL" altLang="en-US" sz="2800" dirty="0" err="1" smtClean="0">
                <a:solidFill>
                  <a:srgbClr val="000000"/>
                </a:solidFill>
                <a:latin typeface="Arial (Body)"/>
              </a:rPr>
              <a:t>between</a:t>
            </a:r>
            <a:r>
              <a:rPr lang="nl-NL" altLang="en-US" sz="2800" dirty="0" smtClean="0">
                <a:solidFill>
                  <a:srgbClr val="000000"/>
                </a:solidFill>
                <a:latin typeface="Arial (Body)"/>
              </a:rPr>
              <a:t> 0 </a:t>
            </a:r>
            <a:r>
              <a:rPr lang="nl-NL" altLang="en-US" sz="2800" dirty="0" err="1" smtClean="0">
                <a:solidFill>
                  <a:srgbClr val="000000"/>
                </a:solidFill>
                <a:latin typeface="Arial (Body)"/>
              </a:rPr>
              <a:t>and</a:t>
            </a:r>
            <a:r>
              <a:rPr lang="nl-NL" altLang="en-US" sz="2800" dirty="0" smtClean="0">
                <a:solidFill>
                  <a:srgbClr val="000000"/>
                </a:solidFill>
                <a:latin typeface="Arial (Body)"/>
              </a:rPr>
              <a:t> 120.</a:t>
            </a:r>
            <a:endParaRPr lang="nl-NL" altLang="en-US" sz="2800" dirty="0">
              <a:solidFill>
                <a:srgbClr val="000000"/>
              </a:solidFill>
              <a:latin typeface="Arial (Body)"/>
            </a:endParaRPr>
          </a:p>
          <a:p>
            <a:pPr>
              <a:spcBef>
                <a:spcPts val="800"/>
              </a:spcBef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None/>
            </a:pPr>
            <a:r>
              <a:rPr lang="en-US" altLang="en-US" sz="2800" dirty="0">
                <a:solidFill>
                  <a:srgbClr val="00B050"/>
                </a:solidFill>
              </a:rPr>
              <a:t>Variables</a:t>
            </a:r>
            <a:r>
              <a:rPr lang="en-US" altLang="en-US" sz="2800" dirty="0">
                <a:solidFill>
                  <a:srgbClr val="000000"/>
                </a:solidFill>
              </a:rPr>
              <a:t> are used to describe </a:t>
            </a:r>
            <a:r>
              <a:rPr lang="en-US" altLang="en-US" sz="2800" dirty="0" smtClean="0">
                <a:solidFill>
                  <a:srgbClr val="FF0000"/>
                </a:solidFill>
              </a:rPr>
              <a:t>units</a:t>
            </a:r>
            <a:r>
              <a:rPr lang="en-US" altLang="en-US" sz="2800" dirty="0" smtClean="0"/>
              <a:t>.</a:t>
            </a:r>
            <a:endParaRPr lang="en-US" altLang="en-US" sz="2800" dirty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582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If the </a:t>
            </a:r>
            <a:r>
              <a:rPr lang="en-US" sz="2800" dirty="0" smtClean="0">
                <a:solidFill>
                  <a:srgbClr val="00B050"/>
                </a:solidFill>
              </a:rPr>
              <a:t>variable</a:t>
            </a:r>
            <a:r>
              <a:rPr lang="en-US" sz="2800" dirty="0" smtClean="0"/>
              <a:t> applies to a unit, a </a:t>
            </a:r>
            <a:r>
              <a:rPr lang="en-US" sz="2800" dirty="0" smtClean="0">
                <a:solidFill>
                  <a:srgbClr val="FF0000"/>
                </a:solidFill>
              </a:rPr>
              <a:t>unit</a:t>
            </a:r>
            <a:r>
              <a:rPr lang="en-US" sz="2800" dirty="0" smtClean="0"/>
              <a:t> is always characterized by one of its attributes/values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Examples:</a:t>
            </a:r>
          </a:p>
          <a:p>
            <a:r>
              <a:rPr lang="en-US" sz="2800" dirty="0" smtClean="0"/>
              <a:t>What is the </a:t>
            </a:r>
            <a:r>
              <a:rPr lang="en-US" sz="2800" dirty="0" smtClean="0">
                <a:solidFill>
                  <a:srgbClr val="00B050"/>
                </a:solidFill>
              </a:rPr>
              <a:t>color</a:t>
            </a:r>
            <a:r>
              <a:rPr lang="en-US" sz="2800" dirty="0" smtClean="0"/>
              <a:t> of </a:t>
            </a:r>
            <a:r>
              <a:rPr lang="en-US" sz="2800" dirty="0" smtClean="0">
                <a:solidFill>
                  <a:srgbClr val="FF0000"/>
                </a:solidFill>
              </a:rPr>
              <a:t>Wednesday</a:t>
            </a:r>
            <a:r>
              <a:rPr lang="en-US" sz="2800" dirty="0" smtClean="0"/>
              <a:t>? (not applicable)</a:t>
            </a:r>
            <a:endParaRPr lang="en-US" sz="2800" dirty="0"/>
          </a:p>
          <a:p>
            <a:r>
              <a:rPr lang="en-US" sz="2800" dirty="0" smtClean="0"/>
              <a:t>Is </a:t>
            </a:r>
            <a:r>
              <a:rPr lang="en-US" sz="2800" dirty="0" smtClean="0">
                <a:solidFill>
                  <a:srgbClr val="FF0000"/>
                </a:solidFill>
              </a:rPr>
              <a:t>Mary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rich or poor</a:t>
            </a:r>
            <a:r>
              <a:rPr lang="en-US" sz="2800" dirty="0" smtClean="0"/>
              <a:t>? (incomplete)</a:t>
            </a:r>
            <a:endParaRPr lang="en-US" sz="2800" dirty="0"/>
          </a:p>
          <a:p>
            <a:r>
              <a:rPr lang="en-US" sz="2800" dirty="0" smtClean="0"/>
              <a:t>What is the </a:t>
            </a:r>
            <a:r>
              <a:rPr lang="en-US" sz="2800" dirty="0" smtClean="0">
                <a:solidFill>
                  <a:srgbClr val="00B050"/>
                </a:solidFill>
              </a:rPr>
              <a:t>age </a:t>
            </a:r>
            <a:r>
              <a:rPr lang="en-US" sz="2800" dirty="0" smtClean="0"/>
              <a:t>of </a:t>
            </a:r>
            <a:r>
              <a:rPr lang="en-US" sz="2800" dirty="0" smtClean="0">
                <a:solidFill>
                  <a:srgbClr val="FF0000"/>
                </a:solidFill>
              </a:rPr>
              <a:t>John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 smtClean="0"/>
              <a:t>Complete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4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If a </a:t>
            </a:r>
            <a:r>
              <a:rPr lang="en-US" sz="2800" dirty="0">
                <a:solidFill>
                  <a:srgbClr val="00B050"/>
                </a:solidFill>
              </a:rPr>
              <a:t>variable</a:t>
            </a:r>
            <a:r>
              <a:rPr lang="en-US" sz="2800" dirty="0"/>
              <a:t> applies to a </a:t>
            </a:r>
            <a:r>
              <a:rPr lang="en-US" sz="2800" dirty="0">
                <a:solidFill>
                  <a:srgbClr val="FF0000"/>
                </a:solidFill>
              </a:rPr>
              <a:t>unit</a:t>
            </a:r>
            <a:r>
              <a:rPr lang="en-US" sz="2800" dirty="0"/>
              <a:t>, it is characterized by only one of its </a:t>
            </a:r>
            <a:r>
              <a:rPr lang="en-US" sz="2800" dirty="0" smtClean="0"/>
              <a:t>attributes/values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Examples: </a:t>
            </a:r>
          </a:p>
          <a:p>
            <a:r>
              <a:rPr lang="en-US" sz="2800" dirty="0"/>
              <a:t>Is </a:t>
            </a:r>
            <a:r>
              <a:rPr lang="en-US" sz="2800" dirty="0">
                <a:solidFill>
                  <a:srgbClr val="FF0000"/>
                </a:solidFill>
              </a:rPr>
              <a:t>Mary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50"/>
                </a:solidFill>
              </a:rPr>
              <a:t>rich or nice</a:t>
            </a:r>
            <a:r>
              <a:rPr lang="en-US" sz="2800" dirty="0"/>
              <a:t>? (attributes not mutually exclusive</a:t>
            </a:r>
            <a:r>
              <a:rPr lang="en-US" sz="2800" dirty="0" smtClean="0"/>
              <a:t>)</a:t>
            </a:r>
          </a:p>
          <a:p>
            <a:r>
              <a:rPr lang="en-US" sz="2800" dirty="0"/>
              <a:t>Is </a:t>
            </a:r>
            <a:r>
              <a:rPr lang="en-US" sz="2800" dirty="0">
                <a:solidFill>
                  <a:srgbClr val="FF0000"/>
                </a:solidFill>
              </a:rPr>
              <a:t>John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older than 50 or older than 70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											 (not </a:t>
            </a:r>
            <a:r>
              <a:rPr lang="en-US" sz="2800" dirty="0"/>
              <a:t>mutually exclusive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Is </a:t>
            </a:r>
            <a:r>
              <a:rPr lang="en-US" sz="2800" dirty="0">
                <a:solidFill>
                  <a:srgbClr val="FF0000"/>
                </a:solidFill>
              </a:rPr>
              <a:t>John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50"/>
                </a:solidFill>
              </a:rPr>
              <a:t>male or female</a:t>
            </a:r>
            <a:r>
              <a:rPr lang="en-US" sz="2800" dirty="0"/>
              <a:t>? (… what do you think?)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 smtClean="0"/>
              <a:t>Mutually exclusive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50329" y="370390"/>
            <a:ext cx="5092861" cy="486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88329" y="3775276"/>
            <a:ext cx="5334000" cy="486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72223" y="4807352"/>
            <a:ext cx="5334000" cy="486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09190" y="5351363"/>
            <a:ext cx="5334000" cy="486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6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The words ‘values’ and ‘attributes’ refer to the same </a:t>
            </a:r>
            <a:r>
              <a:rPr lang="en-US" sz="2800" dirty="0" smtClean="0"/>
              <a:t>thing, however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 smtClean="0"/>
              <a:t>‘</a:t>
            </a:r>
            <a:r>
              <a:rPr lang="en-US" sz="2800" dirty="0"/>
              <a:t>values’ is more often used to refer to ‘numerical’ attributes (age or weight</a:t>
            </a:r>
            <a:r>
              <a:rPr lang="en-US" sz="2800" dirty="0" smtClean="0"/>
              <a:t>)</a:t>
            </a:r>
          </a:p>
          <a:p>
            <a:pPr>
              <a:buFontTx/>
              <a:buChar char="-"/>
            </a:pPr>
            <a:r>
              <a:rPr lang="en-US" sz="2800" dirty="0" smtClean="0"/>
              <a:t>‘</a:t>
            </a:r>
            <a:r>
              <a:rPr lang="en-US" sz="2800" dirty="0"/>
              <a:t>attributes’ </a:t>
            </a:r>
            <a:r>
              <a:rPr lang="en-US" sz="2800" dirty="0" smtClean="0"/>
              <a:t>is more often used to refer to ‘non-numerical’ </a:t>
            </a:r>
            <a:r>
              <a:rPr lang="en-US" sz="2800" dirty="0"/>
              <a:t>attributes (colors, religions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/>
              <a:t>Attributes or Values?</a:t>
            </a:r>
          </a:p>
        </p:txBody>
      </p:sp>
    </p:spTree>
    <p:extLst>
      <p:ext uri="{BB962C8B-B14F-4D97-AF65-F5344CB8AC3E}">
        <p14:creationId xmlns:p14="http://schemas.microsoft.com/office/powerpoint/2010/main" val="383717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647033"/>
            <a:ext cx="9982240" cy="732985"/>
          </a:xfrm>
        </p:spPr>
        <p:txBody>
          <a:bodyPr/>
          <a:lstStyle/>
          <a:p>
            <a:r>
              <a:rPr lang="en-US" dirty="0"/>
              <a:t>Five levels of measurement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308286386"/>
              </p:ext>
            </p:extLst>
          </p:nvPr>
        </p:nvGraphicFramePr>
        <p:xfrm>
          <a:off x="3541853" y="1575581"/>
          <a:ext cx="5170658" cy="4492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963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8BD8E2-C9F7-48E6-9468-0DC0A3126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121AD2-7B30-4DD9-8600-5B24724DC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9B180-AA07-4D4C-8887-2F135AC6A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6687D88-E86A-4B1F-886B-23C7B2EB9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C97354-E54A-4048-A8BF-627BD9B4E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UT_NL 16-9 new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8C3"/>
      </a:accent1>
      <a:accent2>
        <a:srgbClr val="FED100"/>
      </a:accent2>
      <a:accent3>
        <a:srgbClr val="CF0072"/>
      </a:accent3>
      <a:accent4>
        <a:srgbClr val="0098C3"/>
      </a:accent4>
      <a:accent5>
        <a:srgbClr val="80808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UT en 16-9</Template>
  <TotalTime>0</TotalTime>
  <Words>599</Words>
  <Application>Microsoft Office PowerPoint</Application>
  <PresentationFormat>Custom</PresentationFormat>
  <Paragraphs>102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UT_NL 16-9 new</vt:lpstr>
      <vt:lpstr>PowerPoint Presentation</vt:lpstr>
      <vt:lpstr>Variables and levels of measurement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Empirical cycle</dc:title>
  <dc:creator>Rens ten Klooster</dc:creator>
  <cp:lastModifiedBy>UT-werkplek x64</cp:lastModifiedBy>
  <cp:revision>44</cp:revision>
  <dcterms:created xsi:type="dcterms:W3CDTF">2015-06-17T15:18:36Z</dcterms:created>
  <dcterms:modified xsi:type="dcterms:W3CDTF">2015-08-11T13:30:55Z</dcterms:modified>
</cp:coreProperties>
</file>