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70" r:id="rId3"/>
    <p:sldId id="271" r:id="rId4"/>
    <p:sldId id="295" r:id="rId5"/>
    <p:sldId id="274" r:id="rId6"/>
    <p:sldId id="276" r:id="rId7"/>
    <p:sldId id="296" r:id="rId8"/>
    <p:sldId id="291" r:id="rId9"/>
    <p:sldId id="297" r:id="rId10"/>
    <p:sldId id="300" r:id="rId11"/>
    <p:sldId id="301" r:id="rId12"/>
    <p:sldId id="302" r:id="rId13"/>
    <p:sldId id="298" r:id="rId14"/>
    <p:sldId id="299" r:id="rId15"/>
    <p:sldId id="303" r:id="rId16"/>
    <p:sldId id="304" r:id="rId17"/>
    <p:sldId id="308" r:id="rId18"/>
    <p:sldId id="305" r:id="rId19"/>
    <p:sldId id="306" r:id="rId20"/>
    <p:sldId id="309" r:id="rId21"/>
    <p:sldId id="307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van der Kolk" initials="HvdK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Henk van der Kolk" initials="HvdK [2]" lastIdx="1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84" autoAdjust="0"/>
    <p:restoredTop sz="73824"/>
  </p:normalViewPr>
  <p:slideViewPr>
    <p:cSldViewPr snapToGrid="0">
      <p:cViewPr varScale="1">
        <p:scale>
          <a:sx n="126" d="100"/>
          <a:sy n="126" d="100"/>
        </p:scale>
        <p:origin x="2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34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asking the same question 15 </a:t>
            </a:r>
            <a:r>
              <a:rPr lang="en-US" sz="2400" dirty="0" smtClean="0"/>
              <a:t>times to the same person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Sheet1!$A$1:$A$3</c:f>
              <c:strCache>
                <c:ptCount val="3"/>
                <c:pt idx="0">
                  <c:v>strong feminist</c:v>
                </c:pt>
                <c:pt idx="1">
                  <c:v>feminist</c:v>
                </c:pt>
                <c:pt idx="2">
                  <c:v>not a feminist at all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5.0</c:v>
                </c:pt>
                <c:pt idx="1">
                  <c:v>8.0</c:v>
                </c:pt>
                <c:pt idx="2">
                  <c:v>2.0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Sheet1!$A$1:$A$3</c:f>
              <c:strCache>
                <c:ptCount val="3"/>
                <c:pt idx="0">
                  <c:v>strong feminist</c:v>
                </c:pt>
                <c:pt idx="1">
                  <c:v>feminist</c:v>
                </c:pt>
                <c:pt idx="2">
                  <c:v>not a feminist at all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1.0</c:v>
                </c:pt>
                <c:pt idx="1">
                  <c:v>14.0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53136"/>
        <c:axId val="188433216"/>
      </c:barChart>
      <c:catAx>
        <c:axId val="2113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33216"/>
        <c:crosses val="autoZero"/>
        <c:auto val="1"/>
        <c:lblAlgn val="ctr"/>
        <c:lblOffset val="100"/>
        <c:noMultiLvlLbl val="0"/>
      </c:catAx>
      <c:valAx>
        <c:axId val="18843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43 students</a:t>
            </a:r>
            <a:r>
              <a:rPr lang="en-US" baseline="0"/>
              <a:t> assessing a teacher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Sheet1!$B$1:$B$10</c:f>
              <c:numCache>
                <c:formatCode>General</c:formatCode>
                <c:ptCount val="10"/>
                <c:pt idx="0">
                  <c:v>4.0</c:v>
                </c:pt>
                <c:pt idx="1">
                  <c:v>5.0</c:v>
                </c:pt>
                <c:pt idx="2">
                  <c:v>2.0</c:v>
                </c:pt>
                <c:pt idx="3">
                  <c:v>8.0</c:v>
                </c:pt>
                <c:pt idx="4">
                  <c:v>5.0</c:v>
                </c:pt>
                <c:pt idx="5">
                  <c:v>4.0</c:v>
                </c:pt>
                <c:pt idx="6">
                  <c:v>3.0</c:v>
                </c:pt>
                <c:pt idx="7">
                  <c:v>6.0</c:v>
                </c:pt>
                <c:pt idx="8">
                  <c:v>4.0</c:v>
                </c:pt>
                <c:pt idx="9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01616"/>
        <c:axId val="186682272"/>
      </c:barChart>
      <c:catAx>
        <c:axId val="215401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82272"/>
        <c:crosses val="autoZero"/>
        <c:auto val="1"/>
        <c:lblAlgn val="ctr"/>
        <c:lblOffset val="100"/>
        <c:noMultiLvlLbl val="0"/>
      </c:catAx>
      <c:valAx>
        <c:axId val="1866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Sheet2!$B$1:$B$4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</c:numCache>
            </c:numRef>
          </c:yVal>
          <c:smooth val="0"/>
        </c:ser>
        <c:ser>
          <c:idx val="1"/>
          <c:order val="1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01600">
                <a:solidFill>
                  <a:schemeClr val="accent2"/>
                </a:solidFill>
              </a:ln>
              <a:effectLst/>
            </c:spPr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Sheet2!$C$1:$C$4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Sheet2!$D$1:$D$4</c:f>
              <c:numCache>
                <c:formatCode>General</c:formatCode>
                <c:ptCount val="4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09488"/>
        <c:axId val="211360336"/>
      </c:scatterChart>
      <c:valAx>
        <c:axId val="216009488"/>
        <c:scaling>
          <c:orientation val="minMax"/>
          <c:max val="4.0"/>
          <c:min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60336"/>
        <c:crosses val="autoZero"/>
        <c:crossBetween val="midCat"/>
        <c:majorUnit val="1.0"/>
      </c:valAx>
      <c:valAx>
        <c:axId val="211360336"/>
        <c:scaling>
          <c:orientation val="minMax"/>
          <c:max val="4.0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09488"/>
        <c:crosses val="autoZero"/>
        <c:crossBetween val="midCat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9T14:31:45.5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9-19T14:31:45.5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7545-9E14-4BA5-9ACE-1AD05ECFEB7B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CBC4-2846-4067-9704-79BFF0F7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7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Feminism is the belief in the social, political, and economic equality of the sexes.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things wrong</a:t>
            </a:r>
            <a:r>
              <a:rPr lang="en-US" baseline="0" dirty="0" smtClean="0"/>
              <a:t> with the question, but in this micro lecture we will merely use to focus on reliability.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4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NOTE: IF WE MEASURE FEMINISM IN ONE PERSON AT ONE POINT IN TIME, WE CANNOT ASSESS THE RELIABILITY OF THE OPERATIONALIZATION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1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3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cannot possibly tell whether one single measure to measure ‘feminism’ is ‘reliable’, unless we repeat the question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CAN assess the reliability of a set of items, by checking whether they are RELATED.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76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6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19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2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/>
              <a:pPr/>
              <a:t>19/09/2017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70" b="1" dirty="0" smtClean="0"/>
              <a:t>CONCEPT </a:t>
            </a:r>
            <a:r>
              <a:rPr lang="en-US" sz="3470" b="1" dirty="0"/>
              <a:t>TO BE </a:t>
            </a:r>
            <a:r>
              <a:rPr lang="en-US" sz="3470" b="1" dirty="0" smtClean="0"/>
              <a:t>INCLUDED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err="1" smtClean="0">
                <a:cs typeface="Arial" panose="020B0604020202020204" pitchFamily="34" charset="0"/>
              </a:rPr>
              <a:t>R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eliability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 smtClean="0">
                <a:cs typeface="Arial" panose="020B0604020202020204" pitchFamily="34" charset="0"/>
              </a:rPr>
              <a:t>Stability</a:t>
            </a:r>
            <a:endParaRPr lang="nl-NL" dirty="0" smtClean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A second operationalization (Eurobarometer)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Do you completely disagree, disagree, agree or completely agree with </a:t>
            </a:r>
          </a:p>
          <a:p>
            <a:pPr marL="514350" indent="-514350">
              <a:buAutoNum type="arabicParenBoth"/>
            </a:pPr>
            <a:r>
              <a:rPr lang="en-GB" dirty="0" smtClean="0"/>
              <a:t>fighting against people who would like to keep women in a subordinate role </a:t>
            </a:r>
          </a:p>
          <a:p>
            <a:pPr marL="514350" indent="-514350">
              <a:buAutoNum type="arabicParenBoth"/>
            </a:pPr>
            <a:r>
              <a:rPr lang="en-GB" dirty="0" smtClean="0"/>
              <a:t>obtaining true </a:t>
            </a:r>
            <a:r>
              <a:rPr lang="en-GB" dirty="0"/>
              <a:t>equality between women and men in their work and </a:t>
            </a:r>
            <a:r>
              <a:rPr lang="en-GB" dirty="0" smtClean="0"/>
              <a:t>careers</a:t>
            </a:r>
          </a:p>
          <a:p>
            <a:pPr marL="514350" indent="-514350">
              <a:buAutoNum type="arabicParenBoth"/>
            </a:pPr>
            <a:r>
              <a:rPr lang="en-GB" dirty="0" smtClean="0"/>
              <a:t>political </a:t>
            </a:r>
            <a:r>
              <a:rPr lang="en-GB" dirty="0"/>
              <a:t>parties giving women equal opportunities to be party leaders or </a:t>
            </a:r>
            <a:r>
              <a:rPr lang="en-GB" dirty="0" smtClean="0"/>
              <a:t>candidates</a:t>
            </a:r>
          </a:p>
          <a:p>
            <a:pPr marL="514350" indent="-514350">
              <a:buAutoNum type="arabicParenBoth"/>
            </a:pPr>
            <a:r>
              <a:rPr lang="en-GB" dirty="0" smtClean="0"/>
              <a:t>achieving </a:t>
            </a:r>
            <a:r>
              <a:rPr lang="en-GB" dirty="0"/>
              <a:t>gender equality in responsibilities for child </a:t>
            </a:r>
            <a:r>
              <a:rPr lang="en-GB" dirty="0" smtClean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4895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A second operationalization (Eurobarometer)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Scores of the second operationalization range between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0</a:t>
            </a:r>
            <a:r>
              <a:rPr lang="en-GB" dirty="0" smtClean="0"/>
              <a:t> (completely disagree with all statements) to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12</a:t>
            </a:r>
            <a:r>
              <a:rPr lang="en-GB" dirty="0" smtClean="0"/>
              <a:t> (completely agree with all statements)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7741" y="3231684"/>
            <a:ext cx="26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More precise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What is possibly wrong? Sources of ‘random error’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“Do </a:t>
            </a:r>
            <a:r>
              <a:rPr lang="en-GB" dirty="0"/>
              <a:t>you completely disagree, disagree, agree or completely agree with </a:t>
            </a:r>
            <a:r>
              <a:rPr lang="en-GB" dirty="0" smtClean="0"/>
              <a:t>(</a:t>
            </a:r>
            <a:r>
              <a:rPr lang="mr-IN" dirty="0" smtClean="0"/>
              <a:t>…</a:t>
            </a:r>
            <a:r>
              <a:rPr lang="en-US" dirty="0" smtClean="0"/>
              <a:t>)”</a:t>
            </a:r>
            <a:endParaRPr lang="en-GB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Does everyone know what a ‘subordinate role’ or ‘inequality’ is?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Do they all have an opinion about this?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not: many answers will be ‘random’.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TWO WAYS TO ASSESS ‘RELIABILITY’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smtClean="0"/>
              <a:t>basis of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observation</a:t>
            </a:r>
            <a:r>
              <a:rPr lang="nl-NL" dirty="0" smtClean="0"/>
              <a:t> or </a:t>
            </a:r>
            <a:r>
              <a:rPr lang="nl-NL" dirty="0" err="1" smtClean="0"/>
              <a:t>one</a:t>
            </a:r>
            <a:r>
              <a:rPr lang="nl-NL" dirty="0" smtClean="0"/>
              <a:t> question: </a:t>
            </a:r>
          </a:p>
          <a:p>
            <a:pPr marL="0" indent="0">
              <a:buNone/>
            </a:pPr>
            <a:r>
              <a:rPr lang="nl-NL" dirty="0" smtClean="0"/>
              <a:t>assessment of </a:t>
            </a:r>
            <a:r>
              <a:rPr lang="nl-NL" dirty="0" err="1" smtClean="0"/>
              <a:t>reliability</a:t>
            </a:r>
            <a:r>
              <a:rPr lang="nl-NL" dirty="0" smtClean="0"/>
              <a:t> </a:t>
            </a:r>
            <a:r>
              <a:rPr lang="nl-NL" dirty="0" err="1" smtClean="0"/>
              <a:t>impossible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A. STABILITY: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operationalization</a:t>
            </a:r>
            <a:r>
              <a:rPr lang="nl-NL" dirty="0" smtClean="0"/>
              <a:t> </a:t>
            </a:r>
            <a:r>
              <a:rPr lang="nl-NL" b="1" dirty="0" err="1" smtClean="0"/>
              <a:t>several</a:t>
            </a:r>
            <a:r>
              <a:rPr lang="nl-NL" b="1" dirty="0" smtClean="0"/>
              <a:t> </a:t>
            </a:r>
            <a:r>
              <a:rPr lang="nl-NL" b="1" dirty="0" err="1" smtClean="0"/>
              <a:t>times</a:t>
            </a:r>
            <a:endParaRPr lang="nl-NL" b="1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B. CONSISTENCY: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b="1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operationalizations</a:t>
            </a:r>
            <a:r>
              <a:rPr lang="nl-NL" dirty="0" smtClean="0"/>
              <a:t> 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STABILITY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9575"/>
              </p:ext>
            </p:extLst>
          </p:nvPr>
        </p:nvGraphicFramePr>
        <p:xfrm>
          <a:off x="1484950" y="1226515"/>
          <a:ext cx="9575800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ross 6"/>
          <p:cNvSpPr/>
          <p:nvPr/>
        </p:nvSpPr>
        <p:spPr>
          <a:xfrm rot="2083583">
            <a:off x="3424624" y="1100880"/>
            <a:ext cx="5068431" cy="5082960"/>
          </a:xfrm>
          <a:prstGeom prst="plus">
            <a:avLst>
              <a:gd name="adj" fmla="val 448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7600" y="1767840"/>
            <a:ext cx="10678160" cy="430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STABILITY sometimes possible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0264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u="sng" dirty="0" smtClean="0"/>
              <a:t>assessment </a:t>
            </a:r>
            <a:r>
              <a:rPr lang="nl-NL" dirty="0"/>
              <a:t>of a </a:t>
            </a:r>
            <a:r>
              <a:rPr lang="nl-NL" dirty="0" smtClean="0"/>
              <a:t>teacher </a:t>
            </a:r>
            <a:r>
              <a:rPr lang="nl-NL" b="1" u="sng" dirty="0" err="1" smtClean="0"/>
              <a:t>by</a:t>
            </a:r>
            <a:r>
              <a:rPr lang="nl-NL" b="1" u="sng" dirty="0" smtClean="0"/>
              <a:t> a student </a:t>
            </a:r>
            <a:r>
              <a:rPr lang="nl-NL" dirty="0" smtClean="0"/>
              <a:t>a </a:t>
            </a:r>
            <a:r>
              <a:rPr lang="nl-NL" dirty="0" err="1" smtClean="0"/>
              <a:t>reliable</a:t>
            </a:r>
            <a:r>
              <a:rPr lang="nl-NL" dirty="0" smtClean="0"/>
              <a:t> </a:t>
            </a:r>
            <a:r>
              <a:rPr lang="nl-NL" dirty="0" err="1" smtClean="0"/>
              <a:t>operationalization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that</a:t>
            </a:r>
            <a:r>
              <a:rPr lang="nl-NL" dirty="0" smtClean="0"/>
              <a:t> teacher?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18765"/>
              </p:ext>
            </p:extLst>
          </p:nvPr>
        </p:nvGraphicFramePr>
        <p:xfrm>
          <a:off x="3961450" y="2729295"/>
          <a:ext cx="6400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4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latin typeface="Arial Narrow" panose="020B0606020202030204" pitchFamily="34" charset="0"/>
              </a:rPr>
              <a:t>STABILITY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Asking the same question in the beginning and the end of a survey (test-retest reliability).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Asking several observers to rate/characterize/observe the same object (inter-rater reliability)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A second operationalization (Eurobarometer)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Do you completely disagree, disagree, agree or completely agree with </a:t>
            </a:r>
          </a:p>
          <a:p>
            <a:pPr marL="514350" indent="-514350">
              <a:buAutoNum type="arabicParenBoth"/>
            </a:pPr>
            <a:r>
              <a:rPr lang="en-GB" dirty="0" smtClean="0"/>
              <a:t>fighting against people who would like to keep women in a subordinate role </a:t>
            </a:r>
          </a:p>
          <a:p>
            <a:pPr marL="514350" indent="-514350">
              <a:buAutoNum type="arabicParenBoth"/>
            </a:pPr>
            <a:r>
              <a:rPr lang="en-GB" dirty="0" smtClean="0"/>
              <a:t>obtaining true </a:t>
            </a:r>
            <a:r>
              <a:rPr lang="en-GB" dirty="0"/>
              <a:t>equality between women and men in their work and </a:t>
            </a:r>
            <a:r>
              <a:rPr lang="en-GB" dirty="0" smtClean="0"/>
              <a:t>careers</a:t>
            </a:r>
          </a:p>
          <a:p>
            <a:pPr marL="514350" indent="-514350">
              <a:buAutoNum type="arabicParenBoth"/>
            </a:pPr>
            <a:r>
              <a:rPr lang="en-GB" dirty="0" smtClean="0"/>
              <a:t>political </a:t>
            </a:r>
            <a:r>
              <a:rPr lang="en-GB" dirty="0"/>
              <a:t>parties giving women equal opportunities to be party leaders or </a:t>
            </a:r>
            <a:r>
              <a:rPr lang="en-GB" dirty="0" smtClean="0"/>
              <a:t>candidates</a:t>
            </a:r>
          </a:p>
          <a:p>
            <a:pPr marL="514350" indent="-514350">
              <a:buAutoNum type="arabicParenBoth"/>
            </a:pPr>
            <a:r>
              <a:rPr lang="en-GB" dirty="0" smtClean="0"/>
              <a:t>achieving </a:t>
            </a:r>
            <a:r>
              <a:rPr lang="en-GB" dirty="0"/>
              <a:t>gender equality in responsibilities for child </a:t>
            </a:r>
            <a:r>
              <a:rPr lang="en-GB" dirty="0" smtClean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529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CONSISTENCY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items </a:t>
            </a:r>
            <a:r>
              <a:rPr lang="nl-NL" dirty="0" err="1" smtClean="0"/>
              <a:t>measure</a:t>
            </a:r>
            <a:r>
              <a:rPr lang="nl-NL" dirty="0" smtClean="0"/>
              <a:t> </a:t>
            </a:r>
            <a:r>
              <a:rPr lang="nl-NL" u="sng" dirty="0" smtClean="0"/>
              <a:t>more or </a:t>
            </a:r>
            <a:r>
              <a:rPr lang="nl-NL" u="sng" dirty="0" err="1" smtClean="0"/>
              <a:t>less</a:t>
            </a:r>
            <a:r>
              <a:rPr lang="nl-NL" u="sng" dirty="0" smtClean="0"/>
              <a:t> </a:t>
            </a:r>
            <a:r>
              <a:rPr lang="nl-NL" u="sng" dirty="0" err="1" smtClean="0"/>
              <a:t>the</a:t>
            </a:r>
            <a:r>
              <a:rPr lang="nl-NL" u="sng" dirty="0" smtClean="0"/>
              <a:t> </a:t>
            </a:r>
            <a:r>
              <a:rPr lang="nl-NL" u="sng" dirty="0" err="1" smtClean="0"/>
              <a:t>same</a:t>
            </a:r>
            <a:r>
              <a:rPr lang="nl-NL" u="sng" dirty="0" smtClean="0"/>
              <a:t> </a:t>
            </a:r>
            <a:r>
              <a:rPr lang="nl-NL" u="sng" dirty="0" err="1" smtClean="0"/>
              <a:t>thing</a:t>
            </a:r>
            <a:r>
              <a:rPr lang="nl-NL" u="sng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feminism</a:t>
            </a:r>
            <a:r>
              <a:rPr lang="nl-NL" dirty="0" smtClean="0"/>
              <a:t>), </a:t>
            </a:r>
          </a:p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 err="1" smtClean="0"/>
              <a:t>expect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answers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b="1" dirty="0" err="1" smtClean="0"/>
              <a:t>related</a:t>
            </a:r>
            <a:r>
              <a:rPr lang="nl-NL" dirty="0" smtClean="0"/>
              <a:t>.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items measuring same thing are </a:t>
            </a:r>
            <a:r>
              <a:rPr lang="en-GB" b="1" dirty="0" smtClean="0"/>
              <a:t>reliable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r>
              <a:rPr lang="en-GB" dirty="0" smtClean="0"/>
              <a:t>THEN answers to items are </a:t>
            </a:r>
            <a:r>
              <a:rPr lang="en-GB" b="1" dirty="0" smtClean="0"/>
              <a:t>related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8694"/>
              </p:ext>
            </p:extLst>
          </p:nvPr>
        </p:nvGraphicFramePr>
        <p:xfrm>
          <a:off x="7792720" y="2388805"/>
          <a:ext cx="4211320" cy="392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0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Methods to assess ‘reliability’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assessed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 smtClean="0"/>
              <a:t>Stability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small </a:t>
            </a:r>
            <a:r>
              <a:rPr lang="nl-NL" dirty="0" err="1" smtClean="0"/>
              <a:t>differences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observations</a:t>
            </a: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Consistency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strong </a:t>
            </a:r>
            <a:r>
              <a:rPr lang="nl-NL" dirty="0" err="1" smtClean="0"/>
              <a:t>relationship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variables (items)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Both</a:t>
            </a:r>
            <a:r>
              <a:rPr lang="nl-NL" dirty="0" smtClean="0"/>
              <a:t> (</a:t>
            </a:r>
            <a:r>
              <a:rPr lang="nl-NL" dirty="0" err="1" smtClean="0"/>
              <a:t>using</a:t>
            </a:r>
            <a:r>
              <a:rPr lang="nl-NL" dirty="0" smtClean="0"/>
              <a:t> different </a:t>
            </a:r>
            <a:r>
              <a:rPr lang="nl-NL" dirty="0" err="1" smtClean="0"/>
              <a:t>raters</a:t>
            </a:r>
            <a:r>
              <a:rPr lang="nl-NL" dirty="0" smtClean="0"/>
              <a:t> (</a:t>
            </a:r>
            <a:r>
              <a:rPr lang="nl-NL" dirty="0" err="1" smtClean="0"/>
              <a:t>students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a large set of units (</a:t>
            </a:r>
            <a:r>
              <a:rPr lang="nl-NL" dirty="0" err="1" smtClean="0"/>
              <a:t>teachers</a:t>
            </a:r>
            <a:r>
              <a:rPr lang="nl-NL" dirty="0" smtClean="0"/>
              <a:t>)).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Measurement reliability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7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"/>
            <a:ext cx="99752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solidFill>
                  <a:schemeClr val="bg1"/>
                </a:solidFill>
              </a:rPr>
              <a:t>EXAMPLE</a:t>
            </a:r>
            <a:endParaRPr lang="en-US" sz="347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/>
              <a:t>THIS </a:t>
            </a:r>
            <a:r>
              <a:rPr lang="en-US" sz="3470" b="1" dirty="0" smtClean="0"/>
              <a:t>MICRO LECTURE </a:t>
            </a:r>
            <a:r>
              <a:rPr lang="en-US" sz="3470" b="1" dirty="0" smtClean="0"/>
              <a:t>WAS ABOUT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>
                <a:cs typeface="Arial" panose="020B0604020202020204" pitchFamily="34" charset="0"/>
              </a:rPr>
              <a:t>Two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ways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to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assess</a:t>
            </a:r>
            <a:r>
              <a:rPr lang="nl-NL" dirty="0" smtClean="0">
                <a:cs typeface="Arial" panose="020B0604020202020204" pitchFamily="34" charset="0"/>
              </a:rPr>
              <a:t> ‘</a:t>
            </a:r>
            <a:r>
              <a:rPr lang="nl-NL" dirty="0" err="1" smtClean="0">
                <a:cs typeface="Arial" panose="020B0604020202020204" pitchFamily="34" charset="0"/>
              </a:rPr>
              <a:t>reliability</a:t>
            </a:r>
            <a:r>
              <a:rPr lang="nl-NL" dirty="0" smtClean="0">
                <a:cs typeface="Arial" panose="020B0604020202020204" pitchFamily="34" charset="0"/>
              </a:rPr>
              <a:t>’:</a:t>
            </a:r>
          </a:p>
          <a:p>
            <a:pPr marL="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pPr marL="9525" lvl="1" indent="0">
              <a:buNone/>
            </a:pPr>
            <a:r>
              <a:rPr lang="nl-NL" dirty="0" err="1">
                <a:cs typeface="Arial" panose="020B0604020202020204" pitchFamily="34" charset="0"/>
              </a:rPr>
              <a:t>Stability</a:t>
            </a:r>
            <a:endParaRPr lang="nl-NL" dirty="0">
              <a:cs typeface="Arial" panose="020B0604020202020204" pitchFamily="34" charset="0"/>
            </a:endParaRPr>
          </a:p>
          <a:p>
            <a:pPr marL="9525" lvl="1" indent="0">
              <a:buNone/>
            </a:pPr>
            <a:r>
              <a:rPr lang="nl-NL" dirty="0" err="1">
                <a:cs typeface="Arial" panose="020B0604020202020204" pitchFamily="34" charset="0"/>
              </a:rPr>
              <a:t>Consistency</a:t>
            </a: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4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latin typeface="Arial Narrow" panose="020B0606020202030204" pitchFamily="34" charset="0"/>
              </a:rPr>
              <a:t>AIM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196443"/>
            <a:ext cx="10515600" cy="1980519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 want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44144"/>
              </p:ext>
            </p:extLst>
          </p:nvPr>
        </p:nvGraphicFramePr>
        <p:xfrm>
          <a:off x="838200" y="1834024"/>
          <a:ext cx="1041218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37"/>
                <a:gridCol w="763858"/>
                <a:gridCol w="2868664"/>
                <a:gridCol w="2141805"/>
                <a:gridCol w="25554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Concept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Operationalization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Using</a:t>
                      </a:r>
                      <a:r>
                        <a:rPr lang="en-US" sz="1600" baseline="0" dirty="0" smtClean="0"/>
                        <a:t> the operationalization = </a:t>
                      </a:r>
                      <a:r>
                        <a:rPr lang="en-US" sz="1600" b="1" baseline="0" dirty="0" smtClean="0"/>
                        <a:t>‘measurement’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“Weight”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“Using a scale”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“Person is 80 kilo’s”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1680" y="1690688"/>
            <a:ext cx="2153920" cy="242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43088"/>
            <a:ext cx="3637280" cy="231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2880" y="1772331"/>
            <a:ext cx="2153920" cy="242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2285999"/>
            <a:ext cx="2563587" cy="186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86800" y="1772331"/>
            <a:ext cx="2563587" cy="51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AIM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9815"/>
            <a:ext cx="10515600" cy="4397148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pPr marL="0" indent="0">
              <a:buSzPct val="90000"/>
              <a:buNone/>
            </a:pPr>
            <a:endParaRPr lang="nl-NL" b="1" dirty="0" smtClean="0">
              <a:cs typeface="Arial" panose="020B0604020202020204" pitchFamily="34" charset="0"/>
            </a:endParaRPr>
          </a:p>
          <a:p>
            <a:pPr marL="0" indent="0">
              <a:buSzPct val="90000"/>
              <a:buNone/>
            </a:pPr>
            <a:r>
              <a:rPr lang="nl-NL" dirty="0" smtClean="0">
                <a:cs typeface="Arial" panose="020B0604020202020204" pitchFamily="34" charset="0"/>
              </a:rPr>
              <a:t>(</a:t>
            </a:r>
            <a:r>
              <a:rPr lang="nl-NL" dirty="0" err="1" smtClean="0">
                <a:cs typeface="Arial" panose="020B0604020202020204" pitchFamily="34" charset="0"/>
              </a:rPr>
              <a:t>Precise</a:t>
            </a:r>
            <a:r>
              <a:rPr lang="nl-NL" dirty="0" smtClean="0">
                <a:cs typeface="Arial" panose="020B0604020202020204" pitchFamily="34" charset="0"/>
              </a:rPr>
              <a:t>) (’Grams is </a:t>
            </a:r>
            <a:r>
              <a:rPr lang="nl-NL" dirty="0" err="1" smtClean="0">
                <a:cs typeface="Arial" panose="020B0604020202020204" pitchFamily="34" charset="0"/>
              </a:rPr>
              <a:t>better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than</a:t>
            </a:r>
            <a:r>
              <a:rPr lang="nl-NL" dirty="0" smtClean="0">
                <a:cs typeface="Arial" panose="020B0604020202020204" pitchFamily="34" charset="0"/>
              </a:rPr>
              <a:t> Kilo’s’)</a:t>
            </a:r>
            <a:endParaRPr lang="nl-NL" dirty="0">
              <a:cs typeface="Arial" panose="020B0604020202020204" pitchFamily="34" charset="0"/>
            </a:endParaRPr>
          </a:p>
          <a:p>
            <a:pPr marL="0" indent="0">
              <a:buSzPct val="90000"/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0" indent="0">
              <a:buSzPct val="90000"/>
              <a:buNone/>
            </a:pPr>
            <a:r>
              <a:rPr lang="nl-NL" dirty="0" smtClean="0">
                <a:cs typeface="Arial" panose="020B0604020202020204" pitchFamily="34" charset="0"/>
              </a:rPr>
              <a:t>‘</a:t>
            </a:r>
            <a:r>
              <a:rPr lang="nl-NL" dirty="0" err="1" smtClean="0">
                <a:cs typeface="Arial" panose="020B0604020202020204" pitchFamily="34" charset="0"/>
              </a:rPr>
              <a:t>Valid</a:t>
            </a:r>
            <a:r>
              <a:rPr lang="nl-NL" dirty="0" smtClean="0">
                <a:cs typeface="Arial" panose="020B0604020202020204" pitchFamily="34" charset="0"/>
              </a:rPr>
              <a:t>’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"/>
            <a:ext cx="99752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solidFill>
                  <a:schemeClr val="bg1"/>
                </a:solidFill>
              </a:rPr>
              <a:t>EXAMPLE</a:t>
            </a:r>
            <a:endParaRPr lang="en-US" sz="347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MEASURING FEMINISM</a:t>
            </a:r>
            <a:endParaRPr lang="en-US" sz="347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5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Based on a survey question asked by the </a:t>
            </a:r>
          </a:p>
          <a:p>
            <a:pPr marL="0" indent="0">
              <a:buNone/>
            </a:pPr>
            <a:r>
              <a:rPr lang="en-US" sz="3200" dirty="0" smtClean="0"/>
              <a:t>Washington Post </a:t>
            </a:r>
            <a:r>
              <a:rPr lang="en-US" sz="3200" dirty="0"/>
              <a:t>and Kaiser Family </a:t>
            </a:r>
            <a:r>
              <a:rPr lang="en-US" sz="3200" dirty="0" smtClean="0"/>
              <a:t>Foundation.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“Do </a:t>
            </a:r>
            <a:r>
              <a:rPr lang="en-US" sz="3200" dirty="0"/>
              <a:t>you consider yourself to be </a:t>
            </a:r>
            <a:r>
              <a:rPr lang="en-US" sz="3200" dirty="0" smtClean="0"/>
              <a:t>a</a:t>
            </a:r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b="1" dirty="0" smtClean="0"/>
              <a:t>strong</a:t>
            </a:r>
            <a:r>
              <a:rPr lang="en-US" sz="3200" dirty="0" smtClean="0"/>
              <a:t> </a:t>
            </a:r>
            <a:r>
              <a:rPr lang="en-US" sz="3200" dirty="0"/>
              <a:t>feminist,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/>
              <a:t>s</a:t>
            </a:r>
            <a:r>
              <a:rPr lang="en-US" sz="3200" b="1" dirty="0" smtClean="0"/>
              <a:t>omewhat</a:t>
            </a:r>
            <a:r>
              <a:rPr lang="en-US" sz="3200" dirty="0" smtClean="0"/>
              <a:t> a </a:t>
            </a:r>
            <a:r>
              <a:rPr lang="en-US" sz="3200" dirty="0"/>
              <a:t>feminist,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not</a:t>
            </a:r>
            <a:r>
              <a:rPr lang="en-US" sz="3200" dirty="0" smtClean="0"/>
              <a:t> </a:t>
            </a:r>
            <a:r>
              <a:rPr lang="en-US" sz="3200" dirty="0"/>
              <a:t>a feminist </a:t>
            </a:r>
            <a:r>
              <a:rPr lang="en-US" sz="3200" dirty="0" smtClean="0"/>
              <a:t>at all?”</a:t>
            </a:r>
            <a:endParaRPr lang="en-US" sz="32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nl-NL" sz="2400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5840" y="3738880"/>
            <a:ext cx="248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US: 47% is strong or somewhat a feminist.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11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Accurate observation?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(Sampling problems)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Many sources of mistakes at the level of units:</a:t>
            </a:r>
          </a:p>
          <a:p>
            <a:r>
              <a:rPr lang="en-US" dirty="0" smtClean="0"/>
              <a:t>Errors in the </a:t>
            </a:r>
            <a:r>
              <a:rPr lang="en-US" b="1" dirty="0" smtClean="0"/>
              <a:t>operationalization</a:t>
            </a:r>
          </a:p>
          <a:p>
            <a:r>
              <a:rPr lang="en-US" dirty="0" smtClean="0"/>
              <a:t>Errors made by the </a:t>
            </a:r>
            <a:r>
              <a:rPr lang="en-US" b="1" dirty="0" smtClean="0"/>
              <a:t>interviewer</a:t>
            </a:r>
          </a:p>
          <a:p>
            <a:r>
              <a:rPr lang="en-US" dirty="0" smtClean="0"/>
              <a:t>Errors made by the </a:t>
            </a:r>
            <a:r>
              <a:rPr lang="en-US" b="1" dirty="0" smtClean="0"/>
              <a:t>interviewed person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02817">
            <a:off x="1432146" y="3844220"/>
            <a:ext cx="599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independent. Overlapping.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Two general types of mistakes in measurement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245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1. </a:t>
            </a:r>
            <a:r>
              <a:rPr lang="nl-NL" dirty="0" err="1" smtClean="0"/>
              <a:t>Systematic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r>
              <a:rPr lang="nl-NL" dirty="0" smtClean="0"/>
              <a:t> (</a:t>
            </a:r>
            <a:r>
              <a:rPr lang="nl-NL" dirty="0" err="1" smtClean="0"/>
              <a:t>measurement</a:t>
            </a:r>
            <a:r>
              <a:rPr lang="nl-NL" dirty="0" smtClean="0"/>
              <a:t> ‘</a:t>
            </a:r>
            <a:r>
              <a:rPr lang="nl-NL" dirty="0" err="1" smtClean="0"/>
              <a:t>invalidity</a:t>
            </a:r>
            <a:r>
              <a:rPr lang="nl-NL" dirty="0" smtClean="0"/>
              <a:t>’)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2. Random </a:t>
            </a:r>
            <a:r>
              <a:rPr lang="nl-NL" b="1" dirty="0" err="1" smtClean="0"/>
              <a:t>errors</a:t>
            </a:r>
            <a:r>
              <a:rPr lang="nl-NL" b="1" dirty="0" smtClean="0"/>
              <a:t> (</a:t>
            </a:r>
            <a:r>
              <a:rPr lang="nl-NL" b="1" u="sng" dirty="0" smtClean="0"/>
              <a:t>no</a:t>
            </a:r>
            <a:r>
              <a:rPr lang="nl-NL" b="1" dirty="0" smtClean="0"/>
              <a:t> random </a:t>
            </a:r>
            <a:r>
              <a:rPr lang="nl-NL" b="1" dirty="0" err="1" smtClean="0"/>
              <a:t>errors</a:t>
            </a:r>
            <a:r>
              <a:rPr lang="nl-NL" b="1" dirty="0" smtClean="0"/>
              <a:t> = </a:t>
            </a:r>
            <a:r>
              <a:rPr lang="nl-NL" b="1" dirty="0" err="1" smtClean="0"/>
              <a:t>reliability</a:t>
            </a:r>
            <a:r>
              <a:rPr lang="nl-NL" b="1" dirty="0" smtClean="0"/>
              <a:t>)</a:t>
            </a:r>
            <a:endParaRPr lang="nl-NL" b="1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67668"/>
              </p:ext>
            </p:extLst>
          </p:nvPr>
        </p:nvGraphicFramePr>
        <p:xfrm>
          <a:off x="6126480" y="3820001"/>
          <a:ext cx="57505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640"/>
                <a:gridCol w="1625600"/>
                <a:gridCol w="15443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Interviewed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26480" y="3688080"/>
            <a:ext cx="2560320" cy="248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86800" y="3688080"/>
            <a:ext cx="1704980" cy="248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42879" y="3688080"/>
            <a:ext cx="1587499" cy="248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/>
              <a:t>What is possibly wrong? Sources of ‘random error’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“Do you consider yourself to be a</a:t>
            </a:r>
          </a:p>
          <a:p>
            <a:pPr marL="0" indent="0">
              <a:buNone/>
            </a:pPr>
            <a:r>
              <a:rPr lang="en-US" dirty="0"/>
              <a:t>strong feminist, </a:t>
            </a:r>
            <a:r>
              <a:rPr lang="en-US" dirty="0" smtClean="0"/>
              <a:t>somewhat a </a:t>
            </a:r>
            <a:r>
              <a:rPr lang="en-US" dirty="0"/>
              <a:t>feminist, </a:t>
            </a:r>
            <a:r>
              <a:rPr lang="en-US" dirty="0" smtClean="0"/>
              <a:t>not </a:t>
            </a:r>
            <a:r>
              <a:rPr lang="en-US" dirty="0"/>
              <a:t>a feminist </a:t>
            </a:r>
            <a:r>
              <a:rPr lang="en-US" dirty="0" smtClean="0"/>
              <a:t>at all?”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Does everyone know what a ‘feminist ‘is’?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Do they all have an opinion about this?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not: some answers may be ‘</a:t>
            </a:r>
            <a:r>
              <a:rPr lang="en-GB" b="1" dirty="0" smtClean="0"/>
              <a:t>random</a:t>
            </a:r>
            <a:r>
              <a:rPr lang="en-GB" dirty="0" smtClean="0"/>
              <a:t>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788</Words>
  <Application>Microsoft Macintosh PowerPoint</Application>
  <PresentationFormat>Widescreen</PresentationFormat>
  <Paragraphs>132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Calibri</vt:lpstr>
      <vt:lpstr>Mangal</vt:lpstr>
      <vt:lpstr>Wingdings</vt:lpstr>
      <vt:lpstr>Arial</vt:lpstr>
      <vt:lpstr>Kantoorthema</vt:lpstr>
      <vt:lpstr>CONCEPT TO BE INCLUDED</vt:lpstr>
      <vt:lpstr>Measurement reliability</vt:lpstr>
      <vt:lpstr>AIM</vt:lpstr>
      <vt:lpstr>AIM</vt:lpstr>
      <vt:lpstr>EXAMPLE</vt:lpstr>
      <vt:lpstr>MEASURING FEMINISM</vt:lpstr>
      <vt:lpstr>Accurate observation?</vt:lpstr>
      <vt:lpstr>Two general types of mistakes in measurement</vt:lpstr>
      <vt:lpstr>What is possibly wrong? Sources of ‘random error’</vt:lpstr>
      <vt:lpstr>A second operationalization (Eurobarometer)</vt:lpstr>
      <vt:lpstr>A second operationalization (Eurobarometer)</vt:lpstr>
      <vt:lpstr>What is possibly wrong? Sources of ‘random error’</vt:lpstr>
      <vt:lpstr>TWO WAYS TO ASSESS ‘RELIABILITY’</vt:lpstr>
      <vt:lpstr>STABILITY</vt:lpstr>
      <vt:lpstr>STABILITY sometimes possible</vt:lpstr>
      <vt:lpstr>STABILITY</vt:lpstr>
      <vt:lpstr>A second operationalization (Eurobarometer)</vt:lpstr>
      <vt:lpstr>CONSISTENCY</vt:lpstr>
      <vt:lpstr>Methods to assess ‘reliability’</vt:lpstr>
      <vt:lpstr>EXAMPLE</vt:lpstr>
      <vt:lpstr>THIS MICRO LECTURE WAS ABOUT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TO BE INCLUDED</dc:title>
  <dc:creator>Tessa Voerman</dc:creator>
  <cp:lastModifiedBy>Henk van der Kolk</cp:lastModifiedBy>
  <cp:revision>48</cp:revision>
  <dcterms:created xsi:type="dcterms:W3CDTF">2016-12-07T14:24:53Z</dcterms:created>
  <dcterms:modified xsi:type="dcterms:W3CDTF">2017-09-20T10:49:46Z</dcterms:modified>
</cp:coreProperties>
</file>