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83" r:id="rId2"/>
    <p:sldId id="256" r:id="rId3"/>
    <p:sldId id="257" r:id="rId4"/>
    <p:sldId id="284" r:id="rId5"/>
    <p:sldId id="313" r:id="rId6"/>
    <p:sldId id="314" r:id="rId7"/>
    <p:sldId id="297" r:id="rId8"/>
    <p:sldId id="305" r:id="rId9"/>
    <p:sldId id="298" r:id="rId10"/>
    <p:sldId id="299" r:id="rId11"/>
    <p:sldId id="306" r:id="rId12"/>
    <p:sldId id="307" r:id="rId13"/>
    <p:sldId id="301" r:id="rId14"/>
    <p:sldId id="308" r:id="rId15"/>
    <p:sldId id="309" r:id="rId16"/>
    <p:sldId id="302" r:id="rId17"/>
    <p:sldId id="310" r:id="rId18"/>
    <p:sldId id="303" r:id="rId19"/>
    <p:sldId id="311" r:id="rId20"/>
    <p:sldId id="312" r:id="rId21"/>
    <p:sldId id="295" r:id="rId22"/>
    <p:sldId id="272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s ten Klooster" initials="Rt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52" autoAdjust="0"/>
    <p:restoredTop sz="83270" autoAdjust="0"/>
  </p:normalViewPr>
  <p:slideViewPr>
    <p:cSldViewPr snapToGrid="0">
      <p:cViewPr>
        <p:scale>
          <a:sx n="82" d="100"/>
          <a:sy n="82" d="100"/>
        </p:scale>
        <p:origin x="162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3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17"/>
    </p:cViewPr>
  </p:sorterViewPr>
  <p:notesViewPr>
    <p:cSldViewPr snapToGrid="0">
      <p:cViewPr varScale="1">
        <p:scale>
          <a:sx n="54" d="100"/>
          <a:sy n="54" d="100"/>
        </p:scale>
        <p:origin x="2631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10 observations of one unit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 observations of one unit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295936"/>
        <c:axId val="117514240"/>
      </c:barChart>
      <c:catAx>
        <c:axId val="1162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7514240"/>
        <c:crosses val="autoZero"/>
        <c:auto val="1"/>
        <c:lblAlgn val="ctr"/>
        <c:lblOffset val="100"/>
        <c:noMultiLvlLbl val="0"/>
      </c:catAx>
      <c:valAx>
        <c:axId val="117514240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629593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 observations of one unit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6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65696"/>
        <c:axId val="117837824"/>
      </c:barChart>
      <c:catAx>
        <c:axId val="11756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7837824"/>
        <c:crosses val="autoZero"/>
        <c:auto val="1"/>
        <c:lblAlgn val="ctr"/>
        <c:lblOffset val="100"/>
        <c:noMultiLvlLbl val="0"/>
      </c:catAx>
      <c:valAx>
        <c:axId val="117837824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756569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 observations of one unit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88128"/>
        <c:axId val="117889664"/>
      </c:barChart>
      <c:catAx>
        <c:axId val="11788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7889664"/>
        <c:crosses val="autoZero"/>
        <c:auto val="1"/>
        <c:lblAlgn val="ctr"/>
        <c:lblOffset val="100"/>
        <c:noMultiLvlLbl val="0"/>
      </c:catAx>
      <c:valAx>
        <c:axId val="117889664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788812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 observations of one unit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610176"/>
        <c:axId val="118611968"/>
      </c:barChart>
      <c:catAx>
        <c:axId val="11861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8611968"/>
        <c:crosses val="autoZero"/>
        <c:auto val="1"/>
        <c:lblAlgn val="ctr"/>
        <c:lblOffset val="100"/>
        <c:noMultiLvlLbl val="0"/>
      </c:catAx>
      <c:valAx>
        <c:axId val="118611968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861017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 observations of one unit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63840"/>
        <c:axId val="122965376"/>
      </c:barChart>
      <c:catAx>
        <c:axId val="12296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2965376"/>
        <c:crosses val="autoZero"/>
        <c:auto val="1"/>
        <c:lblAlgn val="ctr"/>
        <c:lblOffset val="100"/>
        <c:noMultiLvlLbl val="0"/>
      </c:catAx>
      <c:valAx>
        <c:axId val="122965376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296384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C36DE-FEF4-43C3-9B89-69B76A110144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56EA7-4D7D-4734-977C-031EF59A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41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4D11A-92DB-458F-9D54-A26821107BDF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407BD-0553-42FC-8BDE-6ACB90D1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1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8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8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407BD-0553-42FC-8BDE-6ACB90D1F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0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3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1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22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3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1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61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2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40269" y="85852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8" name="Picture 7" descr="UT powerpoint sheet small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24000" cy="68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0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2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0"/>
            <a:ext cx="1485713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9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2" y="973668"/>
            <a:ext cx="9982241" cy="304800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"/>
          <a:stretch/>
        </p:blipFill>
        <p:spPr>
          <a:xfrm>
            <a:off x="0" y="0"/>
            <a:ext cx="149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6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2" y="956735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7" name="Picture 6" descr="UT powerpoint sheet small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62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4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4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568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2"/>
            <a:ext cx="99568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548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1230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9495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43051"/>
            <a:ext cx="12192000" cy="4000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77802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3272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7213602" y="1667933"/>
            <a:ext cx="4597441" cy="4402667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62100"/>
            <a:ext cx="7010400" cy="441010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181417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7182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828800" y="1641599"/>
            <a:ext cx="10363200" cy="3999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81417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1045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3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1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0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3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1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88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_Logo_Black_EN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6172201"/>
            <a:ext cx="3149600" cy="60761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803401"/>
            <a:ext cx="10012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96504" y="6172201"/>
            <a:ext cx="12488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0168" y="6172201"/>
            <a:ext cx="53763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5335" y="6170084"/>
            <a:ext cx="4995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828801" y="1397000"/>
            <a:ext cx="103744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58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5pPr>
      <a:lvl6pPr marL="609570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6pPr>
      <a:lvl7pPr marL="1219140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7pPr>
      <a:lvl8pPr marL="1828709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8pPr>
      <a:lvl9pPr marL="2438278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9pPr>
    </p:titleStyle>
    <p:bodyStyle>
      <a:lvl1pPr marL="340766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15" indent="-374632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68864" indent="-317484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37145" indent="-334417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792729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402297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6pPr>
      <a:lvl7pPr marL="3011867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7pPr>
      <a:lvl8pPr marL="3621436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8pPr>
      <a:lvl9pPr marL="4231006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lidoturco/6803524257" TargetMode="External"/><Relationship Id="rId7" Type="http://schemas.openxmlformats.org/officeDocument/2006/relationships/hyperlink" Target="https://pixabay.com/en/diabetes-blood-sugar-diabetic-528678/" TargetMode="External"/><Relationship Id="rId2" Type="http://schemas.openxmlformats.org/officeDocument/2006/relationships/hyperlink" Target="https://www.flickr.com/photos/78428166@N00/3872155588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pixabay.com/en/ballot-vote-box-voting-296577/" TargetMode="External"/><Relationship Id="rId5" Type="http://schemas.openxmlformats.org/officeDocument/2006/relationships/hyperlink" Target="https://pixabay.com/en/scale-diet-fat-health-tape-weight-403585/" TargetMode="External"/><Relationship Id="rId4" Type="http://schemas.openxmlformats.org/officeDocument/2006/relationships/hyperlink" Target="https://en.wikipedia.org/wiki/Greg_Kovac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hyperlink" Target="https://en.wikipedia.org/wiki/File:Image_of_Gregory_Mark_Kovacs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2"/>
            <a:ext cx="10012800" cy="4400450"/>
          </a:xfrm>
        </p:spPr>
        <p:txBody>
          <a:bodyPr numCol="2"/>
          <a:lstStyle/>
          <a:p>
            <a:r>
              <a:rPr lang="en-US" sz="1800" dirty="0"/>
              <a:t>Reliability</a:t>
            </a:r>
          </a:p>
          <a:p>
            <a:r>
              <a:rPr lang="en-US" sz="1800" dirty="0"/>
              <a:t>Random error</a:t>
            </a:r>
          </a:p>
          <a:p>
            <a:r>
              <a:rPr lang="en-US" sz="1800" dirty="0"/>
              <a:t>Test-retest method</a:t>
            </a:r>
          </a:p>
          <a:p>
            <a:r>
              <a:rPr lang="en-US" sz="1800" dirty="0"/>
              <a:t>Cronbach’s alpha</a:t>
            </a:r>
          </a:p>
          <a:p>
            <a:endParaRPr lang="en-US" sz="1800" dirty="0"/>
          </a:p>
          <a:p>
            <a:r>
              <a:rPr lang="en-US" sz="1800" dirty="0"/>
              <a:t>(Measurement) Validity (and its reverse: data collection bias)</a:t>
            </a:r>
          </a:p>
          <a:p>
            <a:r>
              <a:rPr lang="en-US" sz="1800" dirty="0"/>
              <a:t>Construct validity</a:t>
            </a:r>
          </a:p>
          <a:p>
            <a:r>
              <a:rPr lang="en-US" sz="1800" dirty="0"/>
              <a:t>Content validity</a:t>
            </a:r>
          </a:p>
          <a:p>
            <a:r>
              <a:rPr lang="en-US" sz="1800" dirty="0"/>
              <a:t>Criterion-related validity</a:t>
            </a:r>
          </a:p>
          <a:p>
            <a:r>
              <a:rPr lang="en-US" sz="1800" dirty="0"/>
              <a:t>(Face validity)</a:t>
            </a:r>
          </a:p>
          <a:p>
            <a:endParaRPr lang="en-US" sz="1800" dirty="0"/>
          </a:p>
          <a:p>
            <a:r>
              <a:rPr lang="en-US" sz="1800" dirty="0"/>
              <a:t>(test-)reactivity (also in the context of experiments: Solomon four group design)</a:t>
            </a:r>
          </a:p>
          <a:p>
            <a:r>
              <a:rPr lang="en-US" sz="1800" dirty="0"/>
              <a:t>Triangulation</a:t>
            </a:r>
          </a:p>
          <a:p>
            <a:endParaRPr lang="en-US" sz="1800" dirty="0"/>
          </a:p>
          <a:p>
            <a:r>
              <a:rPr lang="en-US" sz="1800" dirty="0"/>
              <a:t>Data matrix</a:t>
            </a:r>
          </a:p>
          <a:p>
            <a:r>
              <a:rPr lang="en-US" sz="1800" dirty="0"/>
              <a:t>Codebook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4880"/>
            <a:ext cx="9956800" cy="732985"/>
          </a:xfrm>
        </p:spPr>
        <p:txBody>
          <a:bodyPr/>
          <a:lstStyle/>
          <a:p>
            <a:r>
              <a:rPr lang="en-US" dirty="0"/>
              <a:t>Concepts to be </a:t>
            </a:r>
            <a:r>
              <a:rPr lang="en-US" dirty="0" smtClean="0"/>
              <a:t>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Scale 1: not reliable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29595"/>
              </p:ext>
            </p:extLst>
          </p:nvPr>
        </p:nvGraphicFramePr>
        <p:xfrm>
          <a:off x="3770390" y="1900576"/>
          <a:ext cx="7779184" cy="3965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69945" y="5880295"/>
            <a:ext cx="129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Weight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45101" y="3113970"/>
            <a:ext cx="2225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Number of</a:t>
            </a:r>
          </a:p>
          <a:p>
            <a:r>
              <a:rPr lang="en-US" sz="2800" dirty="0" smtClean="0"/>
              <a:t>observations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71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nl-NL" dirty="0"/>
              <a:t>Scale 2: somewhat reliable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44353"/>
              </p:ext>
            </p:extLst>
          </p:nvPr>
        </p:nvGraphicFramePr>
        <p:xfrm>
          <a:off x="3770390" y="1886508"/>
          <a:ext cx="7779185" cy="397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69945" y="5880295"/>
            <a:ext cx="129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Weight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45101" y="3113970"/>
            <a:ext cx="2225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Number of</a:t>
            </a:r>
          </a:p>
          <a:p>
            <a:r>
              <a:rPr lang="en-US" sz="2800" dirty="0" smtClean="0"/>
              <a:t>observations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90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84414"/>
              </p:ext>
            </p:extLst>
          </p:nvPr>
        </p:nvGraphicFramePr>
        <p:xfrm>
          <a:off x="3770389" y="1886509"/>
          <a:ext cx="7779185" cy="399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nl-NL" dirty="0"/>
              <a:t>Scale 3: very reliable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9945" y="5880295"/>
            <a:ext cx="129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Weight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45101" y="3113970"/>
            <a:ext cx="2225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Number of</a:t>
            </a:r>
          </a:p>
          <a:p>
            <a:r>
              <a:rPr lang="en-US" sz="2800" dirty="0" smtClean="0"/>
              <a:t>observations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45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The </a:t>
            </a:r>
            <a:r>
              <a:rPr lang="nl-NL" sz="2800" dirty="0" err="1"/>
              <a:t>operationalization</a:t>
            </a:r>
            <a:r>
              <a:rPr lang="nl-NL" sz="2800" dirty="0"/>
              <a:t> </a:t>
            </a:r>
            <a:r>
              <a:rPr lang="nl-NL" sz="2800" dirty="0" err="1" smtClean="0"/>
              <a:t>may</a:t>
            </a:r>
            <a:r>
              <a:rPr lang="nl-NL" sz="2800" dirty="0" smtClean="0"/>
              <a:t> </a:t>
            </a:r>
            <a:r>
              <a:rPr lang="nl-NL" sz="2800" dirty="0"/>
              <a:t>be ‘</a:t>
            </a:r>
            <a:r>
              <a:rPr lang="nl-NL" sz="2800" dirty="0" err="1"/>
              <a:t>reliable</a:t>
            </a:r>
            <a:r>
              <a:rPr lang="nl-NL" sz="2800" dirty="0" smtClean="0"/>
              <a:t>’ ….</a:t>
            </a:r>
            <a:endParaRPr lang="nl-NL" sz="2800" dirty="0"/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/>
              <a:t>Is it also correct (valid, unbiased)?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Measurement Validity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6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354104"/>
              </p:ext>
            </p:extLst>
          </p:nvPr>
        </p:nvGraphicFramePr>
        <p:xfrm>
          <a:off x="3770390" y="1886509"/>
          <a:ext cx="7793252" cy="399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nl-NL" dirty="0"/>
              <a:t>Very reliable, but not valid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916658" y="3851831"/>
            <a:ext cx="2270686" cy="1550163"/>
            <a:chOff x="4916658" y="3851831"/>
            <a:chExt cx="2270686" cy="1550163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5950634" y="4375051"/>
              <a:ext cx="101367" cy="1026943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916658" y="3851831"/>
              <a:ext cx="2270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‘True’ Weight</a:t>
              </a:r>
              <a:endParaRPr lang="en-US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69945" y="5880295"/>
            <a:ext cx="129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Weight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45101" y="3113970"/>
            <a:ext cx="2225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Number of</a:t>
            </a:r>
          </a:p>
          <a:p>
            <a:r>
              <a:rPr lang="en-US" sz="2800" dirty="0" smtClean="0"/>
              <a:t>observations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514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60725"/>
              </p:ext>
            </p:extLst>
          </p:nvPr>
        </p:nvGraphicFramePr>
        <p:xfrm>
          <a:off x="3770390" y="1886509"/>
          <a:ext cx="7793253" cy="399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nl-NL" dirty="0" smtClean="0"/>
              <a:t>Reliable, and valid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9945" y="5880295"/>
            <a:ext cx="129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Weight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45101" y="3113970"/>
            <a:ext cx="2225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Number of</a:t>
            </a:r>
          </a:p>
          <a:p>
            <a:r>
              <a:rPr lang="en-US" sz="2800" dirty="0" smtClean="0"/>
              <a:t>observations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4916658" y="3851831"/>
            <a:ext cx="3003453" cy="1564231"/>
            <a:chOff x="4916658" y="3851831"/>
            <a:chExt cx="3003453" cy="1564231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052002" y="4375051"/>
              <a:ext cx="1868109" cy="1041011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916658" y="3851831"/>
              <a:ext cx="2270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‘True’ Weight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34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1"/>
            <a:ext cx="10012800" cy="445672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Validity of </a:t>
            </a:r>
            <a:r>
              <a:rPr lang="en-US" sz="2800" dirty="0" smtClean="0"/>
              <a:t>an operationalization cannot be not </a:t>
            </a:r>
            <a:r>
              <a:rPr lang="en-US" sz="2800" dirty="0"/>
              <a:t>observed </a:t>
            </a:r>
            <a:r>
              <a:rPr lang="en-US" sz="2800" dirty="0" smtClean="0"/>
              <a:t>directly, because the </a:t>
            </a:r>
            <a:r>
              <a:rPr lang="nl-NL" sz="2800" dirty="0" smtClean="0"/>
              <a:t>‘</a:t>
            </a:r>
            <a:r>
              <a:rPr lang="nl-NL" sz="2800" dirty="0" err="1"/>
              <a:t>t</a:t>
            </a:r>
            <a:r>
              <a:rPr lang="nl-NL" sz="2800" dirty="0" err="1" smtClean="0"/>
              <a:t>rue</a:t>
            </a:r>
            <a:r>
              <a:rPr lang="nl-NL" sz="2800" dirty="0"/>
              <a:t>’ value is </a:t>
            </a:r>
            <a:r>
              <a:rPr lang="nl-NL" sz="2800" dirty="0" err="1" smtClean="0"/>
              <a:t>unknown</a:t>
            </a:r>
            <a:r>
              <a:rPr lang="nl-NL" sz="2800" dirty="0" smtClean="0"/>
              <a:t> …</a:t>
            </a: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Three </a:t>
            </a:r>
            <a:r>
              <a:rPr lang="nl-NL" sz="2800" dirty="0" smtClean="0"/>
              <a:t>approaches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measurement</a:t>
            </a:r>
            <a:r>
              <a:rPr lang="nl-NL" sz="2800" dirty="0" smtClean="0"/>
              <a:t> </a:t>
            </a:r>
            <a:r>
              <a:rPr lang="nl-NL" sz="2800" dirty="0" err="1" smtClean="0"/>
              <a:t>validity</a:t>
            </a:r>
            <a:r>
              <a:rPr lang="nl-NL" sz="2800" dirty="0" smtClean="0"/>
              <a:t>:</a:t>
            </a:r>
            <a:endParaRPr lang="en-US" sz="2800" dirty="0"/>
          </a:p>
          <a:p>
            <a:r>
              <a:rPr lang="en-US" sz="2800" dirty="0" smtClean="0"/>
              <a:t>Content validity</a:t>
            </a:r>
          </a:p>
          <a:p>
            <a:r>
              <a:rPr lang="en-US" sz="2800" dirty="0"/>
              <a:t>Criterion validity</a:t>
            </a:r>
          </a:p>
          <a:p>
            <a:r>
              <a:rPr lang="en-US" sz="2800" dirty="0" smtClean="0"/>
              <a:t>Construct </a:t>
            </a:r>
            <a:r>
              <a:rPr lang="en-US" sz="2800" dirty="0"/>
              <a:t>validity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Assessing </a:t>
            </a:r>
            <a:r>
              <a:rPr lang="en-US" dirty="0" smtClean="0"/>
              <a:t>measurement validity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1"/>
            <a:ext cx="10012800" cy="445672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Does it </a:t>
            </a:r>
            <a:r>
              <a:rPr lang="en-US" sz="2800" i="1" dirty="0"/>
              <a:t>cover all aspects </a:t>
            </a:r>
            <a:r>
              <a:rPr lang="en-US" sz="2800" dirty="0"/>
              <a:t>of the concept?’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Examples:</a:t>
            </a:r>
          </a:p>
          <a:p>
            <a:r>
              <a:rPr lang="nl-NL" sz="2800" dirty="0"/>
              <a:t>Obesitas as </a:t>
            </a:r>
            <a:r>
              <a:rPr lang="nl-NL" sz="2800" dirty="0" err="1"/>
              <a:t>measured</a:t>
            </a:r>
            <a:r>
              <a:rPr lang="nl-NL" sz="2800" dirty="0"/>
              <a:t> </a:t>
            </a:r>
            <a:r>
              <a:rPr lang="nl-NL" sz="2800" dirty="0" err="1"/>
              <a:t>by</a:t>
            </a:r>
            <a:r>
              <a:rPr lang="nl-NL" sz="2800" dirty="0"/>
              <a:t> </a:t>
            </a:r>
            <a:r>
              <a:rPr lang="nl-NL" sz="2800" dirty="0" smtClean="0"/>
              <a:t>BMI (</a:t>
            </a:r>
            <a:r>
              <a:rPr lang="nl-NL" sz="2800" dirty="0" err="1" smtClean="0"/>
              <a:t>based</a:t>
            </a:r>
            <a:r>
              <a:rPr lang="nl-NL" sz="2800" dirty="0" smtClean="0"/>
              <a:t> on </a:t>
            </a:r>
            <a:r>
              <a:rPr lang="nl-NL" sz="2800" dirty="0" err="1" smtClean="0"/>
              <a:t>weight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length</a:t>
            </a:r>
            <a:r>
              <a:rPr lang="nl-NL" sz="2800" dirty="0" smtClean="0"/>
              <a:t>)</a:t>
            </a:r>
            <a:endParaRPr lang="nl-NL" sz="2800" dirty="0"/>
          </a:p>
          <a:p>
            <a:r>
              <a:rPr lang="nl-NL" sz="2800" dirty="0" err="1" smtClean="0"/>
              <a:t>Measuring</a:t>
            </a:r>
            <a:r>
              <a:rPr lang="nl-NL" sz="2800" dirty="0" smtClean="0"/>
              <a:t> </a:t>
            </a:r>
            <a:r>
              <a:rPr lang="nl-NL" sz="2800" dirty="0"/>
              <a:t>the concept ‘mathematical </a:t>
            </a:r>
            <a:r>
              <a:rPr lang="nl-NL" sz="2800" dirty="0" err="1"/>
              <a:t>ability</a:t>
            </a:r>
            <a:r>
              <a:rPr lang="nl-NL" sz="2800" dirty="0" smtClean="0"/>
              <a:t>’</a:t>
            </a:r>
            <a:endParaRPr lang="nl-NL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/>
              <a:t>Content validity</a:t>
            </a:r>
          </a:p>
        </p:txBody>
      </p:sp>
    </p:spTree>
    <p:extLst>
      <p:ext uri="{BB962C8B-B14F-4D97-AF65-F5344CB8AC3E}">
        <p14:creationId xmlns:p14="http://schemas.microsoft.com/office/powerpoint/2010/main" val="16242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Is it ‘correctly’ related to </a:t>
            </a:r>
            <a:r>
              <a:rPr lang="en-US" sz="2800" i="1" dirty="0"/>
              <a:t>conceptually</a:t>
            </a:r>
            <a:r>
              <a:rPr lang="en-US" sz="2800" dirty="0"/>
              <a:t> related indicators?’ 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/>
              <a:t>Example:</a:t>
            </a:r>
          </a:p>
          <a:p>
            <a:pPr marL="0" indent="0">
              <a:buNone/>
            </a:pPr>
            <a:r>
              <a:rPr lang="nl-NL" sz="2800" dirty="0"/>
              <a:t>‘did you vote in the last </a:t>
            </a:r>
            <a:r>
              <a:rPr lang="nl-NL" sz="2800" dirty="0" smtClean="0"/>
              <a:t>general </a:t>
            </a:r>
            <a:r>
              <a:rPr lang="nl-NL" sz="2800" dirty="0" err="1"/>
              <a:t>election</a:t>
            </a:r>
            <a:r>
              <a:rPr lang="nl-NL" sz="2800" dirty="0" smtClean="0"/>
              <a:t>’</a:t>
            </a:r>
          </a:p>
          <a:p>
            <a:pPr marL="0" indent="0">
              <a:buNone/>
            </a:pPr>
            <a:r>
              <a:rPr lang="nl-NL" sz="2800" dirty="0" err="1" smtClean="0"/>
              <a:t>checked</a:t>
            </a:r>
            <a:r>
              <a:rPr lang="nl-NL" sz="2800" dirty="0" smtClean="0"/>
              <a:t> </a:t>
            </a:r>
            <a:r>
              <a:rPr lang="nl-NL" sz="2800" dirty="0" err="1" smtClean="0"/>
              <a:t>by</a:t>
            </a:r>
            <a:r>
              <a:rPr lang="nl-NL" sz="2800" dirty="0" smtClean="0"/>
              <a:t> </a:t>
            </a:r>
            <a:r>
              <a:rPr lang="nl-NL" sz="2800" dirty="0" err="1" smtClean="0"/>
              <a:t>using</a:t>
            </a:r>
            <a:r>
              <a:rPr lang="nl-NL" sz="2800" dirty="0" smtClean="0"/>
              <a:t> </a:t>
            </a:r>
            <a:r>
              <a:rPr lang="nl-NL" sz="2800" dirty="0" err="1" smtClean="0"/>
              <a:t>the</a:t>
            </a:r>
            <a:r>
              <a:rPr lang="nl-NL" sz="2800" dirty="0" smtClean="0"/>
              <a:t> </a:t>
            </a:r>
            <a:r>
              <a:rPr lang="nl-NL" sz="2800" dirty="0" err="1" smtClean="0"/>
              <a:t>actual</a:t>
            </a:r>
            <a:r>
              <a:rPr lang="nl-NL" sz="2800" dirty="0" smtClean="0"/>
              <a:t> </a:t>
            </a:r>
            <a:r>
              <a:rPr lang="nl-NL" sz="2800" dirty="0" err="1" smtClean="0"/>
              <a:t>voting</a:t>
            </a:r>
            <a:r>
              <a:rPr lang="nl-NL" sz="2800" dirty="0" smtClean="0"/>
              <a:t> records?</a:t>
            </a:r>
            <a:endParaRPr lang="nl-NL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Criterion validity</a:t>
            </a:r>
            <a:endParaRPr lang="en-US" dirty="0"/>
          </a:p>
        </p:txBody>
      </p:sp>
      <p:pic>
        <p:nvPicPr>
          <p:cNvPr id="4" name="Picture 3" descr="C:\Users\LuttikhuisMG\AppData\Local\Microsoft\Windows\Temporary Internet Files\Content.IE5\335MI8P2\ballot-296577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00" y="3257792"/>
            <a:ext cx="2893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1"/>
            <a:ext cx="10012800" cy="445672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Is it ‘correctly’ related to other </a:t>
            </a:r>
            <a:r>
              <a:rPr lang="en-US" sz="2800" i="1" dirty="0"/>
              <a:t>theoretically</a:t>
            </a:r>
            <a:r>
              <a:rPr lang="en-US" sz="2800" dirty="0"/>
              <a:t> related variables?’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err="1" smtClean="0"/>
              <a:t>Assessing</a:t>
            </a:r>
            <a:r>
              <a:rPr lang="nl-NL" sz="2800" dirty="0" smtClean="0"/>
              <a:t> different </a:t>
            </a:r>
            <a:r>
              <a:rPr lang="nl-NL" sz="2800" dirty="0"/>
              <a:t>operationalizations of ‘</a:t>
            </a:r>
            <a:r>
              <a:rPr lang="nl-NL" sz="2800" dirty="0">
                <a:solidFill>
                  <a:srgbClr val="00B050"/>
                </a:solidFill>
              </a:rPr>
              <a:t>Obesitas</a:t>
            </a:r>
            <a:r>
              <a:rPr lang="nl-NL" sz="2800" dirty="0"/>
              <a:t>’:</a:t>
            </a:r>
          </a:p>
          <a:p>
            <a:pPr marL="0" indent="0">
              <a:buNone/>
            </a:pPr>
            <a:r>
              <a:rPr lang="nl-NL" sz="2800" dirty="0"/>
              <a:t>BMI, </a:t>
            </a:r>
            <a:r>
              <a:rPr lang="en-US" sz="2800" dirty="0"/>
              <a:t>Body Adiposity Index; Waist Circumference Measurement; Waist-to-Hip Ratio; Hydrostatic Weighing; Body Fat Measuring</a:t>
            </a: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How are they related to </a:t>
            </a:r>
            <a:r>
              <a:rPr lang="nl-NL" sz="2800" dirty="0">
                <a:solidFill>
                  <a:srgbClr val="00B050"/>
                </a:solidFill>
              </a:rPr>
              <a:t>health problems</a:t>
            </a:r>
            <a:r>
              <a:rPr lang="nl-NL" sz="2800" dirty="0"/>
              <a:t>?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/>
              <a:t>Construct validity</a:t>
            </a:r>
          </a:p>
        </p:txBody>
      </p:sp>
      <p:pic>
        <p:nvPicPr>
          <p:cNvPr id="4" name="Picture 3" descr="C:\Users\LuttikhuisMG\AppData\Local\Microsoft\Windows\Temporary Internet Files\Content.IE5\2HNGEC0R\diabetes-528678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256" y="4579898"/>
            <a:ext cx="2953992" cy="196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73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Reliability and Validity in Measurement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Henk van der Kolk</a:t>
            </a:r>
          </a:p>
        </p:txBody>
      </p:sp>
    </p:spTree>
    <p:extLst>
      <p:ext uri="{BB962C8B-B14F-4D97-AF65-F5344CB8AC3E}">
        <p14:creationId xmlns:p14="http://schemas.microsoft.com/office/powerpoint/2010/main" val="15773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780252"/>
            <a:ext cx="10012800" cy="4456722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Operationalization is used </a:t>
            </a:r>
            <a:r>
              <a:rPr lang="nl-NL" sz="2800" i="1" dirty="0"/>
              <a:t>four</a:t>
            </a:r>
            <a:r>
              <a:rPr lang="nl-NL" sz="2800" dirty="0"/>
              <a:t> times;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/>
              <a:t>Which do you prefer?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/>
              <a:t>Weighing </a:t>
            </a:r>
            <a:r>
              <a:rPr lang="en-US" dirty="0" smtClean="0"/>
              <a:t>measurement validity </a:t>
            </a:r>
            <a:r>
              <a:rPr lang="en-US" dirty="0"/>
              <a:t>and reliability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872887" y="4355412"/>
            <a:ext cx="3200763" cy="1255455"/>
            <a:chOff x="2872887" y="4355412"/>
            <a:chExt cx="3200763" cy="1255455"/>
          </a:xfrm>
        </p:grpSpPr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3985466" y="5087647"/>
              <a:ext cx="6254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nl-NL" sz="2800" dirty="0"/>
                <a:t>(1)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872887" y="4469010"/>
              <a:ext cx="27411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3"/>
            <p:cNvSpPr txBox="1"/>
            <p:nvPr/>
          </p:nvSpPr>
          <p:spPr>
            <a:xfrm>
              <a:off x="4627420" y="4595866"/>
              <a:ext cx="1446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2800" dirty="0" err="1" smtClean="0"/>
                <a:t>variable</a:t>
              </a:r>
              <a:endParaRPr lang="en-US" sz="28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118769" y="4355412"/>
              <a:ext cx="222052" cy="22205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446823" y="4355412"/>
              <a:ext cx="222052" cy="22205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72932" y="4355412"/>
              <a:ext cx="222052" cy="22205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093289" y="4355412"/>
              <a:ext cx="222052" cy="22205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84986" y="4373814"/>
            <a:ext cx="3249984" cy="1242320"/>
            <a:chOff x="7484986" y="4373814"/>
            <a:chExt cx="3249984" cy="1242320"/>
          </a:xfrm>
        </p:grpSpPr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8750289" y="5092914"/>
              <a:ext cx="6254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nl-NL" sz="2800" dirty="0"/>
                <a:t>(2)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484986" y="4484840"/>
              <a:ext cx="27411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7"/>
            <p:cNvSpPr txBox="1"/>
            <p:nvPr/>
          </p:nvSpPr>
          <p:spPr>
            <a:xfrm>
              <a:off x="9288740" y="4569694"/>
              <a:ext cx="1446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2800" dirty="0" err="1" smtClean="0"/>
                <a:t>variable</a:t>
              </a:r>
              <a:endParaRPr lang="en-US" sz="28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745443" y="4373814"/>
              <a:ext cx="222052" cy="22205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499777" y="4373814"/>
              <a:ext cx="222052" cy="22205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255816" y="4373814"/>
              <a:ext cx="222052" cy="22205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864135" y="4379278"/>
              <a:ext cx="222052" cy="22205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47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Measurement errors</a:t>
            </a:r>
          </a:p>
          <a:p>
            <a:r>
              <a:rPr lang="nl-NL" sz="2800" dirty="0"/>
              <a:t>(un)reliability</a:t>
            </a:r>
          </a:p>
          <a:p>
            <a:r>
              <a:rPr lang="nl-NL" sz="2800" dirty="0"/>
              <a:t>Validity (bias)</a:t>
            </a:r>
          </a:p>
          <a:p>
            <a:r>
              <a:rPr lang="nl-NL" sz="2800" dirty="0"/>
              <a:t>Some methods to assess reliability</a:t>
            </a:r>
          </a:p>
          <a:p>
            <a:r>
              <a:rPr lang="nl-NL" sz="2800" dirty="0"/>
              <a:t>Some methods to assess validity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This microlecture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9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1" y="1803401"/>
            <a:ext cx="10227212" cy="3560763"/>
          </a:xfrm>
        </p:spPr>
        <p:txBody>
          <a:bodyPr/>
          <a:lstStyle/>
          <a:p>
            <a:pPr marL="0" indent="0">
              <a:buNone/>
            </a:pPr>
            <a:r>
              <a:rPr lang="en-US" altLang="nl-NL" sz="1200" dirty="0"/>
              <a:t>Slide 4: </a:t>
            </a:r>
            <a:r>
              <a:rPr lang="en-US" altLang="nl-NL" sz="1200" dirty="0">
                <a:hlinkClick r:id="rId2"/>
              </a:rPr>
              <a:t>https://www.flickr.com/photos/78428166@N00/3872155588</a:t>
            </a:r>
            <a:endParaRPr lang="en-US" altLang="nl-NL" sz="1200" dirty="0"/>
          </a:p>
          <a:p>
            <a:pPr marL="0" indent="0">
              <a:buNone/>
            </a:pPr>
            <a:r>
              <a:rPr lang="en-US" altLang="nl-NL" sz="1200" dirty="0"/>
              <a:t>Slide 4:</a:t>
            </a:r>
            <a:r>
              <a:rPr lang="en-US" altLang="nl-NL" sz="1200" dirty="0" smtClean="0"/>
              <a:t> </a:t>
            </a:r>
            <a:r>
              <a:rPr lang="en-US" altLang="nl-NL" sz="1200" dirty="0" smtClean="0">
                <a:hlinkClick r:id="rId3"/>
              </a:rPr>
              <a:t>https</a:t>
            </a:r>
            <a:r>
              <a:rPr lang="en-US" altLang="nl-NL" sz="1200" dirty="0">
                <a:hlinkClick r:id="rId3"/>
              </a:rPr>
              <a:t>://www.flickr.com/photos/elidoturco/6803524257</a:t>
            </a:r>
            <a:endParaRPr lang="en-US" altLang="nl-NL" sz="1200" dirty="0"/>
          </a:p>
          <a:p>
            <a:pPr marL="0" indent="0">
              <a:buNone/>
            </a:pPr>
            <a:r>
              <a:rPr lang="en-US" altLang="nl-NL" sz="1200" dirty="0"/>
              <a:t>Slide </a:t>
            </a:r>
            <a:r>
              <a:rPr lang="en-US" altLang="nl-NL" sz="1200" dirty="0" smtClean="0"/>
              <a:t>4: </a:t>
            </a:r>
            <a:r>
              <a:rPr lang="en-US" altLang="nl-NL" sz="1200" dirty="0" smtClean="0">
                <a:hlinkClick r:id="rId4"/>
              </a:rPr>
              <a:t>https</a:t>
            </a:r>
            <a:r>
              <a:rPr lang="en-US" altLang="nl-NL" sz="1200" dirty="0">
                <a:hlinkClick r:id="rId4"/>
              </a:rPr>
              <a:t>://en.wikipedia.org/wiki/Greg_Kovacs</a:t>
            </a:r>
            <a:endParaRPr lang="en-US" altLang="nl-NL" sz="1200" dirty="0"/>
          </a:p>
          <a:p>
            <a:pPr marL="0" indent="0">
              <a:buNone/>
            </a:pPr>
            <a:r>
              <a:rPr lang="en-US" altLang="nl-NL" sz="1200" dirty="0"/>
              <a:t>Slide 9: </a:t>
            </a:r>
            <a:r>
              <a:rPr lang="en-US" altLang="nl-NL" sz="1200" dirty="0">
                <a:hlinkClick r:id="rId5"/>
              </a:rPr>
              <a:t>https://pixabay.com/en/scale-diet-fat-health-tape-weight-403585/</a:t>
            </a:r>
            <a:endParaRPr lang="en-US" altLang="nl-NL" sz="1200" dirty="0"/>
          </a:p>
          <a:p>
            <a:pPr marL="0" indent="0">
              <a:buNone/>
            </a:pPr>
            <a:r>
              <a:rPr lang="en-US" altLang="nl-NL" sz="1200" dirty="0"/>
              <a:t>Slide 18: </a:t>
            </a:r>
            <a:r>
              <a:rPr lang="en-US" altLang="nl-NL" sz="1200" dirty="0">
                <a:hlinkClick r:id="rId6"/>
              </a:rPr>
              <a:t>https://pixabay.com/en/ballot-vote-box-voting-296577/</a:t>
            </a:r>
            <a:endParaRPr lang="en-US" altLang="nl-NL" sz="1200" dirty="0"/>
          </a:p>
          <a:p>
            <a:pPr marL="0" indent="0">
              <a:buNone/>
            </a:pPr>
            <a:r>
              <a:rPr lang="en-US" altLang="nl-NL" sz="1200" dirty="0"/>
              <a:t>Slide 20: </a:t>
            </a:r>
            <a:r>
              <a:rPr lang="en-US" altLang="nl-NL" sz="1200" dirty="0">
                <a:hlinkClick r:id="rId7"/>
              </a:rPr>
              <a:t>https://pixabay.com/en/diabetes-blood-sugar-diabetic-528678</a:t>
            </a:r>
            <a:r>
              <a:rPr lang="en-US" altLang="nl-NL" sz="1200" dirty="0" smtClean="0">
                <a:hlinkClick r:id="rId7"/>
              </a:rPr>
              <a:t>/</a:t>
            </a:r>
            <a:r>
              <a:rPr lang="en-US" altLang="nl-NL" sz="1200" dirty="0" smtClean="0"/>
              <a:t> </a:t>
            </a:r>
            <a:endParaRPr lang="en-US" altLang="nl-NL" sz="1200" dirty="0"/>
          </a:p>
          <a:p>
            <a:pPr marL="0" indent="0">
              <a:buNone/>
            </a:pPr>
            <a:endParaRPr lang="en-US" altLang="nl-NL" sz="1200" dirty="0"/>
          </a:p>
          <a:p>
            <a:pPr marL="457200" lvl="1" indent="0">
              <a:buNone/>
            </a:pPr>
            <a:r>
              <a:rPr lang="en-US" altLang="nl-NL" sz="800" dirty="0"/>
              <a:t>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6105"/>
            <a:ext cx="9982240" cy="732985"/>
          </a:xfrm>
        </p:spPr>
        <p:txBody>
          <a:bodyPr/>
          <a:lstStyle/>
          <a:p>
            <a:r>
              <a:rPr lang="en-US" dirty="0" smtClean="0"/>
              <a:t>Images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Understanding mistakes in measurement:</a:t>
            </a:r>
          </a:p>
          <a:p>
            <a:r>
              <a:rPr lang="nl-NL" sz="2800" dirty="0"/>
              <a:t>(un)Reliability</a:t>
            </a:r>
          </a:p>
          <a:p>
            <a:r>
              <a:rPr lang="nl-NL" sz="2800" dirty="0"/>
              <a:t>Validity (bias</a:t>
            </a:r>
            <a:r>
              <a:rPr lang="nl-NL" sz="2800" dirty="0" smtClean="0"/>
              <a:t>)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/>
              <a:t>Some methods to assess reliability</a:t>
            </a:r>
          </a:p>
          <a:p>
            <a:pPr marL="0" indent="0">
              <a:buNone/>
            </a:pPr>
            <a:r>
              <a:rPr lang="nl-NL" sz="2800" dirty="0"/>
              <a:t>Some methods to assess validity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Arial (Body)"/>
              </a:rPr>
              <a:t>Weight and obesitas</a:t>
            </a:r>
            <a:endParaRPr lang="en-US" sz="2800" dirty="0"/>
          </a:p>
        </p:txBody>
      </p:sp>
      <p:pic>
        <p:nvPicPr>
          <p:cNvPr id="5" name="Picture 4" descr="C:\Users\LuttikhuisMG\AppData\Local\Microsoft\Windows\Temporary Internet Files\Content.IE5\12U5I9IV\3872155588_215554ac40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02449"/>
            <a:ext cx="3314975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LuttikhuisMG\AppData\Local\Microsoft\Windows\Temporary Internet Files\Content.IE5\RBMJWFRH\6803524257_e7a0796031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79" y="2632855"/>
            <a:ext cx="2112339" cy="32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of Gregory Mark Kovac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23" y="1910741"/>
            <a:ext cx="2367613" cy="40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nl-NL" dirty="0"/>
              <a:t>Two aspects of observation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472544" y="5427043"/>
            <a:ext cx="2743200" cy="68368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4491344" y="5427043"/>
            <a:ext cx="1380066" cy="6858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7297865" y="4335021"/>
            <a:ext cx="1092557" cy="6858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871410" y="2543004"/>
            <a:ext cx="3705282" cy="1278302"/>
          </a:xfrm>
          <a:prstGeom prst="clou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dirty="0" err="1" smtClean="0"/>
              <a:t>Theoretical</a:t>
            </a:r>
            <a:r>
              <a:rPr lang="nl-NL" sz="2800" dirty="0" smtClean="0"/>
              <a:t> </a:t>
            </a:r>
            <a:r>
              <a:rPr lang="nl-NL" sz="2800" dirty="0" err="1" smtClean="0"/>
              <a:t>variable</a:t>
            </a:r>
            <a:r>
              <a:rPr lang="nl-NL" sz="2800" dirty="0" smtClean="0"/>
              <a:t>(s)</a:t>
            </a:r>
            <a:endParaRPr lang="nl-NL" sz="2800" dirty="0"/>
          </a:p>
        </p:txBody>
      </p:sp>
      <p:sp>
        <p:nvSpPr>
          <p:cNvPr id="9" name="Cloud 8"/>
          <p:cNvSpPr/>
          <p:nvPr/>
        </p:nvSpPr>
        <p:spPr>
          <a:xfrm>
            <a:off x="1295400" y="5289367"/>
            <a:ext cx="2562726" cy="959033"/>
          </a:xfrm>
          <a:prstGeom prst="clou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dirty="0" smtClean="0"/>
              <a:t>Unit (s)</a:t>
            </a:r>
            <a:endParaRPr lang="nl-N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38838" y="4876800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Sampling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36992" y="3904372"/>
            <a:ext cx="30861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Conceptualization</a:t>
            </a:r>
          </a:p>
          <a:p>
            <a:r>
              <a:rPr lang="en-US" sz="2800" dirty="0" smtClean="0"/>
              <a:t>Operationalization</a:t>
            </a:r>
          </a:p>
          <a:p>
            <a:r>
              <a:rPr lang="en-US" sz="2800" dirty="0" smtClean="0"/>
              <a:t>Measurement</a:t>
            </a:r>
            <a:endParaRPr lang="en-US" sz="2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1828798" y="1888754"/>
            <a:ext cx="3868615" cy="164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0766" indent="-340766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15" indent="-374632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68864" indent="-317484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37145" indent="-334417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4pPr>
            <a:lvl5pPr marL="1792729" indent="-340766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5pPr>
            <a:lvl6pPr marL="2402297" indent="-340766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67">
                <a:solidFill>
                  <a:schemeClr val="tx1"/>
                </a:solidFill>
                <a:latin typeface="+mn-lt"/>
              </a:defRPr>
            </a:lvl6pPr>
            <a:lvl7pPr marL="3011867" indent="-340766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67">
                <a:solidFill>
                  <a:schemeClr val="tx1"/>
                </a:solidFill>
                <a:latin typeface="+mn-lt"/>
              </a:defRPr>
            </a:lvl7pPr>
            <a:lvl8pPr marL="3621436" indent="-340766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67">
                <a:solidFill>
                  <a:schemeClr val="tx1"/>
                </a:solidFill>
                <a:latin typeface="+mn-lt"/>
              </a:defRPr>
            </a:lvl8pPr>
            <a:lvl9pPr marL="4231006" indent="-340766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kern="0" dirty="0" smtClean="0"/>
              <a:t>Example: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kern="0" dirty="0" smtClean="0"/>
              <a:t>‘How many </a:t>
            </a:r>
            <a:r>
              <a:rPr lang="en-US" sz="2800" kern="0" dirty="0" smtClean="0">
                <a:solidFill>
                  <a:srgbClr val="FF0000"/>
                </a:solidFill>
              </a:rPr>
              <a:t>people</a:t>
            </a:r>
            <a:r>
              <a:rPr lang="en-US" sz="2800" kern="0" dirty="0" smtClean="0"/>
              <a:t> in the EU are </a:t>
            </a:r>
            <a:r>
              <a:rPr lang="en-US" sz="2800" kern="0" dirty="0" smtClean="0">
                <a:solidFill>
                  <a:srgbClr val="00B050"/>
                </a:solidFill>
              </a:rPr>
              <a:t>obese</a:t>
            </a:r>
            <a:r>
              <a:rPr lang="en-US" sz="2800" kern="0" dirty="0" smtClean="0"/>
              <a:t>?’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2931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nl-NL" dirty="0"/>
              <a:t>Two aspects of observation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472544" y="5427043"/>
            <a:ext cx="2743200" cy="68368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4491344" y="5427043"/>
            <a:ext cx="1380066" cy="6858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7297865" y="4335021"/>
            <a:ext cx="1092557" cy="6858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871410" y="2543004"/>
            <a:ext cx="3705282" cy="1278302"/>
          </a:xfrm>
          <a:prstGeom prst="clou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dirty="0" err="1" smtClean="0"/>
              <a:t>Theoretical</a:t>
            </a:r>
            <a:r>
              <a:rPr lang="nl-NL" sz="2800" dirty="0" smtClean="0"/>
              <a:t> </a:t>
            </a:r>
            <a:r>
              <a:rPr lang="nl-NL" sz="2800" dirty="0" err="1" smtClean="0"/>
              <a:t>variable</a:t>
            </a:r>
            <a:r>
              <a:rPr lang="nl-NL" sz="2800" dirty="0" smtClean="0"/>
              <a:t>(s)</a:t>
            </a:r>
            <a:endParaRPr lang="nl-NL" sz="2800" dirty="0"/>
          </a:p>
        </p:txBody>
      </p:sp>
      <p:sp>
        <p:nvSpPr>
          <p:cNvPr id="9" name="Cloud 8"/>
          <p:cNvSpPr/>
          <p:nvPr/>
        </p:nvSpPr>
        <p:spPr>
          <a:xfrm>
            <a:off x="1295400" y="5289367"/>
            <a:ext cx="2562726" cy="959033"/>
          </a:xfrm>
          <a:prstGeom prst="clou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dirty="0" smtClean="0"/>
              <a:t>Unit (s)</a:t>
            </a:r>
            <a:endParaRPr lang="nl-N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38838" y="4876800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Sampling</a:t>
            </a:r>
            <a:endParaRPr lang="en-US" sz="2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1828798" y="1888754"/>
            <a:ext cx="3868615" cy="164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0766" indent="-340766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15" indent="-374632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68864" indent="-317484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437145" indent="-334417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4pPr>
            <a:lvl5pPr marL="1792729" indent="-340766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5pPr>
            <a:lvl6pPr marL="2402297" indent="-340766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67">
                <a:solidFill>
                  <a:schemeClr val="tx1"/>
                </a:solidFill>
                <a:latin typeface="+mn-lt"/>
              </a:defRPr>
            </a:lvl6pPr>
            <a:lvl7pPr marL="3011867" indent="-340766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67">
                <a:solidFill>
                  <a:schemeClr val="tx1"/>
                </a:solidFill>
                <a:latin typeface="+mn-lt"/>
              </a:defRPr>
            </a:lvl7pPr>
            <a:lvl8pPr marL="3621436" indent="-340766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67">
                <a:solidFill>
                  <a:schemeClr val="tx1"/>
                </a:solidFill>
                <a:latin typeface="+mn-lt"/>
              </a:defRPr>
            </a:lvl8pPr>
            <a:lvl9pPr marL="4231006" indent="-340766" algn="l" defTabSz="317484" rtl="0" eaLnBrk="1" fontAlgn="base" hangingPunct="1">
              <a:lnSpc>
                <a:spcPts val="3333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kern="0" dirty="0" smtClean="0"/>
              <a:t>Example: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kern="0" dirty="0" smtClean="0"/>
              <a:t>‘How many </a:t>
            </a:r>
            <a:r>
              <a:rPr lang="en-US" sz="2800" kern="0" dirty="0" smtClean="0">
                <a:solidFill>
                  <a:srgbClr val="FF0000"/>
                </a:solidFill>
              </a:rPr>
              <a:t>people</a:t>
            </a:r>
            <a:r>
              <a:rPr lang="en-US" sz="2800" kern="0" dirty="0" smtClean="0"/>
              <a:t> in the EU are </a:t>
            </a:r>
            <a:r>
              <a:rPr lang="en-US" sz="2800" kern="0" dirty="0" smtClean="0">
                <a:solidFill>
                  <a:srgbClr val="00B050"/>
                </a:solidFill>
              </a:rPr>
              <a:t>obese</a:t>
            </a:r>
            <a:r>
              <a:rPr lang="en-US" sz="2800" kern="0" dirty="0" smtClean="0"/>
              <a:t>?’</a:t>
            </a:r>
            <a:endParaRPr lang="en-US" sz="2800" kern="0" dirty="0"/>
          </a:p>
        </p:txBody>
      </p:sp>
      <p:sp>
        <p:nvSpPr>
          <p:cNvPr id="13" name="Freeform 12"/>
          <p:cNvSpPr/>
          <p:nvPr/>
        </p:nvSpPr>
        <p:spPr>
          <a:xfrm rot="5400000">
            <a:off x="8813905" y="4186141"/>
            <a:ext cx="1820531" cy="385921"/>
          </a:xfrm>
          <a:custGeom>
            <a:avLst/>
            <a:gdLst>
              <a:gd name="connsiteX0" fmla="*/ 4114800 w 4114800"/>
              <a:gd name="connsiteY0" fmla="*/ 1360020 h 1360020"/>
              <a:gd name="connsiteX1" fmla="*/ 1347537 w 4114800"/>
              <a:gd name="connsiteY1" fmla="*/ 452 h 1360020"/>
              <a:gd name="connsiteX2" fmla="*/ 0 w 4114800"/>
              <a:gd name="connsiteY2" fmla="*/ 1203610 h 1360020"/>
              <a:gd name="connsiteX0" fmla="*/ 4114800 w 4114800"/>
              <a:gd name="connsiteY0" fmla="*/ 1360287 h 1360287"/>
              <a:gd name="connsiteX1" fmla="*/ 1347537 w 4114800"/>
              <a:gd name="connsiteY1" fmla="*/ 719 h 1360287"/>
              <a:gd name="connsiteX2" fmla="*/ 0 w 4114800"/>
              <a:gd name="connsiteY2" fmla="*/ 1203877 h 1360287"/>
              <a:gd name="connsiteX0" fmla="*/ 3922294 w 3922294"/>
              <a:gd name="connsiteY0" fmla="*/ 1359710 h 1359710"/>
              <a:gd name="connsiteX1" fmla="*/ 1155031 w 3922294"/>
              <a:gd name="connsiteY1" fmla="*/ 142 h 1359710"/>
              <a:gd name="connsiteX2" fmla="*/ 0 w 3922294"/>
              <a:gd name="connsiteY2" fmla="*/ 1287521 h 1359710"/>
              <a:gd name="connsiteX0" fmla="*/ 3922294 w 3922294"/>
              <a:gd name="connsiteY0" fmla="*/ 1359729 h 1359729"/>
              <a:gd name="connsiteX1" fmla="*/ 1155031 w 3922294"/>
              <a:gd name="connsiteY1" fmla="*/ 161 h 1359729"/>
              <a:gd name="connsiteX2" fmla="*/ 0 w 3922294"/>
              <a:gd name="connsiteY2" fmla="*/ 1287540 h 1359729"/>
              <a:gd name="connsiteX0" fmla="*/ 3922294 w 3922294"/>
              <a:gd name="connsiteY0" fmla="*/ 962918 h 962918"/>
              <a:gd name="connsiteX1" fmla="*/ 1744578 w 3922294"/>
              <a:gd name="connsiteY1" fmla="*/ 392 h 962918"/>
              <a:gd name="connsiteX2" fmla="*/ 0 w 3922294"/>
              <a:gd name="connsiteY2" fmla="*/ 890729 h 96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2294" h="962918">
                <a:moveTo>
                  <a:pt x="3922294" y="962918"/>
                </a:moveTo>
                <a:cubicBezTo>
                  <a:pt x="2881562" y="296168"/>
                  <a:pt x="2398294" y="12424"/>
                  <a:pt x="1744578" y="392"/>
                </a:cubicBezTo>
                <a:cubicBezTo>
                  <a:pt x="1090862" y="-11640"/>
                  <a:pt x="236622" y="253055"/>
                  <a:pt x="0" y="890729"/>
                </a:cubicBezTo>
              </a:path>
            </a:pathLst>
          </a:custGeom>
          <a:noFill/>
          <a:ln w="762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Even when we observe the right set of </a:t>
            </a:r>
            <a:r>
              <a:rPr lang="nl-NL" sz="2800" dirty="0">
                <a:solidFill>
                  <a:srgbClr val="FF0000"/>
                </a:solidFill>
              </a:rPr>
              <a:t>units</a:t>
            </a:r>
            <a:r>
              <a:rPr lang="nl-NL" sz="2800" dirty="0"/>
              <a:t>, </a:t>
            </a:r>
            <a:r>
              <a:rPr lang="nl-NL" sz="2800" i="1" dirty="0"/>
              <a:t>observation</a:t>
            </a:r>
            <a:r>
              <a:rPr lang="nl-NL" sz="2800" dirty="0"/>
              <a:t> may be imperfect: we make </a:t>
            </a:r>
            <a:r>
              <a:rPr lang="nl-NL" sz="2800" dirty="0" smtClean="0"/>
              <a:t>mistakes.</a:t>
            </a:r>
            <a:endParaRPr lang="nl-NL" sz="2800" dirty="0"/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 err="1" smtClean="0"/>
              <a:t>Two</a:t>
            </a:r>
            <a:r>
              <a:rPr lang="nl-NL" sz="2800" dirty="0" smtClean="0"/>
              <a:t> types of </a:t>
            </a:r>
            <a:r>
              <a:rPr lang="nl-NL" sz="2800" dirty="0" err="1" smtClean="0"/>
              <a:t>observation</a:t>
            </a:r>
            <a:r>
              <a:rPr lang="nl-NL" sz="2800" dirty="0" smtClean="0"/>
              <a:t> mistakes:</a:t>
            </a:r>
            <a:endParaRPr lang="nl-NL" sz="2800" dirty="0"/>
          </a:p>
          <a:p>
            <a:pPr lvl="1"/>
            <a:r>
              <a:rPr lang="nl-NL" sz="2800" dirty="0"/>
              <a:t>Random errors</a:t>
            </a:r>
          </a:p>
          <a:p>
            <a:pPr lvl="1"/>
            <a:r>
              <a:rPr lang="nl-NL" sz="2800" dirty="0"/>
              <a:t>Systematic errors (systematic bias or measuring the wrong construct)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Assessing operationalisation &amp;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i="1" dirty="0" smtClean="0"/>
              <a:t>Measurement reliability</a:t>
            </a:r>
            <a:r>
              <a:rPr lang="en-US" sz="2800" dirty="0"/>
              <a:t>: </a:t>
            </a:r>
            <a:r>
              <a:rPr lang="en-US" sz="2800" dirty="0" smtClean="0"/>
              <a:t>the absence of random error</a:t>
            </a:r>
            <a:r>
              <a:rPr lang="en-US" sz="2800" dirty="0"/>
              <a:t>.</a:t>
            </a:r>
            <a:endParaRPr lang="en-US" sz="2800" dirty="0"/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r>
              <a:rPr lang="en-US" sz="2800" b="1" i="1" dirty="0" smtClean="0"/>
              <a:t>Measurement validity</a:t>
            </a:r>
            <a:r>
              <a:rPr lang="en-US" sz="2800" dirty="0"/>
              <a:t>: no systematic error, </a:t>
            </a:r>
            <a:r>
              <a:rPr lang="en-US" sz="2800" dirty="0" smtClean="0"/>
              <a:t>(</a:t>
            </a:r>
            <a:r>
              <a:rPr lang="en-US" sz="2800" dirty="0"/>
              <a:t>on average) measure what you intend to </a:t>
            </a:r>
            <a:r>
              <a:rPr lang="en-US" sz="2800" dirty="0" smtClean="0"/>
              <a:t>measure.</a:t>
            </a:r>
            <a:endParaRPr lang="en-US" sz="2800" dirty="0"/>
          </a:p>
          <a:p>
            <a:pPr marL="0" indent="0">
              <a:buNone/>
            </a:pPr>
            <a:endParaRPr lang="en-US" sz="28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Assessing operationalisation &amp;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 err="1" smtClean="0"/>
              <a:t>Operationalize</a:t>
            </a:r>
            <a:r>
              <a:rPr lang="nl-NL" sz="2800" dirty="0" smtClean="0"/>
              <a:t> </a:t>
            </a:r>
            <a:r>
              <a:rPr lang="nl-NL" sz="2800" dirty="0"/>
              <a:t>‘weight’ using a </a:t>
            </a:r>
            <a:r>
              <a:rPr lang="nl-NL" sz="2800" dirty="0" smtClean="0"/>
              <a:t>scale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/>
              <a:t>Every individual steps on the scale </a:t>
            </a:r>
            <a:r>
              <a:rPr lang="nl-NL" sz="2800" b="1" dirty="0"/>
              <a:t>10 </a:t>
            </a:r>
            <a:r>
              <a:rPr lang="nl-NL" sz="2800" b="1" dirty="0" smtClean="0"/>
              <a:t>times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 err="1" smtClean="0"/>
              <a:t>Use</a:t>
            </a:r>
            <a:r>
              <a:rPr lang="nl-NL" sz="2800" dirty="0" smtClean="0"/>
              <a:t> </a:t>
            </a:r>
            <a:r>
              <a:rPr lang="nl-NL" sz="2800" dirty="0" err="1" smtClean="0"/>
              <a:t>three</a:t>
            </a:r>
            <a:r>
              <a:rPr lang="nl-NL" sz="2800" dirty="0" smtClean="0"/>
              <a:t> </a:t>
            </a:r>
            <a:r>
              <a:rPr lang="nl-NL" sz="2800" dirty="0"/>
              <a:t>different </a:t>
            </a:r>
            <a:r>
              <a:rPr lang="nl-NL" sz="2800" dirty="0" err="1"/>
              <a:t>scales</a:t>
            </a:r>
            <a:r>
              <a:rPr lang="nl-NL" sz="2800" dirty="0"/>
              <a:t> </a:t>
            </a:r>
            <a:r>
              <a:rPr lang="nl-NL" sz="2800" dirty="0" smtClean="0"/>
              <a:t>(= </a:t>
            </a:r>
            <a:r>
              <a:rPr lang="nl-NL" sz="2800" dirty="0" err="1" smtClean="0"/>
              <a:t>three</a:t>
            </a:r>
            <a:r>
              <a:rPr lang="nl-NL" sz="2800" dirty="0" smtClean="0"/>
              <a:t> </a:t>
            </a:r>
            <a:r>
              <a:rPr lang="nl-NL" sz="2800" dirty="0"/>
              <a:t>operationalizations</a:t>
            </a:r>
            <a:r>
              <a:rPr lang="nl-NL" sz="2800" dirty="0" smtClean="0"/>
              <a:t>)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/>
              <a:t>Assess </a:t>
            </a:r>
            <a:r>
              <a:rPr lang="nl-NL" sz="2800" dirty="0" err="1"/>
              <a:t>the</a:t>
            </a:r>
            <a:r>
              <a:rPr lang="nl-NL" sz="2800" dirty="0"/>
              <a:t> </a:t>
            </a:r>
            <a:r>
              <a:rPr lang="nl-NL" sz="2800" dirty="0" err="1" smtClean="0"/>
              <a:t>operationalizations</a:t>
            </a:r>
            <a:r>
              <a:rPr lang="nl-NL" sz="2800" dirty="0" smtClean="0"/>
              <a:t> </a:t>
            </a:r>
            <a:r>
              <a:rPr lang="nl-NL" sz="2800" dirty="0" err="1" smtClean="0"/>
              <a:t>using</a:t>
            </a:r>
            <a:r>
              <a:rPr lang="nl-NL" sz="2800" dirty="0" smtClean="0"/>
              <a:t> </a:t>
            </a:r>
            <a:r>
              <a:rPr lang="nl-NL" sz="2800" dirty="0" err="1" smtClean="0"/>
              <a:t>the</a:t>
            </a:r>
            <a:r>
              <a:rPr lang="nl-NL" sz="2800" dirty="0" smtClean="0"/>
              <a:t> criteria of </a:t>
            </a:r>
            <a:r>
              <a:rPr lang="nl-NL" sz="2800" dirty="0" err="1" smtClean="0"/>
              <a:t>validity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reliability</a:t>
            </a:r>
            <a:endParaRPr lang="nl-NL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pic>
        <p:nvPicPr>
          <p:cNvPr id="4" name="Picture 3" descr="C:\Users\LuttikhuisMG\AppData\Local\Microsoft\Windows\Temporary Internet Files\Content.IE5\JGO8PV6V\scale-403585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39" y="4320477"/>
            <a:ext cx="3410024" cy="22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_NL 16-9 new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8C3"/>
      </a:accent1>
      <a:accent2>
        <a:srgbClr val="FED100"/>
      </a:accent2>
      <a:accent3>
        <a:srgbClr val="CF0072"/>
      </a:accent3>
      <a:accent4>
        <a:srgbClr val="0098C3"/>
      </a:accent4>
      <a:accent5>
        <a:srgbClr val="80808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 en 16-9</Template>
  <TotalTime>0</TotalTime>
  <Words>585</Words>
  <Application>Microsoft Office PowerPoint</Application>
  <PresentationFormat>Custom</PresentationFormat>
  <Paragraphs>148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UT_NL 16-9 new</vt:lpstr>
      <vt:lpstr>PowerPoint Presentation</vt:lpstr>
      <vt:lpstr>Reliability and Validity in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Empirical cycle</dc:title>
  <dc:creator>Rens ten Klooster</dc:creator>
  <cp:lastModifiedBy>UT-werkplek x64</cp:lastModifiedBy>
  <cp:revision>48</cp:revision>
  <dcterms:created xsi:type="dcterms:W3CDTF">2015-06-17T15:18:36Z</dcterms:created>
  <dcterms:modified xsi:type="dcterms:W3CDTF">2015-08-11T12:38:12Z</dcterms:modified>
</cp:coreProperties>
</file>