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83" r:id="rId2"/>
    <p:sldId id="256" r:id="rId3"/>
    <p:sldId id="257" r:id="rId4"/>
    <p:sldId id="313" r:id="rId5"/>
    <p:sldId id="332" r:id="rId6"/>
    <p:sldId id="333" r:id="rId7"/>
    <p:sldId id="305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31" r:id="rId21"/>
    <p:sldId id="295" r:id="rId22"/>
    <p:sldId id="272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s ten Klooster" initials="Rt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52" autoAdjust="0"/>
    <p:restoredTop sz="83270" autoAdjust="0"/>
  </p:normalViewPr>
  <p:slideViewPr>
    <p:cSldViewPr snapToGrid="0">
      <p:cViewPr>
        <p:scale>
          <a:sx n="82" d="100"/>
          <a:sy n="82" d="100"/>
        </p:scale>
        <p:origin x="-24" y="-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3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17"/>
    </p:cViewPr>
  </p:sorterViewPr>
  <p:notesViewPr>
    <p:cSldViewPr snapToGrid="0">
      <p:cViewPr varScale="1">
        <p:scale>
          <a:sx n="54" d="100"/>
          <a:sy n="54" d="100"/>
        </p:scale>
        <p:origin x="2631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C36DE-FEF4-43C3-9B89-69B76A110144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56EA7-4D7D-4734-977C-031EF59AA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41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4D11A-92DB-458F-9D54-A26821107BDF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407BD-0553-42FC-8BDE-6ACB90D1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1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87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87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407BD-0553-42FC-8BDE-6ACB90D1F7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23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Plaatje voldoet niet helemaal:</a:t>
            </a:r>
          </a:p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** voeg in: Picture, measuring an objects from two sides.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407BD-0553-42FC-8BDE-6ACB90D1F7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8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3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1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722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3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1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61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2" y="959703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40269" y="85852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8" name="Picture 7" descr="UT powerpoint sheet small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24000" cy="68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0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2" y="959703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2" name="Picture 1" descr="UT powerpoint sheet small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0"/>
            <a:ext cx="1485713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98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2" y="973668"/>
            <a:ext cx="9982241" cy="304800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2" name="Picture 1" descr="UT powerpoint sheet small 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"/>
          <a:stretch/>
        </p:blipFill>
        <p:spPr>
          <a:xfrm>
            <a:off x="0" y="0"/>
            <a:ext cx="149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6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2" y="956735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7" name="Picture 6" descr="UT powerpoint sheet small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62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43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4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99568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2"/>
            <a:ext cx="99568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3548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2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1230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2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39495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643051"/>
            <a:ext cx="12192000" cy="400052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177802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990602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73272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7213602" y="1667933"/>
            <a:ext cx="4597441" cy="4402667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662100"/>
            <a:ext cx="7010400" cy="441010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0" y="181417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2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7182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828800" y="1641599"/>
            <a:ext cx="10363200" cy="3999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nl-NL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81417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990602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1045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3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1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0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3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1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88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_Logo_Black_EN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6172201"/>
            <a:ext cx="3149600" cy="607619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803401"/>
            <a:ext cx="100128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96504" y="6172201"/>
            <a:ext cx="12488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0168" y="6172201"/>
            <a:ext cx="53763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45335" y="6170084"/>
            <a:ext cx="4995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828801" y="1397000"/>
            <a:ext cx="103744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58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5pPr>
      <a:lvl6pPr marL="609570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6pPr>
      <a:lvl7pPr marL="1219140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7pPr>
      <a:lvl8pPr marL="1828709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8pPr>
      <a:lvl9pPr marL="2438278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9pPr>
    </p:titleStyle>
    <p:bodyStyle>
      <a:lvl1pPr marL="340766" indent="-340766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7515" indent="-374632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068864" indent="-317484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437145" indent="-334417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1792729" indent="-340766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402297" indent="-340766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6pPr>
      <a:lvl7pPr marL="3011867" indent="-340766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7pPr>
      <a:lvl8pPr marL="3621436" indent="-340766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8pPr>
      <a:lvl9pPr marL="4231006" indent="-340766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asure-scale-double-m-accuracy-629659/" TargetMode="External"/><Relationship Id="rId7" Type="http://schemas.openxmlformats.org/officeDocument/2006/relationships/hyperlink" Target="https://pixabay.com/en/gender-sex-symbol-male-female-312411/" TargetMode="External"/><Relationship Id="rId2" Type="http://schemas.openxmlformats.org/officeDocument/2006/relationships/hyperlink" Target="https://pixabay.com/en/brain-turn-on-education-read-book-770044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pad2.whstatic.com/images/thumb/a/a4/Calculate-Square-Meters-Step-2-Version-2.jpg/670px-Calculate-Square-Meters-Step-2-Version-2.jpg" TargetMode="External"/><Relationship Id="rId5" Type="http://schemas.openxmlformats.org/officeDocument/2006/relationships/hyperlink" Target="https://pixabay.com/en/math-number-school-symbol-611503/" TargetMode="External"/><Relationship Id="rId4" Type="http://schemas.openxmlformats.org/officeDocument/2006/relationships/hyperlink" Target="https://pixabay.com/en/words-alphabet-word-cloud-639303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803402"/>
            <a:ext cx="10012800" cy="4400450"/>
          </a:xfrm>
        </p:spPr>
        <p:txBody>
          <a:bodyPr numCol="2"/>
          <a:lstStyle/>
          <a:p>
            <a:r>
              <a:rPr lang="en-US" sz="2800" dirty="0"/>
              <a:t>Operationalization</a:t>
            </a:r>
          </a:p>
          <a:p>
            <a:r>
              <a:rPr lang="en-US" sz="2800" dirty="0"/>
              <a:t>Indicator</a:t>
            </a:r>
          </a:p>
          <a:p>
            <a:r>
              <a:rPr lang="en-US" sz="2800" dirty="0"/>
              <a:t>Measurement</a:t>
            </a:r>
          </a:p>
          <a:p>
            <a:endParaRPr lang="en-US" sz="2800" dirty="0"/>
          </a:p>
          <a:p>
            <a:r>
              <a:rPr lang="en-US" sz="2800" dirty="0"/>
              <a:t>(in)direct observable</a:t>
            </a:r>
          </a:p>
          <a:p>
            <a:r>
              <a:rPr lang="en-US" sz="2800" dirty="0"/>
              <a:t>Construct</a:t>
            </a:r>
          </a:p>
          <a:p>
            <a:endParaRPr lang="en-US" sz="2800" dirty="0"/>
          </a:p>
          <a:p>
            <a:r>
              <a:rPr lang="en-US" sz="2800" dirty="0"/>
              <a:t>Content validity</a:t>
            </a:r>
          </a:p>
          <a:p>
            <a:endParaRPr lang="en-US" sz="2800" dirty="0"/>
          </a:p>
          <a:p>
            <a:r>
              <a:rPr lang="en-US" sz="2800" dirty="0"/>
              <a:t>Triangulation</a:t>
            </a:r>
          </a:p>
          <a:p>
            <a:endParaRPr lang="en-US" sz="2800" dirty="0"/>
          </a:p>
          <a:p>
            <a:r>
              <a:rPr lang="en-US" sz="2800" dirty="0"/>
              <a:t>Data matrix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54880"/>
            <a:ext cx="9956800" cy="732985"/>
          </a:xfrm>
        </p:spPr>
        <p:txBody>
          <a:bodyPr/>
          <a:lstStyle/>
          <a:p>
            <a:r>
              <a:rPr lang="en-US" dirty="0"/>
              <a:t>Concepts to be </a:t>
            </a:r>
            <a:r>
              <a:rPr lang="en-US" dirty="0" smtClean="0"/>
              <a:t>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The construction of the exact </a:t>
            </a:r>
            <a:r>
              <a:rPr lang="en-US" sz="2800" dirty="0" smtClean="0"/>
              <a:t>procedures, to </a:t>
            </a:r>
            <a:r>
              <a:rPr lang="en-US" sz="2800" dirty="0"/>
              <a:t>be used for data </a:t>
            </a:r>
            <a:r>
              <a:rPr lang="en-US" sz="2800" dirty="0"/>
              <a:t>collection, </a:t>
            </a:r>
            <a:r>
              <a:rPr lang="en-US" sz="2800" dirty="0" smtClean="0"/>
              <a:t>in </a:t>
            </a:r>
            <a:r>
              <a:rPr lang="en-US" sz="2800" dirty="0"/>
              <a:t>the context of some data collection </a:t>
            </a:r>
            <a:r>
              <a:rPr lang="en-US" sz="2800" dirty="0" smtClean="0"/>
              <a:t>method</a:t>
            </a:r>
            <a:r>
              <a:rPr lang="en-US" sz="2800" dirty="0"/>
              <a:t>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Example: </a:t>
            </a:r>
          </a:p>
          <a:p>
            <a:pPr marL="358775" indent="0">
              <a:buNone/>
            </a:pPr>
            <a:r>
              <a:rPr lang="en-US" sz="2800" dirty="0"/>
              <a:t>Formulating </a:t>
            </a:r>
            <a:r>
              <a:rPr lang="en-US" sz="2800" dirty="0" smtClean="0"/>
              <a:t>questions or items measuring intelligence.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Operationalization (Def.)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3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803401"/>
            <a:ext cx="10012800" cy="44989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same theoretical concept or variable can be operationalized in many ways: there is no single correct operationalization:</a:t>
            </a:r>
            <a:endParaRPr lang="en-US" sz="2800" dirty="0"/>
          </a:p>
          <a:p>
            <a:r>
              <a:rPr lang="en-US" sz="2800" dirty="0"/>
              <a:t>Wechsler Adult Intelligence Scale</a:t>
            </a:r>
          </a:p>
          <a:p>
            <a:r>
              <a:rPr lang="en-US" sz="2800" dirty="0"/>
              <a:t>Stanford-Binet</a:t>
            </a:r>
          </a:p>
          <a:p>
            <a:r>
              <a:rPr lang="en-US" sz="2800" dirty="0"/>
              <a:t>Woodcock-Johnson Tests of Cognitive Abilities</a:t>
            </a:r>
          </a:p>
          <a:p>
            <a:r>
              <a:rPr lang="en-US" sz="2800" dirty="0"/>
              <a:t>Kaufman Assessment Battery for Children</a:t>
            </a:r>
          </a:p>
          <a:p>
            <a:r>
              <a:rPr lang="en-US" sz="2800" dirty="0"/>
              <a:t>Cognitive Assessment System</a:t>
            </a:r>
          </a:p>
          <a:p>
            <a:r>
              <a:rPr lang="en-US" sz="2800" dirty="0"/>
              <a:t>Differential Ability Scales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Examples of </a:t>
            </a:r>
            <a:r>
              <a:rPr lang="en-US" dirty="0" err="1" smtClean="0"/>
              <a:t>iq</a:t>
            </a:r>
            <a:r>
              <a:rPr lang="en-US" dirty="0" smtClean="0"/>
              <a:t>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err="1"/>
              <a:t>Existing</a:t>
            </a:r>
            <a:r>
              <a:rPr lang="nl-NL" sz="2800" dirty="0"/>
              <a:t> </a:t>
            </a:r>
            <a:r>
              <a:rPr lang="nl-NL" sz="2800" dirty="0" err="1"/>
              <a:t>measurement</a:t>
            </a:r>
            <a:r>
              <a:rPr lang="nl-NL" sz="2800" dirty="0"/>
              <a:t> </a:t>
            </a:r>
            <a:r>
              <a:rPr lang="nl-NL" sz="2800" dirty="0" err="1" smtClean="0"/>
              <a:t>instruments</a:t>
            </a:r>
            <a:r>
              <a:rPr lang="nl-NL" sz="2800" dirty="0" smtClean="0"/>
              <a:t> in</a:t>
            </a:r>
            <a:endParaRPr lang="en-US" sz="2800" dirty="0"/>
          </a:p>
          <a:p>
            <a:pPr lvl="1"/>
            <a:r>
              <a:rPr lang="en-US" sz="2800" dirty="0" smtClean="0"/>
              <a:t>Articles </a:t>
            </a:r>
            <a:r>
              <a:rPr lang="en-US" sz="2800" dirty="0"/>
              <a:t>and books about the topic</a:t>
            </a:r>
          </a:p>
          <a:p>
            <a:pPr lvl="1"/>
            <a:r>
              <a:rPr lang="en-US" sz="2800" dirty="0"/>
              <a:t>Books with operationalizations (scales, indices)</a:t>
            </a:r>
          </a:p>
          <a:p>
            <a:r>
              <a:rPr lang="en-US" sz="2800" dirty="0"/>
              <a:t>Thinking, </a:t>
            </a:r>
            <a:r>
              <a:rPr lang="en-US" sz="2800" dirty="0" smtClean="0"/>
              <a:t>creativity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/>
              <a:t>Sources of operationalizations</a:t>
            </a:r>
          </a:p>
        </p:txBody>
      </p:sp>
      <p:pic>
        <p:nvPicPr>
          <p:cNvPr id="4" name="Picture 3" descr="C:\Users\LuttikhuisMG\AppData\Local\Microsoft\Windows\Temporary Internet Files\Content.IE5\5RBFH718\measure-629659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0" y="3640014"/>
            <a:ext cx="3558718" cy="266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69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uttikhuisMG\AppData\Local\Microsoft\Windows\Temporary Internet Files\Content.IE5\CEVB113H\words-639303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308" y="3272840"/>
            <a:ext cx="6890397" cy="358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Operationalization of constructs consist of a set of </a:t>
            </a:r>
            <a:r>
              <a:rPr lang="nl-NL" sz="2800" dirty="0" smtClean="0"/>
              <a:t>indicators.</a:t>
            </a: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 err="1"/>
              <a:t>Example</a:t>
            </a:r>
            <a:r>
              <a:rPr lang="nl-NL" sz="2800" dirty="0" smtClean="0"/>
              <a:t>:</a:t>
            </a:r>
          </a:p>
          <a:p>
            <a:pPr marL="358775" indent="0">
              <a:buNone/>
            </a:pPr>
            <a:r>
              <a:rPr lang="nl-NL" sz="2800" dirty="0" err="1" smtClean="0"/>
              <a:t>one</a:t>
            </a:r>
            <a:r>
              <a:rPr lang="nl-NL" sz="2800" dirty="0" smtClean="0"/>
              <a:t> </a:t>
            </a:r>
            <a:r>
              <a:rPr lang="nl-NL" sz="2800" dirty="0"/>
              <a:t>of the sub-tests of the WAIS IQ scale is based on finding s</a:t>
            </a:r>
            <a:r>
              <a:rPr lang="en-US" sz="2800" dirty="0"/>
              <a:t>imilarities between words. This is an operationalization of “Abstract verbal reasoning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Indicator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3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If all aspects of a construct </a:t>
            </a:r>
            <a:r>
              <a:rPr lang="en-US" sz="2800" dirty="0" smtClean="0"/>
              <a:t>are </a:t>
            </a:r>
            <a:r>
              <a:rPr lang="en-US" sz="2800" dirty="0"/>
              <a:t>included in the operationalization, </a:t>
            </a:r>
            <a:r>
              <a:rPr lang="en-US" sz="2800" dirty="0" smtClean="0"/>
              <a:t>it is said to have ‘</a:t>
            </a:r>
            <a:r>
              <a:rPr lang="en-US" sz="2800" dirty="0"/>
              <a:t>content validity</a:t>
            </a:r>
            <a:r>
              <a:rPr lang="en-US" sz="2800" dirty="0" smtClean="0"/>
              <a:t>’.</a:t>
            </a:r>
          </a:p>
          <a:p>
            <a:pPr marL="0" indent="0">
              <a:buNone/>
            </a:pPr>
            <a:r>
              <a:rPr lang="nl-NL" sz="2800" dirty="0" err="1" smtClean="0"/>
              <a:t>This</a:t>
            </a:r>
            <a:r>
              <a:rPr lang="nl-NL" sz="2800" dirty="0" smtClean="0"/>
              <a:t> is </a:t>
            </a:r>
            <a:r>
              <a:rPr lang="nl-NL" sz="2800" dirty="0" err="1" smtClean="0"/>
              <a:t>an</a:t>
            </a:r>
            <a:r>
              <a:rPr lang="nl-NL" sz="2800" dirty="0" smtClean="0"/>
              <a:t> aspect of ‘</a:t>
            </a:r>
            <a:r>
              <a:rPr lang="nl-NL" sz="2800" dirty="0" err="1" smtClean="0"/>
              <a:t>measurement</a:t>
            </a:r>
            <a:r>
              <a:rPr lang="nl-NL" sz="2800" dirty="0" smtClean="0"/>
              <a:t> </a:t>
            </a:r>
            <a:r>
              <a:rPr lang="nl-NL" sz="2800" dirty="0" err="1" smtClean="0"/>
              <a:t>validity</a:t>
            </a:r>
            <a:r>
              <a:rPr lang="nl-NL" sz="2800" dirty="0" smtClean="0"/>
              <a:t>’.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Examples:</a:t>
            </a:r>
          </a:p>
          <a:p>
            <a:r>
              <a:rPr lang="nl-NL" sz="2800" dirty="0"/>
              <a:t>IQ (</a:t>
            </a:r>
            <a:r>
              <a:rPr lang="en-US" sz="2800" dirty="0"/>
              <a:t>“Abstract verbal reasoning” and many other aspects)</a:t>
            </a:r>
          </a:p>
          <a:p>
            <a:r>
              <a:rPr lang="en-US" sz="2800" dirty="0"/>
              <a:t>Democracy</a:t>
            </a:r>
          </a:p>
          <a:p>
            <a:r>
              <a:rPr lang="en-US" sz="2800" dirty="0"/>
              <a:t>Mathematical 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/>
              <a:t>Content validity</a:t>
            </a:r>
          </a:p>
        </p:txBody>
      </p:sp>
    </p:spTree>
    <p:extLst>
      <p:ext uri="{BB962C8B-B14F-4D97-AF65-F5344CB8AC3E}">
        <p14:creationId xmlns:p14="http://schemas.microsoft.com/office/powerpoint/2010/main" val="381047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Using at least two different operationalizations (often in the context of different data collection methods) to measure the same theoretical concept for the same </a:t>
            </a:r>
            <a:r>
              <a:rPr lang="en-US" sz="2800" dirty="0" smtClean="0"/>
              <a:t>units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Triangulation (def.)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45" y="3756074"/>
            <a:ext cx="4115101" cy="272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Following a specified procedure (in the context of some data collection method</a:t>
            </a:r>
            <a:r>
              <a:rPr lang="en-US" sz="2800" dirty="0" smtClean="0"/>
              <a:t>) in order to get ‘</a:t>
            </a:r>
            <a:r>
              <a:rPr lang="en-US" sz="2800" dirty="0"/>
              <a:t>observations</a:t>
            </a:r>
            <a:r>
              <a:rPr lang="en-US" sz="2800" dirty="0" smtClean="0"/>
              <a:t>’, ‘data’.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Measurement (DEF.)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i="1" dirty="0"/>
              <a:t>Direct</a:t>
            </a:r>
            <a:r>
              <a:rPr lang="nl-NL" sz="2800" dirty="0"/>
              <a:t> observable in a survey: </a:t>
            </a:r>
            <a:r>
              <a:rPr lang="en-US" sz="2800" dirty="0" smtClean="0"/>
              <a:t>gender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nl-NL" sz="2800" i="1" dirty="0"/>
              <a:t>Indirect</a:t>
            </a:r>
            <a:r>
              <a:rPr lang="nl-NL" sz="2800" dirty="0"/>
              <a:t> observable in a survey: </a:t>
            </a:r>
            <a:r>
              <a:rPr lang="nl-NL" sz="2800" dirty="0" smtClean="0"/>
              <a:t>age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/>
              <a:t>Storing data in a data matrix</a:t>
            </a:r>
          </a:p>
        </p:txBody>
      </p:sp>
      <p:pic>
        <p:nvPicPr>
          <p:cNvPr id="4" name="Picture 3" descr="C:\Users\LuttikhuisMG\AppData\Local\Microsoft\Windows\Temporary Internet Files\Content.IE5\JGO8PV6V\gender-312411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248" y="3829579"/>
            <a:ext cx="3398026" cy="27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17785" y="6133514"/>
            <a:ext cx="3235569" cy="724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/>
              <a:t>Data matrix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03215"/>
              </p:ext>
            </p:extLst>
          </p:nvPr>
        </p:nvGraphicFramePr>
        <p:xfrm>
          <a:off x="1828800" y="1704103"/>
          <a:ext cx="9943782" cy="437314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211580"/>
                <a:gridCol w="2122463"/>
                <a:gridCol w="2335237"/>
                <a:gridCol w="2236763"/>
                <a:gridCol w="2037739"/>
              </a:tblGrid>
              <a:tr h="517768">
                <a:tc>
                  <a:txBody>
                    <a:bodyPr/>
                    <a:lstStyle/>
                    <a:p>
                      <a:endParaRPr lang="en-US" sz="2800" b="0" dirty="0"/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 smtClean="0">
                          <a:solidFill>
                            <a:srgbClr val="00B050"/>
                          </a:solidFill>
                        </a:rPr>
                        <a:t>Gender</a:t>
                      </a:r>
                      <a:endParaRPr 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B050"/>
                          </a:solidFill>
                        </a:rPr>
                        <a:t>Year born</a:t>
                      </a:r>
                      <a:endParaRPr lang="en-US" sz="28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B050"/>
                          </a:solidFill>
                        </a:rPr>
                        <a:t>Var</a:t>
                      </a:r>
                      <a:endParaRPr lang="en-US" sz="28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B050"/>
                          </a:solidFill>
                        </a:rPr>
                        <a:t>...</a:t>
                      </a:r>
                      <a:endParaRPr lang="en-US" sz="28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20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Observation</a:t>
                      </a: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02984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487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480414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48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Unit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5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Man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1965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48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...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86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60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Many indicators </a:t>
            </a:r>
            <a:r>
              <a:rPr lang="en-US" sz="2800" dirty="0" smtClean="0"/>
              <a:t>for s</a:t>
            </a:r>
            <a:r>
              <a:rPr lang="nl-NL" sz="2800" dirty="0" smtClean="0"/>
              <a:t>everal </a:t>
            </a:r>
            <a:r>
              <a:rPr lang="nl-NL" sz="2800" dirty="0"/>
              <a:t>aspects </a:t>
            </a:r>
            <a:r>
              <a:rPr lang="nl-NL" sz="2800" dirty="0" smtClean="0"/>
              <a:t>of IQ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/>
              <a:t>Storing data of a construct</a:t>
            </a:r>
          </a:p>
        </p:txBody>
      </p:sp>
    </p:spTree>
    <p:extLst>
      <p:ext uri="{BB962C8B-B14F-4D97-AF65-F5344CB8AC3E}">
        <p14:creationId xmlns:p14="http://schemas.microsoft.com/office/powerpoint/2010/main" val="41581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Operationalization and Measurement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Henk van der Kolk</a:t>
            </a:r>
          </a:p>
        </p:txBody>
      </p:sp>
    </p:spTree>
    <p:extLst>
      <p:ext uri="{BB962C8B-B14F-4D97-AF65-F5344CB8AC3E}">
        <p14:creationId xmlns:p14="http://schemas.microsoft.com/office/powerpoint/2010/main" val="15773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17785" y="6133514"/>
            <a:ext cx="3235569" cy="724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/>
              <a:t>Storing data of a construct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816519"/>
              </p:ext>
            </p:extLst>
          </p:nvPr>
        </p:nvGraphicFramePr>
        <p:xfrm>
          <a:off x="1828800" y="1704103"/>
          <a:ext cx="9943782" cy="479986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59367"/>
                <a:gridCol w="1405531"/>
                <a:gridCol w="1420837"/>
                <a:gridCol w="1463040"/>
                <a:gridCol w="1505243"/>
                <a:gridCol w="1448973"/>
                <a:gridCol w="1840791"/>
              </a:tblGrid>
              <a:tr h="517768">
                <a:tc>
                  <a:txBody>
                    <a:bodyPr/>
                    <a:lstStyle/>
                    <a:p>
                      <a:endParaRPr lang="en-US" sz="2800" b="0" dirty="0"/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 smtClean="0">
                          <a:solidFill>
                            <a:schemeClr val="tx2"/>
                          </a:solidFill>
                        </a:rPr>
                        <a:t>ID</a:t>
                      </a:r>
                      <a:endParaRPr lang="en-US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2"/>
                          </a:solidFill>
                        </a:rPr>
                        <a:t>Item 1</a:t>
                      </a:r>
                      <a:endParaRPr lang="en-US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2"/>
                          </a:solidFill>
                        </a:rPr>
                        <a:t>Item 2</a:t>
                      </a:r>
                      <a:endParaRPr lang="en-US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2"/>
                          </a:solidFill>
                        </a:rPr>
                        <a:t>Item 3</a:t>
                      </a:r>
                      <a:endParaRPr lang="en-US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2"/>
                          </a:solidFill>
                        </a:rPr>
                        <a:t>Item 4</a:t>
                      </a:r>
                      <a:endParaRPr lang="en-US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2"/>
                          </a:solidFill>
                        </a:rPr>
                        <a:t>Verbal reasoning</a:t>
                      </a:r>
                      <a:endParaRPr lang="en-US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20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02984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487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480414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487"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48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...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86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N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0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Measuring theoretical </a:t>
            </a:r>
            <a:r>
              <a:rPr lang="nl-NL" sz="2800" dirty="0" smtClean="0"/>
              <a:t>constructs</a:t>
            </a: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Three </a:t>
            </a:r>
            <a:r>
              <a:rPr lang="nl-NL" sz="2800" dirty="0" smtClean="0"/>
              <a:t>topics:</a:t>
            </a:r>
            <a:endParaRPr lang="nl-NL" sz="2800" dirty="0"/>
          </a:p>
          <a:p>
            <a:r>
              <a:rPr lang="nl-NL" sz="2800" dirty="0"/>
              <a:t>Conceptualization, operationalization, </a:t>
            </a:r>
            <a:r>
              <a:rPr lang="nl-NL" sz="2800" dirty="0" smtClean="0"/>
              <a:t>measurement</a:t>
            </a:r>
            <a:endParaRPr lang="nl-NL" sz="2800" dirty="0"/>
          </a:p>
          <a:p>
            <a:r>
              <a:rPr lang="nl-NL" sz="2800" dirty="0"/>
              <a:t>Content validity of </a:t>
            </a:r>
            <a:r>
              <a:rPr lang="nl-NL" sz="2800" dirty="0" err="1"/>
              <a:t>an</a:t>
            </a:r>
            <a:r>
              <a:rPr lang="nl-NL" sz="2800" dirty="0"/>
              <a:t> </a:t>
            </a:r>
            <a:r>
              <a:rPr lang="nl-NL" sz="2800" dirty="0" err="1" smtClean="0"/>
              <a:t>operationalization</a:t>
            </a:r>
            <a:r>
              <a:rPr lang="nl-NL" sz="2800" dirty="0" smtClean="0"/>
              <a:t> (</a:t>
            </a:r>
            <a:r>
              <a:rPr lang="nl-NL" sz="2800" dirty="0" err="1" smtClean="0"/>
              <a:t>which</a:t>
            </a:r>
            <a:r>
              <a:rPr lang="nl-NL" sz="2800" dirty="0" smtClean="0"/>
              <a:t> is </a:t>
            </a:r>
            <a:r>
              <a:rPr lang="nl-NL" sz="2800" dirty="0" err="1" smtClean="0"/>
              <a:t>an</a:t>
            </a:r>
            <a:r>
              <a:rPr lang="nl-NL" sz="2800" dirty="0" smtClean="0"/>
              <a:t> aspect of </a:t>
            </a:r>
            <a:r>
              <a:rPr lang="nl-NL" sz="2800" dirty="0" err="1" smtClean="0"/>
              <a:t>measurement</a:t>
            </a:r>
            <a:r>
              <a:rPr lang="nl-NL" sz="2800" dirty="0" smtClean="0"/>
              <a:t> </a:t>
            </a:r>
            <a:r>
              <a:rPr lang="nl-NL" sz="2800" dirty="0" err="1" smtClean="0"/>
              <a:t>validity</a:t>
            </a:r>
            <a:r>
              <a:rPr lang="nl-NL" sz="2800" dirty="0" smtClean="0"/>
              <a:t>)</a:t>
            </a:r>
            <a:endParaRPr lang="nl-NL" sz="2800" dirty="0"/>
          </a:p>
          <a:p>
            <a:r>
              <a:rPr lang="nl-NL" sz="2800" dirty="0"/>
              <a:t>Storing data in a data </a:t>
            </a:r>
            <a:r>
              <a:rPr lang="nl-NL" sz="2800" dirty="0" smtClean="0"/>
              <a:t>matrix</a:t>
            </a:r>
            <a:endParaRPr lang="nl-NL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This microlecture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9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1" y="1803401"/>
            <a:ext cx="10227212" cy="3560763"/>
          </a:xfrm>
        </p:spPr>
        <p:txBody>
          <a:bodyPr/>
          <a:lstStyle/>
          <a:p>
            <a:pPr marL="0" indent="0">
              <a:buNone/>
            </a:pPr>
            <a:r>
              <a:rPr lang="en-US" altLang="nl-NL" sz="1200" dirty="0"/>
              <a:t>Slide 4: </a:t>
            </a:r>
            <a:r>
              <a:rPr lang="en-US" altLang="nl-NL" sz="1200" dirty="0">
                <a:hlinkClick r:id="rId2"/>
              </a:rPr>
              <a:t>https://pixabay.com/en/brain-turn-on-education-read-book-770044/</a:t>
            </a:r>
            <a:endParaRPr lang="en-US" altLang="nl-NL" sz="1200" dirty="0"/>
          </a:p>
          <a:p>
            <a:pPr marL="0" indent="0">
              <a:buNone/>
            </a:pPr>
            <a:r>
              <a:rPr lang="en-US" altLang="nl-NL" sz="1200" dirty="0"/>
              <a:t>Slide 12: </a:t>
            </a:r>
            <a:r>
              <a:rPr lang="en-US" altLang="nl-NL" sz="1200" dirty="0">
                <a:hlinkClick r:id="rId3"/>
              </a:rPr>
              <a:t>https://pixabay.com/en/measure-scale-double-m-accuracy-629659/</a:t>
            </a:r>
            <a:endParaRPr lang="en-US" altLang="nl-NL" sz="1200" dirty="0"/>
          </a:p>
          <a:p>
            <a:pPr marL="0" indent="0">
              <a:buNone/>
            </a:pPr>
            <a:r>
              <a:rPr lang="en-US" altLang="nl-NL" sz="1200" dirty="0"/>
              <a:t>Slide 13: </a:t>
            </a:r>
            <a:r>
              <a:rPr lang="en-US" altLang="nl-NL" sz="1200" dirty="0">
                <a:hlinkClick r:id="rId4"/>
              </a:rPr>
              <a:t>https://pixabay.com/en/words-alphabet-word-cloud-639303</a:t>
            </a:r>
            <a:r>
              <a:rPr lang="en-US" altLang="nl-NL" sz="1200" dirty="0" smtClean="0">
                <a:hlinkClick r:id="rId4"/>
              </a:rPr>
              <a:t>/</a:t>
            </a:r>
            <a:r>
              <a:rPr lang="en-US" altLang="nl-NL" sz="1200" dirty="0" smtClean="0"/>
              <a:t> </a:t>
            </a:r>
            <a:endParaRPr lang="en-US" altLang="nl-NL" sz="1200" dirty="0"/>
          </a:p>
          <a:p>
            <a:pPr marL="0" indent="0">
              <a:buNone/>
            </a:pPr>
            <a:r>
              <a:rPr lang="en-US" altLang="nl-NL" sz="1200" dirty="0"/>
              <a:t>Slide 14: </a:t>
            </a:r>
            <a:r>
              <a:rPr lang="en-US" altLang="nl-NL" sz="1200" dirty="0">
                <a:hlinkClick r:id="rId5"/>
              </a:rPr>
              <a:t>https://pixabay.com/en/math-number-school-symbol-611503</a:t>
            </a:r>
            <a:r>
              <a:rPr lang="en-US" altLang="nl-NL" sz="1200" dirty="0" smtClean="0">
                <a:hlinkClick r:id="rId5"/>
              </a:rPr>
              <a:t>/</a:t>
            </a:r>
            <a:endParaRPr lang="en-US" altLang="nl-NL" sz="1200" dirty="0" smtClean="0"/>
          </a:p>
          <a:p>
            <a:pPr marL="0" indent="0">
              <a:buNone/>
            </a:pPr>
            <a:r>
              <a:rPr lang="en-US" altLang="nl-NL" sz="1200" dirty="0"/>
              <a:t>Slide 15: </a:t>
            </a:r>
            <a:r>
              <a:rPr lang="en-US" altLang="nl-NL" sz="1200" dirty="0">
                <a:hlinkClick r:id="rId6"/>
              </a:rPr>
              <a:t>http://pad2.whstatic.com/images/thumb/a/a4/Calculate-Square-Meters-Step-2-Version-2.jpg/670px-Calculate-Square-Meters-Step-2-Version-2.jpg</a:t>
            </a:r>
            <a:r>
              <a:rPr lang="en-US" altLang="nl-NL" sz="1200" dirty="0"/>
              <a:t> </a:t>
            </a:r>
          </a:p>
          <a:p>
            <a:pPr marL="0" indent="0">
              <a:buNone/>
            </a:pPr>
            <a:r>
              <a:rPr lang="en-US" altLang="nl-NL" sz="1200" dirty="0"/>
              <a:t>Slide 17: </a:t>
            </a:r>
            <a:r>
              <a:rPr lang="en-US" altLang="nl-NL" sz="1200" dirty="0">
                <a:hlinkClick r:id="rId7"/>
              </a:rPr>
              <a:t>https://pixabay.com/en/gender-sex-symbol-male-female-312411</a:t>
            </a:r>
            <a:r>
              <a:rPr lang="en-US" altLang="nl-NL" sz="1200" dirty="0" smtClean="0">
                <a:hlinkClick r:id="rId7"/>
              </a:rPr>
              <a:t>/</a:t>
            </a:r>
            <a:r>
              <a:rPr lang="en-US" altLang="nl-NL" sz="1200" dirty="0" smtClean="0"/>
              <a:t> </a:t>
            </a:r>
            <a:endParaRPr lang="en-US" altLang="nl-NL" sz="1200" dirty="0"/>
          </a:p>
          <a:p>
            <a:pPr marL="0" indent="0">
              <a:buNone/>
            </a:pPr>
            <a:endParaRPr lang="en-US" altLang="nl-NL" sz="1200" dirty="0"/>
          </a:p>
          <a:p>
            <a:pPr marL="0" indent="0">
              <a:buNone/>
            </a:pPr>
            <a:endParaRPr lang="en-US" altLang="nl-NL" sz="1200" dirty="0"/>
          </a:p>
          <a:p>
            <a:pPr marL="457200" lvl="1" indent="0">
              <a:buNone/>
            </a:pPr>
            <a:r>
              <a:rPr lang="en-US" altLang="nl-NL" sz="800" dirty="0"/>
              <a:t>  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56105"/>
            <a:ext cx="9982240" cy="732985"/>
          </a:xfrm>
        </p:spPr>
        <p:txBody>
          <a:bodyPr/>
          <a:lstStyle/>
          <a:p>
            <a:r>
              <a:rPr lang="en-US" dirty="0" smtClean="0"/>
              <a:t>Images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Measuring a ‘theoretical concept</a:t>
            </a:r>
            <a:r>
              <a:rPr lang="nl-NL" sz="2800" dirty="0" smtClean="0"/>
              <a:t>’</a:t>
            </a:r>
            <a:endParaRPr lang="nl-NL" sz="2800" dirty="0"/>
          </a:p>
          <a:p>
            <a:r>
              <a:rPr lang="nl-NL" sz="2800" dirty="0"/>
              <a:t>Observables and </a:t>
            </a:r>
            <a:r>
              <a:rPr lang="nl-NL" sz="2800" dirty="0" smtClean="0"/>
              <a:t>constructs</a:t>
            </a:r>
            <a:endParaRPr lang="nl-NL" sz="2800" dirty="0"/>
          </a:p>
          <a:p>
            <a:r>
              <a:rPr lang="nl-NL" sz="2800" dirty="0"/>
              <a:t>Conceptualization, operationalization, </a:t>
            </a:r>
            <a:r>
              <a:rPr lang="nl-NL" sz="2800" dirty="0" smtClean="0"/>
              <a:t>measurement</a:t>
            </a:r>
            <a:endParaRPr lang="nl-NL" sz="2800" dirty="0"/>
          </a:p>
          <a:p>
            <a:r>
              <a:rPr lang="nl-NL" sz="2800" dirty="0"/>
              <a:t>Content validity of an </a:t>
            </a:r>
            <a:r>
              <a:rPr lang="nl-NL" sz="2800" dirty="0" smtClean="0"/>
              <a:t>operationalization</a:t>
            </a:r>
            <a:endParaRPr lang="nl-NL" sz="2800" dirty="0"/>
          </a:p>
          <a:p>
            <a:r>
              <a:rPr lang="nl-NL" sz="2800" dirty="0"/>
              <a:t>Storing data in a data </a:t>
            </a:r>
            <a:r>
              <a:rPr lang="nl-NL" sz="2800" dirty="0" smtClean="0"/>
              <a:t>matrix</a:t>
            </a:r>
            <a:endParaRPr lang="nl-NL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Aim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1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Example of a theoretical construct: </a:t>
            </a:r>
            <a:r>
              <a:rPr lang="en-US" dirty="0" smtClean="0"/>
              <a:t>IQ</a:t>
            </a:r>
            <a:endParaRPr lang="en-US" dirty="0"/>
          </a:p>
        </p:txBody>
      </p:sp>
      <p:pic>
        <p:nvPicPr>
          <p:cNvPr id="5" name="Picture 4" descr="C:\Users\LuttikhuisMG\AppData\Local\Microsoft\Windows\Temporary Internet Files\Content.IE5\3LI3RTGK\brain-770044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615" y="2028067"/>
            <a:ext cx="5614609" cy="396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nl-NL" dirty="0"/>
              <a:t>Two aspects of observation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472544" y="5427043"/>
            <a:ext cx="2743200" cy="68368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4491344" y="5427043"/>
            <a:ext cx="1380066" cy="6858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7297865" y="4335021"/>
            <a:ext cx="1092557" cy="6858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5871410" y="2543004"/>
            <a:ext cx="3705282" cy="1278302"/>
          </a:xfrm>
          <a:prstGeom prst="clou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800" dirty="0" err="1" smtClean="0"/>
              <a:t>Theoretical</a:t>
            </a:r>
            <a:r>
              <a:rPr lang="nl-NL" sz="2800" dirty="0" smtClean="0"/>
              <a:t> </a:t>
            </a:r>
            <a:r>
              <a:rPr lang="nl-NL" sz="2800" dirty="0" err="1" smtClean="0"/>
              <a:t>variable</a:t>
            </a:r>
            <a:r>
              <a:rPr lang="nl-NL" sz="2800" dirty="0" smtClean="0"/>
              <a:t>(s)</a:t>
            </a:r>
            <a:endParaRPr lang="nl-NL" sz="2800" dirty="0"/>
          </a:p>
        </p:txBody>
      </p:sp>
      <p:sp>
        <p:nvSpPr>
          <p:cNvPr id="9" name="Cloud 8"/>
          <p:cNvSpPr/>
          <p:nvPr/>
        </p:nvSpPr>
        <p:spPr>
          <a:xfrm>
            <a:off x="1295400" y="5289367"/>
            <a:ext cx="2562726" cy="959033"/>
          </a:xfrm>
          <a:prstGeom prst="clou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800" dirty="0" smtClean="0"/>
              <a:t>Unit (s)</a:t>
            </a:r>
            <a:endParaRPr lang="nl-N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38838" y="4876800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Sampling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336992" y="3904372"/>
            <a:ext cx="30861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Conceptualization</a:t>
            </a:r>
          </a:p>
          <a:p>
            <a:r>
              <a:rPr lang="en-US" sz="2800" dirty="0" smtClean="0"/>
              <a:t>Operationalization</a:t>
            </a:r>
          </a:p>
          <a:p>
            <a:r>
              <a:rPr lang="en-US" sz="2800" dirty="0" smtClean="0"/>
              <a:t>Measurement</a:t>
            </a:r>
            <a:endParaRPr lang="en-US" sz="2800" dirty="0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>
          <a:xfrm>
            <a:off x="1828800" y="1803401"/>
            <a:ext cx="4426062" cy="148380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Example:</a:t>
            </a:r>
          </a:p>
          <a:p>
            <a:pPr marL="0" indent="0">
              <a:buNone/>
            </a:pPr>
            <a:r>
              <a:rPr lang="en-US" sz="2800" dirty="0" smtClean="0"/>
              <a:t>‘What is the </a:t>
            </a:r>
            <a:r>
              <a:rPr lang="en-US" sz="2800" dirty="0" smtClean="0">
                <a:solidFill>
                  <a:srgbClr val="00B050"/>
                </a:solidFill>
              </a:rPr>
              <a:t>IQ</a:t>
            </a:r>
            <a:r>
              <a:rPr lang="en-US" sz="2800" dirty="0" smtClean="0"/>
              <a:t> of </a:t>
            </a:r>
            <a:r>
              <a:rPr lang="en-US" sz="2800" dirty="0" smtClean="0">
                <a:solidFill>
                  <a:srgbClr val="FF0000"/>
                </a:solidFill>
              </a:rPr>
              <a:t>students </a:t>
            </a:r>
            <a:r>
              <a:rPr lang="en-US" sz="2800" dirty="0" smtClean="0"/>
              <a:t>at this university?’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958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0509" y="5690566"/>
            <a:ext cx="499533" cy="476251"/>
          </a:xfrm>
        </p:spPr>
        <p:txBody>
          <a:bodyPr/>
          <a:lstStyle/>
          <a:p>
            <a:fld id="{13C9CC7F-86E1-48DE-82DC-E9AC50D04532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nl-NL" dirty="0"/>
              <a:t>Two aspects of observation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507718" y="4947525"/>
            <a:ext cx="2743200" cy="68368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5333039" y="3855503"/>
            <a:ext cx="1092557" cy="6858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3906584" y="2063486"/>
            <a:ext cx="3705282" cy="1278302"/>
          </a:xfrm>
          <a:prstGeom prst="clou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800" dirty="0" err="1" smtClean="0"/>
              <a:t>Theoretical</a:t>
            </a:r>
            <a:r>
              <a:rPr lang="nl-NL" sz="2800" dirty="0" smtClean="0"/>
              <a:t> </a:t>
            </a:r>
            <a:r>
              <a:rPr lang="nl-NL" sz="2800" dirty="0" err="1" smtClean="0"/>
              <a:t>variable</a:t>
            </a:r>
            <a:r>
              <a:rPr lang="nl-NL" sz="2800" dirty="0" smtClean="0"/>
              <a:t>(s)</a:t>
            </a:r>
            <a:endParaRPr lang="nl-N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372166" y="3424854"/>
            <a:ext cx="30861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Conceptualization</a:t>
            </a:r>
          </a:p>
          <a:p>
            <a:r>
              <a:rPr lang="en-US" sz="2800" dirty="0" smtClean="0"/>
              <a:t>Operationalization</a:t>
            </a:r>
          </a:p>
          <a:p>
            <a:r>
              <a:rPr lang="en-US" sz="2800" dirty="0" smtClean="0"/>
              <a:t>Measurement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064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803401"/>
            <a:ext cx="10012800" cy="463960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Some ‘theoretical concepts</a:t>
            </a:r>
            <a:r>
              <a:rPr lang="en-US" sz="2800" dirty="0" smtClean="0"/>
              <a:t>’ or ‘theoretical variables’ </a:t>
            </a:r>
            <a:r>
              <a:rPr lang="en-US" sz="2800" dirty="0"/>
              <a:t>are relatively simple: (direct or indirect) </a:t>
            </a:r>
            <a:r>
              <a:rPr lang="en-US" sz="2800" u="sng" dirty="0" smtClean="0"/>
              <a:t>observables</a:t>
            </a:r>
            <a:endParaRPr lang="en-US" sz="2800" dirty="0"/>
          </a:p>
          <a:p>
            <a:pPr marL="358775" indent="0">
              <a:buNone/>
            </a:pPr>
            <a:r>
              <a:rPr lang="en-US" sz="2800" dirty="0" smtClean="0"/>
              <a:t>Example</a:t>
            </a:r>
            <a:r>
              <a:rPr lang="en-US" sz="2800" dirty="0"/>
              <a:t>: gender, age …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Other ‘theoretical concepts’ are complex, consisting of various dimensions or aspects: </a:t>
            </a:r>
            <a:r>
              <a:rPr lang="en-US" sz="2800" u="sng" dirty="0" smtClean="0"/>
              <a:t>constructs</a:t>
            </a:r>
            <a:endParaRPr lang="en-US" sz="2800" dirty="0"/>
          </a:p>
          <a:p>
            <a:pPr marL="358775" indent="0">
              <a:buNone/>
            </a:pPr>
            <a:r>
              <a:rPr lang="en-US" sz="2800" dirty="0" smtClean="0"/>
              <a:t>Example</a:t>
            </a:r>
            <a:r>
              <a:rPr lang="en-US" sz="2800" dirty="0"/>
              <a:t>: bachelor, democracy, centralization, IQ 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/>
              <a:t>Observables and constructs</a:t>
            </a:r>
          </a:p>
        </p:txBody>
      </p:sp>
    </p:spTree>
    <p:extLst>
      <p:ext uri="{BB962C8B-B14F-4D97-AF65-F5344CB8AC3E}">
        <p14:creationId xmlns:p14="http://schemas.microsoft.com/office/powerpoint/2010/main" val="380349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803401"/>
            <a:ext cx="8060788" cy="35607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Making clear what you mean with the theoretical construct, its possible dimensions or aspects, and its attributes (values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Conceptualization (Def.)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3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An intelligence quotient (IQ) is a score derived from a test. The median raw score of a ‘norming sample’ is defined as IQ 100. Each standard deviation up or down is defined as 15 IQ points greater or </a:t>
            </a:r>
            <a:r>
              <a:rPr lang="en-US" sz="2800" dirty="0" smtClean="0"/>
              <a:t>less.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Therefore, approx. two-thirds of the population scores between IQ 85 and IQ </a:t>
            </a:r>
            <a:r>
              <a:rPr lang="en-US" sz="2800" dirty="0" smtClean="0"/>
              <a:t>115</a:t>
            </a:r>
            <a:r>
              <a:rPr lang="en-US" sz="2800" dirty="0" smtClean="0"/>
              <a:t>. </a:t>
            </a:r>
            <a:r>
              <a:rPr lang="en-US" sz="2800" dirty="0" smtClean="0"/>
              <a:t>About </a:t>
            </a:r>
            <a:r>
              <a:rPr lang="en-US" sz="2800" dirty="0"/>
              <a:t>5 percent of the population scores above </a:t>
            </a:r>
            <a:r>
              <a:rPr lang="en-US" sz="2800" dirty="0" smtClean="0"/>
              <a:t>125.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3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T_NL 16-9 new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8C3"/>
      </a:accent1>
      <a:accent2>
        <a:srgbClr val="FED100"/>
      </a:accent2>
      <a:accent3>
        <a:srgbClr val="CF0072"/>
      </a:accent3>
      <a:accent4>
        <a:srgbClr val="0098C3"/>
      </a:accent4>
      <a:accent5>
        <a:srgbClr val="80808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 en 16-9</Template>
  <TotalTime>0</TotalTime>
  <Words>731</Words>
  <Application>Microsoft Office PowerPoint</Application>
  <PresentationFormat>Custom</PresentationFormat>
  <Paragraphs>198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UT_NL 16-9 new</vt:lpstr>
      <vt:lpstr>PowerPoint Presentation</vt:lpstr>
      <vt:lpstr>Operationalization and Measurement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Empirical cycle</dc:title>
  <dc:creator>Rens ten Klooster</dc:creator>
  <cp:lastModifiedBy>UT-werkplek x64</cp:lastModifiedBy>
  <cp:revision>51</cp:revision>
  <dcterms:created xsi:type="dcterms:W3CDTF">2015-06-17T15:18:36Z</dcterms:created>
  <dcterms:modified xsi:type="dcterms:W3CDTF">2015-08-11T11:47:16Z</dcterms:modified>
</cp:coreProperties>
</file>