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55" r:id="rId2"/>
    <p:sldId id="270" r:id="rId3"/>
    <p:sldId id="271" r:id="rId4"/>
    <p:sldId id="373" r:id="rId5"/>
    <p:sldId id="374" r:id="rId6"/>
    <p:sldId id="375" r:id="rId7"/>
    <p:sldId id="394" r:id="rId8"/>
    <p:sldId id="376" r:id="rId9"/>
    <p:sldId id="378" r:id="rId10"/>
    <p:sldId id="393" r:id="rId11"/>
    <p:sldId id="356" r:id="rId12"/>
    <p:sldId id="379" r:id="rId13"/>
    <p:sldId id="380" r:id="rId14"/>
    <p:sldId id="381" r:id="rId15"/>
    <p:sldId id="383" r:id="rId16"/>
    <p:sldId id="395" r:id="rId17"/>
    <p:sldId id="388" r:id="rId18"/>
    <p:sldId id="389" r:id="rId19"/>
    <p:sldId id="329" r:id="rId20"/>
    <p:sldId id="294" r:id="rId21"/>
    <p:sldId id="3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CA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78" autoAdjust="0"/>
    <p:restoredTop sz="79277" autoAdjust="0"/>
  </p:normalViewPr>
  <p:slideViewPr>
    <p:cSldViewPr snapToGrid="0">
      <p:cViewPr varScale="1">
        <p:scale>
          <a:sx n="71" d="100"/>
          <a:sy n="71" d="100"/>
        </p:scale>
        <p:origin x="10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B7545-9E14-4BA5-9ACE-1AD05ECFEB7B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9CBC4-2846-4067-9704-79BFF0F7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7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858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590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00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Not all options are available, but it shows a wide range of options</a:t>
            </a:r>
            <a:r>
              <a:rPr lang="en-GB" baseline="0" dirty="0" smtClean="0"/>
              <a:t> </a:t>
            </a:r>
            <a:r>
              <a:rPr lang="mr-IN" baseline="0" dirty="0" smtClean="0"/>
              <a:t>…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726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8465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241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987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0195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90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1BD2A-F24E-4ECA-82B3-08C5D5A627D6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760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OPM Tessa: </a:t>
            </a:r>
            <a:r>
              <a:rPr lang="en-GB" dirty="0" err="1"/>
              <a:t>Helder</a:t>
            </a:r>
            <a:r>
              <a:rPr lang="en-GB" dirty="0"/>
              <a:t>,</a:t>
            </a:r>
            <a:r>
              <a:rPr lang="en-GB" baseline="0" dirty="0"/>
              <a:t> het </a:t>
            </a:r>
            <a:r>
              <a:rPr lang="en-GB" baseline="0" dirty="0" err="1"/>
              <a:t>kan</a:t>
            </a:r>
            <a:r>
              <a:rPr lang="en-GB" baseline="0" dirty="0"/>
              <a:t> nog </a:t>
            </a:r>
            <a:r>
              <a:rPr lang="en-GB" baseline="0" dirty="0" err="1"/>
              <a:t>scherper</a:t>
            </a:r>
            <a:r>
              <a:rPr lang="en-GB" baseline="0" dirty="0"/>
              <a:t> door de </a:t>
            </a:r>
            <a:r>
              <a:rPr lang="en-GB" baseline="0" dirty="0" err="1"/>
              <a:t>onderwerpen</a:t>
            </a:r>
            <a:r>
              <a:rPr lang="en-GB" baseline="0" dirty="0"/>
              <a:t> </a:t>
            </a:r>
            <a:r>
              <a:rPr lang="en-GB" baseline="0" dirty="0" err="1"/>
              <a:t>als</a:t>
            </a:r>
            <a:r>
              <a:rPr lang="en-GB" baseline="0" dirty="0"/>
              <a:t> </a:t>
            </a:r>
            <a:r>
              <a:rPr lang="en-GB" baseline="0" dirty="0" err="1"/>
              <a:t>doel</a:t>
            </a:r>
            <a:r>
              <a:rPr lang="en-GB" baseline="0" dirty="0"/>
              <a:t> </a:t>
            </a:r>
            <a:r>
              <a:rPr lang="en-GB" baseline="0" dirty="0" err="1"/>
              <a:t>te</a:t>
            </a:r>
            <a:r>
              <a:rPr lang="en-GB" baseline="0" dirty="0"/>
              <a:t> </a:t>
            </a:r>
            <a:r>
              <a:rPr lang="en-GB" baseline="0" dirty="0" err="1"/>
              <a:t>formuleren</a:t>
            </a:r>
            <a:r>
              <a:rPr lang="en-GB" baseline="0" dirty="0"/>
              <a:t>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503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err="1"/>
              <a:t>Downloading</a:t>
            </a:r>
            <a:r>
              <a:rPr lang="nl-NL" dirty="0"/>
              <a:t> copyright </a:t>
            </a:r>
            <a:r>
              <a:rPr lang="nl-NL" dirty="0" err="1"/>
              <a:t>protected</a:t>
            </a:r>
            <a:r>
              <a:rPr lang="nl-NL" dirty="0"/>
              <a:t> </a:t>
            </a:r>
            <a:r>
              <a:rPr lang="nl-NL" dirty="0" err="1"/>
              <a:t>materials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internet …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595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OPM</a:t>
            </a:r>
            <a:r>
              <a:rPr lang="en-GB" baseline="0" dirty="0"/>
              <a:t> Tessa: </a:t>
            </a:r>
            <a:r>
              <a:rPr lang="en-GB" baseline="0" dirty="0" err="1"/>
              <a:t>misschien</a:t>
            </a:r>
            <a:r>
              <a:rPr lang="en-GB" baseline="0" dirty="0"/>
              <a:t> </a:t>
            </a:r>
            <a:r>
              <a:rPr lang="en-GB" baseline="0" dirty="0" err="1"/>
              <a:t>handig</a:t>
            </a:r>
            <a:r>
              <a:rPr lang="en-GB" baseline="0" dirty="0"/>
              <a:t> om even </a:t>
            </a:r>
            <a:r>
              <a:rPr lang="en-GB" baseline="0" dirty="0" err="1"/>
              <a:t>snel</a:t>
            </a:r>
            <a:r>
              <a:rPr lang="en-GB" baseline="0" dirty="0"/>
              <a:t> </a:t>
            </a:r>
            <a:r>
              <a:rPr lang="en-GB" baseline="0" dirty="0" err="1"/>
              <a:t>te</a:t>
            </a:r>
            <a:r>
              <a:rPr lang="en-GB" baseline="0" dirty="0"/>
              <a:t> </a:t>
            </a:r>
            <a:r>
              <a:rPr lang="en-GB" baseline="0" dirty="0" err="1"/>
              <a:t>benoemen</a:t>
            </a:r>
            <a:r>
              <a:rPr lang="en-GB" baseline="0" dirty="0"/>
              <a:t> wat obtrusive </a:t>
            </a:r>
            <a:r>
              <a:rPr lang="en-GB" baseline="0" dirty="0" err="1"/>
              <a:t>betekent</a:t>
            </a:r>
            <a:r>
              <a:rPr lang="en-GB" baseline="0" dirty="0"/>
              <a:t> (</a:t>
            </a:r>
            <a:r>
              <a:rPr lang="en-GB" baseline="0" dirty="0" err="1"/>
              <a:t>lastig</a:t>
            </a:r>
            <a:r>
              <a:rPr lang="en-GB" baseline="0" dirty="0"/>
              <a:t> </a:t>
            </a:r>
            <a:r>
              <a:rPr lang="en-GB" baseline="0" dirty="0" err="1"/>
              <a:t>engels</a:t>
            </a:r>
            <a:r>
              <a:rPr lang="en-GB" baseline="0" dirty="0"/>
              <a:t> </a:t>
            </a:r>
            <a:r>
              <a:rPr lang="en-GB" baseline="0" dirty="0" err="1"/>
              <a:t>woord</a:t>
            </a:r>
            <a:r>
              <a:rPr lang="en-GB" baseline="0" dirty="0"/>
              <a:t>)</a:t>
            </a:r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46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827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6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Volgende slide: Pro’s and </a:t>
            </a:r>
            <a:r>
              <a:rPr lang="nl-NL" dirty="0" err="1"/>
              <a:t>con’s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various</a:t>
            </a:r>
            <a:r>
              <a:rPr lang="nl-NL" dirty="0"/>
              <a:t> types of </a:t>
            </a:r>
            <a:r>
              <a:rPr lang="nl-NL" dirty="0" err="1"/>
              <a:t>surveys</a:t>
            </a:r>
            <a:r>
              <a:rPr lang="nl-NL" dirty="0"/>
              <a:t>.</a:t>
            </a:r>
            <a:endParaRPr lang="en-US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849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OPM</a:t>
            </a:r>
            <a:r>
              <a:rPr lang="en-GB" baseline="0" dirty="0"/>
              <a:t> Tessa: </a:t>
            </a:r>
            <a:r>
              <a:rPr lang="en-GB" baseline="0" dirty="0" err="1"/>
              <a:t>deze</a:t>
            </a:r>
            <a:r>
              <a:rPr lang="en-GB" baseline="0" dirty="0"/>
              <a:t> slide is </a:t>
            </a:r>
            <a:r>
              <a:rPr lang="en-GB" baseline="0" dirty="0" err="1"/>
              <a:t>wel</a:t>
            </a:r>
            <a:r>
              <a:rPr lang="en-GB" baseline="0" dirty="0"/>
              <a:t> erg </a:t>
            </a:r>
            <a:r>
              <a:rPr lang="en-GB" baseline="0" dirty="0" err="1"/>
              <a:t>vol</a:t>
            </a:r>
            <a:r>
              <a:rPr lang="en-GB" baseline="0" dirty="0"/>
              <a:t>, je </a:t>
            </a:r>
            <a:r>
              <a:rPr lang="en-GB" baseline="0" dirty="0" err="1"/>
              <a:t>kan</a:t>
            </a:r>
            <a:r>
              <a:rPr lang="en-GB" baseline="0" dirty="0"/>
              <a:t> </a:t>
            </a:r>
            <a:r>
              <a:rPr lang="en-GB" baseline="0" dirty="0" err="1"/>
              <a:t>misschien</a:t>
            </a:r>
            <a:r>
              <a:rPr lang="en-GB" baseline="0" dirty="0"/>
              <a:t> in je </a:t>
            </a:r>
            <a:r>
              <a:rPr lang="en-GB" baseline="0" dirty="0" err="1"/>
              <a:t>spraak</a:t>
            </a:r>
            <a:r>
              <a:rPr lang="en-GB" baseline="0" dirty="0"/>
              <a:t> de </a:t>
            </a:r>
            <a:r>
              <a:rPr lang="en-GB" baseline="0" dirty="0" err="1"/>
              <a:t>kijker</a:t>
            </a:r>
            <a:r>
              <a:rPr lang="en-GB" baseline="0" dirty="0"/>
              <a:t> </a:t>
            </a:r>
            <a:r>
              <a:rPr lang="en-GB" baseline="0" dirty="0" err="1"/>
              <a:t>er</a:t>
            </a:r>
            <a:r>
              <a:rPr lang="en-GB" baseline="0" dirty="0"/>
              <a:t> op </a:t>
            </a:r>
            <a:r>
              <a:rPr lang="en-GB" baseline="0" dirty="0" err="1"/>
              <a:t>wijzen</a:t>
            </a:r>
            <a:r>
              <a:rPr lang="en-GB" baseline="0" dirty="0"/>
              <a:t> </a:t>
            </a:r>
            <a:r>
              <a:rPr lang="en-GB" baseline="0" dirty="0" err="1"/>
              <a:t>dat</a:t>
            </a:r>
            <a:r>
              <a:rPr lang="en-GB" baseline="0" dirty="0"/>
              <a:t> het </a:t>
            </a:r>
            <a:r>
              <a:rPr lang="en-GB" baseline="0" dirty="0" err="1"/>
              <a:t>niet</a:t>
            </a:r>
            <a:r>
              <a:rPr lang="en-GB" baseline="0" dirty="0"/>
              <a:t> </a:t>
            </a:r>
            <a:r>
              <a:rPr lang="en-GB" baseline="0" dirty="0" err="1"/>
              <a:t>nodig</a:t>
            </a:r>
            <a:r>
              <a:rPr lang="en-GB" baseline="0" dirty="0"/>
              <a:t> is om nu de </a:t>
            </a:r>
            <a:r>
              <a:rPr lang="en-GB" baseline="0" dirty="0" err="1"/>
              <a:t>tabel</a:t>
            </a:r>
            <a:r>
              <a:rPr lang="en-GB" baseline="0" dirty="0"/>
              <a:t> </a:t>
            </a:r>
            <a:r>
              <a:rPr lang="en-GB" baseline="0" dirty="0" err="1"/>
              <a:t>te</a:t>
            </a:r>
            <a:r>
              <a:rPr lang="en-GB" baseline="0" dirty="0"/>
              <a:t> </a:t>
            </a:r>
            <a:r>
              <a:rPr lang="en-GB" baseline="0" dirty="0" err="1"/>
              <a:t>gaan</a:t>
            </a:r>
            <a:r>
              <a:rPr lang="en-GB" baseline="0" dirty="0"/>
              <a:t> </a:t>
            </a:r>
            <a:r>
              <a:rPr lang="en-GB" baseline="0" dirty="0" err="1"/>
              <a:t>lezen</a:t>
            </a:r>
            <a:r>
              <a:rPr lang="en-GB" baseline="0" dirty="0"/>
              <a:t> om de microlecture </a:t>
            </a:r>
            <a:r>
              <a:rPr lang="en-GB" baseline="0" dirty="0" err="1"/>
              <a:t>te</a:t>
            </a:r>
            <a:r>
              <a:rPr lang="en-GB" baseline="0" dirty="0"/>
              <a:t> </a:t>
            </a:r>
            <a:r>
              <a:rPr lang="en-GB" baseline="0" dirty="0" err="1"/>
              <a:t>kunnen</a:t>
            </a:r>
            <a:r>
              <a:rPr lang="en-GB" baseline="0" dirty="0"/>
              <a:t> </a:t>
            </a:r>
            <a:r>
              <a:rPr lang="en-GB" baseline="0" dirty="0" err="1"/>
              <a:t>volgen</a:t>
            </a:r>
            <a:r>
              <a:rPr lang="en-GB" baseline="0" dirty="0"/>
              <a:t>. </a:t>
            </a:r>
            <a:r>
              <a:rPr lang="en-GB" baseline="0" dirty="0" err="1"/>
              <a:t>Dat</a:t>
            </a:r>
            <a:r>
              <a:rPr lang="en-GB" baseline="0" dirty="0"/>
              <a:t> </a:t>
            </a:r>
            <a:r>
              <a:rPr lang="en-GB" baseline="0" dirty="0" err="1"/>
              <a:t>als</a:t>
            </a:r>
            <a:r>
              <a:rPr lang="en-GB" baseline="0" dirty="0"/>
              <a:t> </a:t>
            </a:r>
            <a:r>
              <a:rPr lang="en-GB" baseline="0" dirty="0" err="1"/>
              <a:t>ze</a:t>
            </a:r>
            <a:r>
              <a:rPr lang="en-GB" baseline="0" dirty="0"/>
              <a:t> de informative </a:t>
            </a:r>
            <a:r>
              <a:rPr lang="en-GB" baseline="0" dirty="0" err="1"/>
              <a:t>uit</a:t>
            </a:r>
            <a:r>
              <a:rPr lang="en-GB" baseline="0" dirty="0"/>
              <a:t> de table </a:t>
            </a:r>
            <a:r>
              <a:rPr lang="en-GB" baseline="0" dirty="0" err="1"/>
              <a:t>willen</a:t>
            </a:r>
            <a:r>
              <a:rPr lang="en-GB" baseline="0" dirty="0"/>
              <a:t> </a:t>
            </a:r>
            <a:r>
              <a:rPr lang="en-GB" baseline="0" dirty="0" err="1"/>
              <a:t>onthouden</a:t>
            </a:r>
            <a:r>
              <a:rPr lang="en-GB" baseline="0" dirty="0"/>
              <a:t>, </a:t>
            </a:r>
            <a:r>
              <a:rPr lang="en-GB" baseline="0" dirty="0" err="1"/>
              <a:t>ze</a:t>
            </a:r>
            <a:r>
              <a:rPr lang="en-GB" baseline="0" dirty="0"/>
              <a:t> </a:t>
            </a:r>
            <a:r>
              <a:rPr lang="en-GB" baseline="0" dirty="0" err="1"/>
              <a:t>beter</a:t>
            </a:r>
            <a:r>
              <a:rPr lang="en-GB" baseline="0" dirty="0"/>
              <a:t> de video op pause </a:t>
            </a:r>
            <a:r>
              <a:rPr lang="en-GB" baseline="0" dirty="0" err="1"/>
              <a:t>kunnen</a:t>
            </a:r>
            <a:r>
              <a:rPr lang="en-GB" baseline="0" dirty="0"/>
              <a:t> </a:t>
            </a:r>
            <a:r>
              <a:rPr lang="en-GB" baseline="0" dirty="0" err="1"/>
              <a:t>zetten</a:t>
            </a:r>
            <a:r>
              <a:rPr lang="en-GB" baseline="0" dirty="0"/>
              <a:t> </a:t>
            </a:r>
            <a:r>
              <a:rPr lang="en-GB" baseline="0" dirty="0" err="1"/>
              <a:t>oid</a:t>
            </a:r>
            <a:r>
              <a:rPr lang="en-GB" baseline="0" dirty="0"/>
              <a:t>. Zo </a:t>
            </a:r>
            <a:r>
              <a:rPr lang="en-GB" baseline="0" dirty="0" err="1"/>
              <a:t>houd</a:t>
            </a:r>
            <a:r>
              <a:rPr lang="en-GB" baseline="0" dirty="0"/>
              <a:t> je de </a:t>
            </a:r>
            <a:r>
              <a:rPr lang="en-GB" baseline="0" dirty="0" err="1"/>
              <a:t>kijker</a:t>
            </a:r>
            <a:r>
              <a:rPr lang="en-GB" baseline="0" dirty="0"/>
              <a:t> </a:t>
            </a:r>
            <a:r>
              <a:rPr lang="en-GB" baseline="0" dirty="0" err="1"/>
              <a:t>bij</a:t>
            </a:r>
            <a:r>
              <a:rPr lang="en-GB" baseline="0" dirty="0"/>
              <a:t> je </a:t>
            </a:r>
            <a:r>
              <a:rPr lang="en-GB" baseline="0" dirty="0" err="1"/>
              <a:t>en</a:t>
            </a:r>
            <a:r>
              <a:rPr lang="en-GB" baseline="0" dirty="0"/>
              <a:t> </a:t>
            </a:r>
            <a:r>
              <a:rPr lang="en-GB" baseline="0" dirty="0" err="1"/>
              <a:t>vermijd</a:t>
            </a:r>
            <a:r>
              <a:rPr lang="en-GB" baseline="0" dirty="0"/>
              <a:t> je </a:t>
            </a:r>
            <a:r>
              <a:rPr lang="en-GB" baseline="0" dirty="0" err="1"/>
              <a:t>dat</a:t>
            </a:r>
            <a:r>
              <a:rPr lang="en-GB" baseline="0" dirty="0"/>
              <a:t> </a:t>
            </a:r>
            <a:r>
              <a:rPr lang="en-GB" baseline="0" dirty="0" err="1"/>
              <a:t>hun</a:t>
            </a:r>
            <a:r>
              <a:rPr lang="en-GB" baseline="0" dirty="0"/>
              <a:t> </a:t>
            </a:r>
            <a:r>
              <a:rPr lang="en-GB" baseline="0" dirty="0" err="1"/>
              <a:t>aandacht</a:t>
            </a:r>
            <a:r>
              <a:rPr lang="en-GB" baseline="0" dirty="0"/>
              <a:t> </a:t>
            </a:r>
            <a:r>
              <a:rPr lang="en-GB" baseline="0" dirty="0" err="1"/>
              <a:t>alleen</a:t>
            </a:r>
            <a:r>
              <a:rPr lang="en-GB" baseline="0" dirty="0"/>
              <a:t> maar op de </a:t>
            </a:r>
            <a:r>
              <a:rPr lang="en-GB" baseline="0" dirty="0" err="1"/>
              <a:t>tabel</a:t>
            </a:r>
            <a:r>
              <a:rPr lang="en-GB" baseline="0" dirty="0"/>
              <a:t> </a:t>
            </a:r>
            <a:r>
              <a:rPr lang="en-GB" baseline="0" dirty="0" err="1"/>
              <a:t>wordt</a:t>
            </a:r>
            <a:r>
              <a:rPr lang="en-GB" baseline="0" dirty="0"/>
              <a:t> </a:t>
            </a:r>
            <a:r>
              <a:rPr lang="en-GB" baseline="0" dirty="0" err="1"/>
              <a:t>gehouden</a:t>
            </a:r>
            <a:r>
              <a:rPr lang="en-GB" baseline="0" dirty="0"/>
              <a:t> </a:t>
            </a:r>
            <a:r>
              <a:rPr lang="en-GB" baseline="0" dirty="0" err="1"/>
              <a:t>ipv</a:t>
            </a:r>
            <a:r>
              <a:rPr lang="en-GB" baseline="0" dirty="0"/>
              <a:t> op </a:t>
            </a:r>
            <a:r>
              <a:rPr lang="en-GB" baseline="0" dirty="0" err="1"/>
              <a:t>jouw</a:t>
            </a:r>
            <a:r>
              <a:rPr lang="en-GB" baseline="0" dirty="0"/>
              <a:t> </a:t>
            </a:r>
            <a:r>
              <a:rPr lang="en-GB" baseline="0" dirty="0" err="1"/>
              <a:t>verhaal</a:t>
            </a:r>
            <a:r>
              <a:rPr lang="en-GB" baseline="0" dirty="0"/>
              <a:t>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179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OPM</a:t>
            </a:r>
            <a:r>
              <a:rPr lang="en-GB" baseline="0" dirty="0"/>
              <a:t> Tessa: </a:t>
            </a:r>
            <a:r>
              <a:rPr lang="en-GB" baseline="0" dirty="0" err="1"/>
              <a:t>deze</a:t>
            </a:r>
            <a:r>
              <a:rPr lang="en-GB" baseline="0" dirty="0"/>
              <a:t> slide is </a:t>
            </a:r>
            <a:r>
              <a:rPr lang="en-GB" baseline="0" dirty="0" err="1"/>
              <a:t>wel</a:t>
            </a:r>
            <a:r>
              <a:rPr lang="en-GB" baseline="0" dirty="0"/>
              <a:t> erg </a:t>
            </a:r>
            <a:r>
              <a:rPr lang="en-GB" baseline="0" dirty="0" err="1"/>
              <a:t>vol</a:t>
            </a:r>
            <a:r>
              <a:rPr lang="en-GB" baseline="0" dirty="0"/>
              <a:t>, je </a:t>
            </a:r>
            <a:r>
              <a:rPr lang="en-GB" baseline="0" dirty="0" err="1"/>
              <a:t>kan</a:t>
            </a:r>
            <a:r>
              <a:rPr lang="en-GB" baseline="0" dirty="0"/>
              <a:t> </a:t>
            </a:r>
            <a:r>
              <a:rPr lang="en-GB" baseline="0" dirty="0" err="1"/>
              <a:t>misschien</a:t>
            </a:r>
            <a:r>
              <a:rPr lang="en-GB" baseline="0" dirty="0"/>
              <a:t> in je </a:t>
            </a:r>
            <a:r>
              <a:rPr lang="en-GB" baseline="0" dirty="0" err="1"/>
              <a:t>spraak</a:t>
            </a:r>
            <a:r>
              <a:rPr lang="en-GB" baseline="0" dirty="0"/>
              <a:t> de </a:t>
            </a:r>
            <a:r>
              <a:rPr lang="en-GB" baseline="0" dirty="0" err="1"/>
              <a:t>kijker</a:t>
            </a:r>
            <a:r>
              <a:rPr lang="en-GB" baseline="0" dirty="0"/>
              <a:t> </a:t>
            </a:r>
            <a:r>
              <a:rPr lang="en-GB" baseline="0" dirty="0" err="1"/>
              <a:t>er</a:t>
            </a:r>
            <a:r>
              <a:rPr lang="en-GB" baseline="0" dirty="0"/>
              <a:t> op </a:t>
            </a:r>
            <a:r>
              <a:rPr lang="en-GB" baseline="0" dirty="0" err="1"/>
              <a:t>wijzen</a:t>
            </a:r>
            <a:r>
              <a:rPr lang="en-GB" baseline="0" dirty="0"/>
              <a:t> </a:t>
            </a:r>
            <a:r>
              <a:rPr lang="en-GB" baseline="0" dirty="0" err="1"/>
              <a:t>dat</a:t>
            </a:r>
            <a:r>
              <a:rPr lang="en-GB" baseline="0" dirty="0"/>
              <a:t> het </a:t>
            </a:r>
            <a:r>
              <a:rPr lang="en-GB" baseline="0" dirty="0" err="1"/>
              <a:t>niet</a:t>
            </a:r>
            <a:r>
              <a:rPr lang="en-GB" baseline="0" dirty="0"/>
              <a:t> </a:t>
            </a:r>
            <a:r>
              <a:rPr lang="en-GB" baseline="0" dirty="0" err="1"/>
              <a:t>nodig</a:t>
            </a:r>
            <a:r>
              <a:rPr lang="en-GB" baseline="0" dirty="0"/>
              <a:t> is om nu de </a:t>
            </a:r>
            <a:r>
              <a:rPr lang="en-GB" baseline="0" dirty="0" err="1"/>
              <a:t>tabel</a:t>
            </a:r>
            <a:r>
              <a:rPr lang="en-GB" baseline="0" dirty="0"/>
              <a:t> </a:t>
            </a:r>
            <a:r>
              <a:rPr lang="en-GB" baseline="0" dirty="0" err="1"/>
              <a:t>te</a:t>
            </a:r>
            <a:r>
              <a:rPr lang="en-GB" baseline="0" dirty="0"/>
              <a:t> </a:t>
            </a:r>
            <a:r>
              <a:rPr lang="en-GB" baseline="0" dirty="0" err="1"/>
              <a:t>gaan</a:t>
            </a:r>
            <a:r>
              <a:rPr lang="en-GB" baseline="0" dirty="0"/>
              <a:t> </a:t>
            </a:r>
            <a:r>
              <a:rPr lang="en-GB" baseline="0" dirty="0" err="1"/>
              <a:t>lezen</a:t>
            </a:r>
            <a:r>
              <a:rPr lang="en-GB" baseline="0" dirty="0"/>
              <a:t> om de microlecture </a:t>
            </a:r>
            <a:r>
              <a:rPr lang="en-GB" baseline="0" dirty="0" err="1"/>
              <a:t>te</a:t>
            </a:r>
            <a:r>
              <a:rPr lang="en-GB" baseline="0" dirty="0"/>
              <a:t> </a:t>
            </a:r>
            <a:r>
              <a:rPr lang="en-GB" baseline="0" dirty="0" err="1"/>
              <a:t>kunnen</a:t>
            </a:r>
            <a:r>
              <a:rPr lang="en-GB" baseline="0" dirty="0"/>
              <a:t> </a:t>
            </a:r>
            <a:r>
              <a:rPr lang="en-GB" baseline="0" dirty="0" err="1"/>
              <a:t>volgen</a:t>
            </a:r>
            <a:r>
              <a:rPr lang="en-GB" baseline="0" dirty="0"/>
              <a:t>. </a:t>
            </a:r>
            <a:r>
              <a:rPr lang="en-GB" baseline="0" dirty="0" err="1"/>
              <a:t>Dat</a:t>
            </a:r>
            <a:r>
              <a:rPr lang="en-GB" baseline="0" dirty="0"/>
              <a:t> </a:t>
            </a:r>
            <a:r>
              <a:rPr lang="en-GB" baseline="0" dirty="0" err="1"/>
              <a:t>als</a:t>
            </a:r>
            <a:r>
              <a:rPr lang="en-GB" baseline="0" dirty="0"/>
              <a:t> </a:t>
            </a:r>
            <a:r>
              <a:rPr lang="en-GB" baseline="0" dirty="0" err="1"/>
              <a:t>ze</a:t>
            </a:r>
            <a:r>
              <a:rPr lang="en-GB" baseline="0" dirty="0"/>
              <a:t> de informative </a:t>
            </a:r>
            <a:r>
              <a:rPr lang="en-GB" baseline="0" dirty="0" err="1"/>
              <a:t>uit</a:t>
            </a:r>
            <a:r>
              <a:rPr lang="en-GB" baseline="0" dirty="0"/>
              <a:t> de table </a:t>
            </a:r>
            <a:r>
              <a:rPr lang="en-GB" baseline="0" dirty="0" err="1"/>
              <a:t>willen</a:t>
            </a:r>
            <a:r>
              <a:rPr lang="en-GB" baseline="0" dirty="0"/>
              <a:t> </a:t>
            </a:r>
            <a:r>
              <a:rPr lang="en-GB" baseline="0" dirty="0" err="1"/>
              <a:t>onthouden</a:t>
            </a:r>
            <a:r>
              <a:rPr lang="en-GB" baseline="0" dirty="0"/>
              <a:t>, </a:t>
            </a:r>
            <a:r>
              <a:rPr lang="en-GB" baseline="0" dirty="0" err="1"/>
              <a:t>ze</a:t>
            </a:r>
            <a:r>
              <a:rPr lang="en-GB" baseline="0" dirty="0"/>
              <a:t> </a:t>
            </a:r>
            <a:r>
              <a:rPr lang="en-GB" baseline="0" dirty="0" err="1"/>
              <a:t>beter</a:t>
            </a:r>
            <a:r>
              <a:rPr lang="en-GB" baseline="0" dirty="0"/>
              <a:t> de video op pause </a:t>
            </a:r>
            <a:r>
              <a:rPr lang="en-GB" baseline="0" dirty="0" err="1"/>
              <a:t>kunnen</a:t>
            </a:r>
            <a:r>
              <a:rPr lang="en-GB" baseline="0" dirty="0"/>
              <a:t> </a:t>
            </a:r>
            <a:r>
              <a:rPr lang="en-GB" baseline="0" dirty="0" err="1"/>
              <a:t>zetten</a:t>
            </a:r>
            <a:r>
              <a:rPr lang="en-GB" baseline="0" dirty="0"/>
              <a:t> </a:t>
            </a:r>
            <a:r>
              <a:rPr lang="en-GB" baseline="0" dirty="0" err="1"/>
              <a:t>oid</a:t>
            </a:r>
            <a:r>
              <a:rPr lang="en-GB" baseline="0" dirty="0"/>
              <a:t>. Zo </a:t>
            </a:r>
            <a:r>
              <a:rPr lang="en-GB" baseline="0" dirty="0" err="1"/>
              <a:t>houd</a:t>
            </a:r>
            <a:r>
              <a:rPr lang="en-GB" baseline="0" dirty="0"/>
              <a:t> je de </a:t>
            </a:r>
            <a:r>
              <a:rPr lang="en-GB" baseline="0" dirty="0" err="1"/>
              <a:t>kijker</a:t>
            </a:r>
            <a:r>
              <a:rPr lang="en-GB" baseline="0" dirty="0"/>
              <a:t> </a:t>
            </a:r>
            <a:r>
              <a:rPr lang="en-GB" baseline="0" dirty="0" err="1"/>
              <a:t>bij</a:t>
            </a:r>
            <a:r>
              <a:rPr lang="en-GB" baseline="0" dirty="0"/>
              <a:t> je </a:t>
            </a:r>
            <a:r>
              <a:rPr lang="en-GB" baseline="0" dirty="0" err="1"/>
              <a:t>en</a:t>
            </a:r>
            <a:r>
              <a:rPr lang="en-GB" baseline="0" dirty="0"/>
              <a:t> </a:t>
            </a:r>
            <a:r>
              <a:rPr lang="en-GB" baseline="0" dirty="0" err="1"/>
              <a:t>vermijd</a:t>
            </a:r>
            <a:r>
              <a:rPr lang="en-GB" baseline="0" dirty="0"/>
              <a:t> je </a:t>
            </a:r>
            <a:r>
              <a:rPr lang="en-GB" baseline="0" dirty="0" err="1"/>
              <a:t>dat</a:t>
            </a:r>
            <a:r>
              <a:rPr lang="en-GB" baseline="0" dirty="0"/>
              <a:t> </a:t>
            </a:r>
            <a:r>
              <a:rPr lang="en-GB" baseline="0" dirty="0" err="1"/>
              <a:t>hun</a:t>
            </a:r>
            <a:r>
              <a:rPr lang="en-GB" baseline="0" dirty="0"/>
              <a:t> </a:t>
            </a:r>
            <a:r>
              <a:rPr lang="en-GB" baseline="0" dirty="0" err="1"/>
              <a:t>aandacht</a:t>
            </a:r>
            <a:r>
              <a:rPr lang="en-GB" baseline="0" dirty="0"/>
              <a:t> </a:t>
            </a:r>
            <a:r>
              <a:rPr lang="en-GB" baseline="0" dirty="0" err="1"/>
              <a:t>alleen</a:t>
            </a:r>
            <a:r>
              <a:rPr lang="en-GB" baseline="0" dirty="0"/>
              <a:t> maar op de </a:t>
            </a:r>
            <a:r>
              <a:rPr lang="en-GB" baseline="0" dirty="0" err="1"/>
              <a:t>tabel</a:t>
            </a:r>
            <a:r>
              <a:rPr lang="en-GB" baseline="0" dirty="0"/>
              <a:t> </a:t>
            </a:r>
            <a:r>
              <a:rPr lang="en-GB" baseline="0" dirty="0" err="1"/>
              <a:t>wordt</a:t>
            </a:r>
            <a:r>
              <a:rPr lang="en-GB" baseline="0" dirty="0"/>
              <a:t> </a:t>
            </a:r>
            <a:r>
              <a:rPr lang="en-GB" baseline="0" dirty="0" err="1"/>
              <a:t>gehouden</a:t>
            </a:r>
            <a:r>
              <a:rPr lang="en-GB" baseline="0" dirty="0"/>
              <a:t> </a:t>
            </a:r>
            <a:r>
              <a:rPr lang="en-GB" baseline="0" dirty="0" err="1"/>
              <a:t>ipv</a:t>
            </a:r>
            <a:r>
              <a:rPr lang="en-GB" baseline="0" dirty="0"/>
              <a:t> op </a:t>
            </a:r>
            <a:r>
              <a:rPr lang="en-GB" baseline="0" dirty="0" err="1"/>
              <a:t>jouw</a:t>
            </a:r>
            <a:r>
              <a:rPr lang="en-GB" baseline="0" dirty="0"/>
              <a:t> </a:t>
            </a:r>
            <a:r>
              <a:rPr lang="en-GB" baseline="0" dirty="0" err="1"/>
              <a:t>verhaal</a:t>
            </a:r>
            <a:r>
              <a:rPr lang="en-GB" baseline="0" dirty="0"/>
              <a:t>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10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6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32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528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dia 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200" y="1644652"/>
            <a:ext cx="9048749" cy="1470025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3333"/>
              </a:lnSpc>
              <a:defRPr sz="3467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200" y="3035300"/>
            <a:ext cx="9050867" cy="1101725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sz="2400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419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41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52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2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3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65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4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3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61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F79B819-E484-4BE9-9D90-3B0D279DB7EF}" type="datetimeFigureOut">
              <a:rPr lang="en-GB" smtClean="0"/>
              <a:pPr/>
              <a:t>15/01/2017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02E28E6-BB82-45F2-B30F-554831C834E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96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CONCEPTS TO BE INCLUDED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Questionnaire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Closed and open-ended questions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Survey question types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Contingency question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Obtrusive research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altLang="nl-NL" dirty="0">
              <a:ea typeface="MS PGothic" charset="-128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nl-NL" dirty="0">
              <a:ea typeface="MS PGothic" charset="-128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59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6185499"/>
              </p:ext>
            </p:extLst>
          </p:nvPr>
        </p:nvGraphicFramePr>
        <p:xfrm>
          <a:off x="207819" y="290944"/>
          <a:ext cx="11326089" cy="594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57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84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53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5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378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28074"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Criteria,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r>
                        <a:rPr lang="nl-NL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…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</a:t>
                      </a:r>
                    </a:p>
                  </a:txBody>
                  <a:tcPr marL="36000" marR="9525" marT="7142" marB="0"/>
                </a:tc>
                <a:tc>
                  <a:txBody>
                    <a:bodyPr/>
                    <a:lstStyle/>
                    <a:p>
                      <a:pPr marL="0" indent="0" algn="ctr" rtl="0" fontAlgn="ctr"/>
                      <a:r>
                        <a:rPr lang="nl-N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Paper</a:t>
                      </a:r>
                    </a:p>
                  </a:txBody>
                  <a:tcPr marL="36000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36000" marR="9525" marT="7142" marB="0"/>
                </a:tc>
                <a:tc>
                  <a:txBody>
                    <a:bodyPr/>
                    <a:lstStyle/>
                    <a:p>
                      <a:pPr marL="0" indent="0" algn="ctr" rtl="0" fontAlgn="ctr"/>
                      <a:r>
                        <a:rPr lang="nl-N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</a:t>
                      </a:r>
                    </a:p>
                  </a:txBody>
                  <a:tcPr marL="36000" marR="9525" marT="7142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8074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Cheap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++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(↓)</a:t>
                      </a:r>
                    </a:p>
                  </a:txBody>
                  <a:tcPr marL="342918" marR="9525" marT="7142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8074">
                <a:tc>
                  <a:txBody>
                    <a:bodyPr/>
                    <a:lstStyle/>
                    <a:p>
                      <a:pPr algn="l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Quick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++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42918" marR="9525" marT="7142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8074">
                <a:tc>
                  <a:txBody>
                    <a:bodyPr/>
                    <a:lstStyle/>
                    <a:p>
                      <a:pPr algn="l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overall response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( ↓)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</a:t>
                      </a:r>
                    </a:p>
                  </a:txBody>
                  <a:tcPr marL="342918" marR="9525" marT="7142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8074">
                <a:tc>
                  <a:txBody>
                    <a:bodyPr/>
                    <a:lstStyle/>
                    <a:p>
                      <a:pPr algn="l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item response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342918" marR="9525" marT="7142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74">
                <a:tc>
                  <a:txBody>
                    <a:bodyPr/>
                    <a:lstStyle/>
                    <a:p>
                      <a:pPr algn="l" fontAlgn="ctr"/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Sensitive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asked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42918" marR="9525" marT="7142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8074">
                <a:tc>
                  <a:txBody>
                    <a:bodyPr/>
                    <a:lstStyle/>
                    <a:p>
                      <a:pPr algn="l" fontAlgn="ctr"/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Difficult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asked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342918" marR="9525" marT="7142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8074">
                <a:tc>
                  <a:txBody>
                    <a:bodyPr/>
                    <a:lstStyle/>
                    <a:p>
                      <a:pPr algn="l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</a:t>
                      </a:r>
                      <a:r>
                        <a:rPr lang="nl-NL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 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asked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342918" marR="9525" marT="7142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8074">
                <a:tc>
                  <a:txBody>
                    <a:bodyPr/>
                    <a:lstStyle/>
                    <a:p>
                      <a:pPr algn="l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long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allowed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342918" marR="9525" marT="7142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8074">
                <a:tc>
                  <a:txBody>
                    <a:bodyPr/>
                    <a:lstStyle/>
                    <a:p>
                      <a:pPr algn="l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Limited (interviewer)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reactivity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42918" marR="9525" marT="7142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201">
                <a:tc>
                  <a:txBody>
                    <a:bodyPr/>
                    <a:lstStyle/>
                    <a:p>
                      <a:pPr algn="l" fontAlgn="ctr"/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Possibility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check</a:t>
                      </a:r>
                      <a:r>
                        <a:rPr lang="nl-NL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correct </a:t>
                      </a:r>
                      <a:r>
                        <a:rPr lang="nl-NL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respondent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342918" marR="9525" marT="7142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74">
                <a:tc>
                  <a:txBody>
                    <a:bodyPr/>
                    <a:lstStyle/>
                    <a:p>
                      <a:pPr algn="l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Checks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prompting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probing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342918" marR="9525" marT="7142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28074">
                <a:tc>
                  <a:txBody>
                    <a:bodyPr/>
                    <a:lstStyle/>
                    <a:p>
                      <a:pPr algn="l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Computer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guided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(error </a:t>
                      </a:r>
                      <a:r>
                        <a:rPr lang="nl-N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342918" marR="9525" marT="714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</a:t>
                      </a:r>
                    </a:p>
                  </a:txBody>
                  <a:tcPr marL="342918" marR="9525" marT="7142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964382" y="727364"/>
            <a:ext cx="5569526" cy="5872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Think first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727364"/>
            <a:ext cx="1537855" cy="4987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2542309"/>
            <a:ext cx="4987636" cy="5541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1" y="1677787"/>
            <a:ext cx="4156365" cy="4987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6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BACK TO THE EXAMPLE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Downloading</a:t>
            </a:r>
            <a:r>
              <a:rPr lang="nl-NL" dirty="0"/>
              <a:t> copyright </a:t>
            </a:r>
            <a:r>
              <a:rPr lang="nl-NL" dirty="0" err="1"/>
              <a:t>protected</a:t>
            </a:r>
            <a:r>
              <a:rPr lang="nl-NL" dirty="0"/>
              <a:t> </a:t>
            </a:r>
            <a:r>
              <a:rPr lang="nl-NL" dirty="0" err="1"/>
              <a:t>materials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internet …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Which</a:t>
            </a:r>
            <a:r>
              <a:rPr lang="nl-NL" dirty="0" smtClean="0"/>
              <a:t> of </a:t>
            </a:r>
            <a:r>
              <a:rPr lang="nl-NL" dirty="0" err="1" smtClean="0"/>
              <a:t>four</a:t>
            </a:r>
            <a:r>
              <a:rPr lang="nl-NL" dirty="0" smtClean="0"/>
              <a:t> types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?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Since</a:t>
            </a:r>
            <a:r>
              <a:rPr lang="nl-NL" dirty="0"/>
              <a:t> </a:t>
            </a:r>
            <a:r>
              <a:rPr lang="nl-NL" dirty="0" err="1"/>
              <a:t>sensitive</a:t>
            </a:r>
            <a:r>
              <a:rPr lang="nl-NL" dirty="0"/>
              <a:t> </a:t>
            </a:r>
            <a:r>
              <a:rPr lang="nl-NL" dirty="0" err="1"/>
              <a:t>questions</a:t>
            </a:r>
            <a:r>
              <a:rPr lang="nl-NL" dirty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asked</a:t>
            </a:r>
            <a:r>
              <a:rPr lang="nl-NL" dirty="0" smtClean="0"/>
              <a:t>,</a:t>
            </a:r>
          </a:p>
          <a:p>
            <a:pPr marL="0" indent="0">
              <a:buNone/>
            </a:pP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/>
              <a:t>may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better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use</a:t>
            </a:r>
            <a:r>
              <a:rPr lang="nl-NL" dirty="0"/>
              <a:t> a </a:t>
            </a:r>
            <a:r>
              <a:rPr lang="nl-NL" b="1" dirty="0"/>
              <a:t>web or paper </a:t>
            </a:r>
            <a:r>
              <a:rPr lang="nl-NL" b="1" dirty="0" err="1"/>
              <a:t>based</a:t>
            </a:r>
            <a:r>
              <a:rPr lang="nl-NL" b="1" dirty="0"/>
              <a:t> survey </a:t>
            </a:r>
            <a:r>
              <a:rPr lang="nl-NL" dirty="0"/>
              <a:t>(?)</a:t>
            </a:r>
            <a:endParaRPr lang="en-US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1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QUESTIONNAIRE ITEMS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6" name="Freeform 2"/>
          <p:cNvSpPr/>
          <p:nvPr/>
        </p:nvSpPr>
        <p:spPr>
          <a:xfrm>
            <a:off x="6249936" y="3429365"/>
            <a:ext cx="2571078" cy="5732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41766"/>
                </a:lnTo>
                <a:lnTo>
                  <a:pt x="2571078" y="341766"/>
                </a:lnTo>
                <a:lnTo>
                  <a:pt x="2571078" y="573286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3"/>
          <p:cNvSpPr/>
          <p:nvPr/>
        </p:nvSpPr>
        <p:spPr>
          <a:xfrm>
            <a:off x="6204216" y="3429365"/>
            <a:ext cx="91440" cy="5732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73286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5"/>
          <p:cNvSpPr/>
          <p:nvPr/>
        </p:nvSpPr>
        <p:spPr>
          <a:xfrm>
            <a:off x="3678858" y="3429365"/>
            <a:ext cx="2571078" cy="5732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571078" y="0"/>
                </a:moveTo>
                <a:lnTo>
                  <a:pt x="2571078" y="341766"/>
                </a:lnTo>
                <a:lnTo>
                  <a:pt x="0" y="341766"/>
                </a:lnTo>
                <a:lnTo>
                  <a:pt x="0" y="573286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6"/>
          <p:cNvSpPr/>
          <p:nvPr/>
        </p:nvSpPr>
        <p:spPr>
          <a:xfrm>
            <a:off x="5291736" y="2437138"/>
            <a:ext cx="1916399" cy="992226"/>
          </a:xfrm>
          <a:custGeom>
            <a:avLst/>
            <a:gdLst>
              <a:gd name="connsiteX0" fmla="*/ 0 w 1916399"/>
              <a:gd name="connsiteY0" fmla="*/ 0 h 992226"/>
              <a:gd name="connsiteX1" fmla="*/ 1916399 w 1916399"/>
              <a:gd name="connsiteY1" fmla="*/ 0 h 992226"/>
              <a:gd name="connsiteX2" fmla="*/ 1916399 w 1916399"/>
              <a:gd name="connsiteY2" fmla="*/ 992226 h 992226"/>
              <a:gd name="connsiteX3" fmla="*/ 0 w 1916399"/>
              <a:gd name="connsiteY3" fmla="*/ 992226 h 992226"/>
              <a:gd name="connsiteX4" fmla="*/ 0 w 1916399"/>
              <a:gd name="connsiteY4" fmla="*/ 0 h 99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6399" h="992226">
                <a:moveTo>
                  <a:pt x="0" y="0"/>
                </a:moveTo>
                <a:lnTo>
                  <a:pt x="1916399" y="0"/>
                </a:lnTo>
                <a:lnTo>
                  <a:pt x="1916399" y="992226"/>
                </a:lnTo>
                <a:lnTo>
                  <a:pt x="0" y="99222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15" tIns="18415" rIns="18415" bIns="140014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</p:txBody>
      </p:sp>
      <p:sp>
        <p:nvSpPr>
          <p:cNvPr id="10" name="Freeform 8"/>
          <p:cNvSpPr/>
          <p:nvPr/>
        </p:nvSpPr>
        <p:spPr>
          <a:xfrm>
            <a:off x="2720658" y="4002651"/>
            <a:ext cx="1916399" cy="992226"/>
          </a:xfrm>
          <a:custGeom>
            <a:avLst/>
            <a:gdLst>
              <a:gd name="connsiteX0" fmla="*/ 0 w 1916399"/>
              <a:gd name="connsiteY0" fmla="*/ 0 h 992226"/>
              <a:gd name="connsiteX1" fmla="*/ 1916399 w 1916399"/>
              <a:gd name="connsiteY1" fmla="*/ 0 h 992226"/>
              <a:gd name="connsiteX2" fmla="*/ 1916399 w 1916399"/>
              <a:gd name="connsiteY2" fmla="*/ 992226 h 992226"/>
              <a:gd name="connsiteX3" fmla="*/ 0 w 1916399"/>
              <a:gd name="connsiteY3" fmla="*/ 992226 h 992226"/>
              <a:gd name="connsiteX4" fmla="*/ 0 w 1916399"/>
              <a:gd name="connsiteY4" fmla="*/ 0 h 99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6399" h="992226">
                <a:moveTo>
                  <a:pt x="0" y="0"/>
                </a:moveTo>
                <a:lnTo>
                  <a:pt x="1916399" y="0"/>
                </a:lnTo>
                <a:lnTo>
                  <a:pt x="1916399" y="992226"/>
                </a:lnTo>
                <a:lnTo>
                  <a:pt x="0" y="99222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15" tIns="18415" rIns="18415" bIns="140014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Closed</a:t>
            </a:r>
          </a:p>
        </p:txBody>
      </p:sp>
      <p:sp>
        <p:nvSpPr>
          <p:cNvPr id="11" name="Freeform 10"/>
          <p:cNvSpPr/>
          <p:nvPr/>
        </p:nvSpPr>
        <p:spPr>
          <a:xfrm>
            <a:off x="5291736" y="4002651"/>
            <a:ext cx="1916399" cy="992226"/>
          </a:xfrm>
          <a:custGeom>
            <a:avLst/>
            <a:gdLst>
              <a:gd name="connsiteX0" fmla="*/ 0 w 1916399"/>
              <a:gd name="connsiteY0" fmla="*/ 0 h 992226"/>
              <a:gd name="connsiteX1" fmla="*/ 1916399 w 1916399"/>
              <a:gd name="connsiteY1" fmla="*/ 0 h 992226"/>
              <a:gd name="connsiteX2" fmla="*/ 1916399 w 1916399"/>
              <a:gd name="connsiteY2" fmla="*/ 992226 h 992226"/>
              <a:gd name="connsiteX3" fmla="*/ 0 w 1916399"/>
              <a:gd name="connsiteY3" fmla="*/ 992226 h 992226"/>
              <a:gd name="connsiteX4" fmla="*/ 0 w 1916399"/>
              <a:gd name="connsiteY4" fmla="*/ 0 h 99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6399" h="992226">
                <a:moveTo>
                  <a:pt x="0" y="0"/>
                </a:moveTo>
                <a:lnTo>
                  <a:pt x="1916399" y="0"/>
                </a:lnTo>
                <a:lnTo>
                  <a:pt x="1916399" y="992226"/>
                </a:lnTo>
                <a:lnTo>
                  <a:pt x="0" y="99222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15" tIns="18415" rIns="18415" bIns="140014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Closed </a:t>
            </a:r>
            <a:r>
              <a:rPr lang="nl-NL" sz="28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l-NL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nl-NL" sz="28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nl-NL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12" name="Freeform 12"/>
          <p:cNvSpPr/>
          <p:nvPr/>
        </p:nvSpPr>
        <p:spPr>
          <a:xfrm>
            <a:off x="7862814" y="4002651"/>
            <a:ext cx="1916399" cy="992226"/>
          </a:xfrm>
          <a:custGeom>
            <a:avLst/>
            <a:gdLst>
              <a:gd name="connsiteX0" fmla="*/ 0 w 1916399"/>
              <a:gd name="connsiteY0" fmla="*/ 0 h 992226"/>
              <a:gd name="connsiteX1" fmla="*/ 1916399 w 1916399"/>
              <a:gd name="connsiteY1" fmla="*/ 0 h 992226"/>
              <a:gd name="connsiteX2" fmla="*/ 1916399 w 1916399"/>
              <a:gd name="connsiteY2" fmla="*/ 992226 h 992226"/>
              <a:gd name="connsiteX3" fmla="*/ 0 w 1916399"/>
              <a:gd name="connsiteY3" fmla="*/ 992226 h 992226"/>
              <a:gd name="connsiteX4" fmla="*/ 0 w 1916399"/>
              <a:gd name="connsiteY4" fmla="*/ 0 h 99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6399" h="992226">
                <a:moveTo>
                  <a:pt x="0" y="0"/>
                </a:moveTo>
                <a:lnTo>
                  <a:pt x="1916399" y="0"/>
                </a:lnTo>
                <a:lnTo>
                  <a:pt x="1916399" y="992226"/>
                </a:lnTo>
                <a:lnTo>
                  <a:pt x="0" y="99222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15" tIns="18415" rIns="18415" bIns="140014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NL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Open-</a:t>
            </a:r>
            <a:r>
              <a:rPr lang="nl-NL" sz="28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ended</a:t>
            </a:r>
            <a:endParaRPr lang="nl-NL" sz="28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32138" y="5540760"/>
            <a:ext cx="4170985" cy="15902"/>
          </a:xfrm>
          <a:prstGeom prst="straightConnector1">
            <a:avLst/>
          </a:prstGeom>
          <a:ln w="825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32138" y="5556662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Closed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707099" y="5556662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4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 smtClean="0"/>
              <a:t>A LARGE RANGE OF ITEM TYPES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Simple </a:t>
            </a:r>
            <a:r>
              <a:rPr lang="nl-NL" dirty="0" err="1"/>
              <a:t>questions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Agreement </a:t>
            </a:r>
            <a:r>
              <a:rPr lang="nl-NL" dirty="0" err="1"/>
              <a:t>with</a:t>
            </a:r>
            <a:r>
              <a:rPr lang="nl-NL" dirty="0"/>
              <a:t> statements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complemented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Position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dirty="0" err="1"/>
              <a:t>extremes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Ordering options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Checklists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Vignet options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….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6850647" y="1565540"/>
            <a:ext cx="4170985" cy="15902"/>
          </a:xfrm>
          <a:prstGeom prst="straightConnector1">
            <a:avLst/>
          </a:prstGeom>
          <a:ln w="825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0647" y="1581442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Closed</a:t>
            </a:r>
            <a:endParaRPr lang="en-US" sz="2800"/>
          </a:p>
        </p:txBody>
      </p:sp>
      <p:sp>
        <p:nvSpPr>
          <p:cNvPr id="7" name="TextBox 6"/>
          <p:cNvSpPr txBox="1"/>
          <p:nvPr/>
        </p:nvSpPr>
        <p:spPr>
          <a:xfrm>
            <a:off x="10325608" y="1581442"/>
            <a:ext cx="978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Open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504709" y="1950774"/>
            <a:ext cx="0" cy="3327808"/>
          </a:xfrm>
          <a:prstGeom prst="straightConnector1">
            <a:avLst/>
          </a:prstGeom>
          <a:ln w="825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56565" y="2891103"/>
            <a:ext cx="1013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Types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3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SIMPLE QUESTIONS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nl-NL" altLang="en-US" b="1" dirty="0"/>
              <a:t>Closed: </a:t>
            </a:r>
            <a:r>
              <a:rPr lang="nl-NL" altLang="en-US" dirty="0"/>
              <a:t>Start </a:t>
            </a:r>
            <a:r>
              <a:rPr lang="nl-NL" altLang="en-US" dirty="0" err="1"/>
              <a:t>with</a:t>
            </a:r>
            <a:r>
              <a:rPr lang="nl-NL" altLang="en-US" dirty="0"/>
              <a:t> a </a:t>
            </a:r>
            <a:r>
              <a:rPr lang="nl-NL" altLang="en-US" dirty="0" err="1"/>
              <a:t>verb</a:t>
            </a:r>
            <a:r>
              <a:rPr lang="nl-NL" altLang="en-US" dirty="0"/>
              <a:t>:</a:t>
            </a:r>
          </a:p>
          <a:p>
            <a:pPr algn="just">
              <a:buNone/>
            </a:pPr>
            <a:r>
              <a:rPr lang="nl-NL" altLang="en-US" i="1" dirty="0"/>
              <a:t>	Have </a:t>
            </a:r>
            <a:r>
              <a:rPr lang="nl-NL" altLang="en-US" i="1" dirty="0" err="1"/>
              <a:t>you</a:t>
            </a:r>
            <a:r>
              <a:rPr lang="nl-NL" altLang="en-US" i="1" dirty="0"/>
              <a:t> in </a:t>
            </a:r>
            <a:r>
              <a:rPr lang="nl-NL" altLang="en-US" i="1" dirty="0" err="1"/>
              <a:t>the</a:t>
            </a:r>
            <a:r>
              <a:rPr lang="nl-NL" altLang="en-US" i="1" dirty="0"/>
              <a:t> past </a:t>
            </a:r>
            <a:r>
              <a:rPr lang="nl-NL" altLang="en-US" i="1" dirty="0" err="1"/>
              <a:t>year</a:t>
            </a:r>
            <a:r>
              <a:rPr lang="nl-NL" altLang="en-US" i="1" dirty="0"/>
              <a:t> </a:t>
            </a:r>
            <a:r>
              <a:rPr lang="nl-NL" altLang="en-US" i="1" dirty="0" err="1"/>
              <a:t>downloaded</a:t>
            </a:r>
            <a:r>
              <a:rPr lang="nl-NL" altLang="en-US" i="1" dirty="0"/>
              <a:t> a </a:t>
            </a:r>
            <a:r>
              <a:rPr lang="nl-NL" altLang="en-US" i="1" dirty="0" err="1"/>
              <a:t>copyrighted</a:t>
            </a:r>
            <a:r>
              <a:rPr lang="nl-NL" altLang="en-US" i="1" dirty="0"/>
              <a:t> movie </a:t>
            </a:r>
            <a:r>
              <a:rPr lang="nl-NL" altLang="en-US" i="1" dirty="0" err="1"/>
              <a:t>from</a:t>
            </a:r>
            <a:r>
              <a:rPr lang="nl-NL" altLang="en-US" i="1" dirty="0"/>
              <a:t> </a:t>
            </a:r>
            <a:r>
              <a:rPr lang="nl-NL" altLang="en-US" i="1" dirty="0" err="1"/>
              <a:t>the</a:t>
            </a:r>
            <a:r>
              <a:rPr lang="nl-NL" altLang="en-US" i="1" dirty="0"/>
              <a:t> internet without </a:t>
            </a:r>
            <a:r>
              <a:rPr lang="nl-NL" altLang="en-US" i="1" dirty="0" err="1"/>
              <a:t>paying</a:t>
            </a:r>
            <a:r>
              <a:rPr lang="nl-NL" altLang="en-US" i="1" dirty="0"/>
              <a:t>? </a:t>
            </a:r>
            <a:r>
              <a:rPr lang="nl-NL" altLang="en-US" dirty="0"/>
              <a:t>(yes, no)</a:t>
            </a:r>
          </a:p>
          <a:p>
            <a:pPr algn="just">
              <a:buNone/>
            </a:pPr>
            <a:endParaRPr lang="nl-NL" altLang="en-US" dirty="0"/>
          </a:p>
          <a:p>
            <a:pPr algn="just">
              <a:buNone/>
            </a:pPr>
            <a:r>
              <a:rPr lang="nl-NL" altLang="en-US" b="1" dirty="0"/>
              <a:t>Open-</a:t>
            </a:r>
            <a:r>
              <a:rPr lang="nl-NL" altLang="en-US" b="1" dirty="0" err="1"/>
              <a:t>ended</a:t>
            </a:r>
            <a:r>
              <a:rPr lang="nl-NL" altLang="en-US" b="1" dirty="0"/>
              <a:t>: </a:t>
            </a:r>
            <a:r>
              <a:rPr lang="nl-NL" altLang="en-US" dirty="0"/>
              <a:t>Start </a:t>
            </a:r>
            <a:r>
              <a:rPr lang="nl-NL" altLang="en-US" dirty="0" err="1"/>
              <a:t>with</a:t>
            </a:r>
            <a:r>
              <a:rPr lang="nl-NL" altLang="en-US" dirty="0"/>
              <a:t> ‘</a:t>
            </a:r>
            <a:r>
              <a:rPr lang="nl-NL" altLang="en-US" dirty="0" err="1"/>
              <a:t>what</a:t>
            </a:r>
            <a:r>
              <a:rPr lang="nl-NL" altLang="en-US" dirty="0"/>
              <a:t>’, ’</a:t>
            </a:r>
            <a:r>
              <a:rPr lang="nl-NL" altLang="en-US" dirty="0" err="1"/>
              <a:t>which</a:t>
            </a:r>
            <a:r>
              <a:rPr lang="nl-NL" altLang="en-US" dirty="0"/>
              <a:t>’, ‘</a:t>
            </a:r>
            <a:r>
              <a:rPr lang="nl-NL" altLang="en-US" dirty="0" err="1"/>
              <a:t>why</a:t>
            </a:r>
            <a:r>
              <a:rPr lang="nl-NL" altLang="en-US" dirty="0"/>
              <a:t>’, ‘</a:t>
            </a:r>
            <a:r>
              <a:rPr lang="nl-NL" altLang="en-US" dirty="0" err="1"/>
              <a:t>how</a:t>
            </a:r>
            <a:r>
              <a:rPr lang="nl-NL" altLang="en-US" dirty="0"/>
              <a:t> long’ ‘</a:t>
            </a:r>
            <a:r>
              <a:rPr lang="nl-NL" altLang="en-US" dirty="0" err="1"/>
              <a:t>where</a:t>
            </a:r>
            <a:r>
              <a:rPr lang="nl-NL" altLang="en-US" dirty="0"/>
              <a:t>’ etc.</a:t>
            </a:r>
          </a:p>
          <a:p>
            <a:pPr marL="563563" lvl="2" indent="0" algn="just">
              <a:buNone/>
            </a:pPr>
            <a:r>
              <a:rPr lang="nl-NL" altLang="en-US" sz="2800" dirty="0"/>
              <a:t>(</a:t>
            </a:r>
            <a:r>
              <a:rPr lang="nl-NL" altLang="en-US" sz="2800" dirty="0" err="1"/>
              <a:t>if</a:t>
            </a:r>
            <a:r>
              <a:rPr lang="nl-NL" altLang="en-US" sz="2800" dirty="0"/>
              <a:t> yes</a:t>
            </a:r>
            <a:r>
              <a:rPr lang="nl-NL" altLang="en-US" sz="2800" dirty="0">
                <a:sym typeface="Wingdings" panose="05000000000000000000" pitchFamily="2" charset="2"/>
              </a:rPr>
              <a:t>:) </a:t>
            </a:r>
            <a:r>
              <a:rPr lang="nl-NL" altLang="en-US" sz="2800" i="1" dirty="0" err="1"/>
              <a:t>Which</a:t>
            </a:r>
            <a:r>
              <a:rPr lang="nl-NL" altLang="en-US" sz="2800" i="1" dirty="0"/>
              <a:t> website or tool </a:t>
            </a:r>
            <a:r>
              <a:rPr lang="nl-NL" altLang="en-US" sz="2800" i="1" dirty="0" err="1"/>
              <a:t>did</a:t>
            </a:r>
            <a:r>
              <a:rPr lang="nl-NL" altLang="en-US" sz="2800" i="1" dirty="0"/>
              <a:t> </a:t>
            </a:r>
            <a:r>
              <a:rPr lang="nl-NL" altLang="en-US" sz="2800" i="1" dirty="0" err="1"/>
              <a:t>you</a:t>
            </a:r>
            <a:r>
              <a:rPr lang="nl-NL" altLang="en-US" sz="2800" i="1" dirty="0"/>
              <a:t> </a:t>
            </a:r>
            <a:r>
              <a:rPr lang="nl-NL" altLang="en-US" sz="2800" i="1" dirty="0" err="1"/>
              <a:t>use</a:t>
            </a:r>
            <a:r>
              <a:rPr lang="nl-NL" altLang="en-US" sz="2800" i="1" dirty="0"/>
              <a:t> </a:t>
            </a:r>
            <a:r>
              <a:rPr lang="nl-NL" altLang="en-US" sz="2800" i="1" dirty="0" err="1"/>
              <a:t>to</a:t>
            </a:r>
            <a:r>
              <a:rPr lang="nl-NL" altLang="en-US" sz="2800" i="1" dirty="0"/>
              <a:t> download </a:t>
            </a:r>
            <a:r>
              <a:rPr lang="nl-NL" altLang="en-US" sz="2800" i="1" dirty="0" err="1"/>
              <a:t>this</a:t>
            </a:r>
            <a:r>
              <a:rPr lang="nl-NL" altLang="en-US" sz="2800" i="1" dirty="0"/>
              <a:t> movie?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6012273" y="1302405"/>
            <a:ext cx="5341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Filter- or </a:t>
            </a:r>
            <a:r>
              <a:rPr lang="nl-NL" sz="28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nl-NL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question</a:t>
            </a:r>
            <a:endParaRPr lang="en-US" sz="28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3"/>
          <p:cNvCxnSpPr/>
          <p:nvPr/>
        </p:nvCxnSpPr>
        <p:spPr>
          <a:xfrm flipH="1">
            <a:off x="7659757" y="1868065"/>
            <a:ext cx="238539" cy="4450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47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TO BE COMPLEMENTED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nl-NL" altLang="en-US" b="1" dirty="0"/>
              <a:t>Closed:</a:t>
            </a:r>
          </a:p>
          <a:p>
            <a:pPr>
              <a:buClr>
                <a:schemeClr val="tx1"/>
              </a:buClr>
              <a:buNone/>
            </a:pPr>
            <a:r>
              <a:rPr lang="nl-NL" altLang="en-US" i="1" dirty="0" err="1"/>
              <a:t>With</a:t>
            </a:r>
            <a:r>
              <a:rPr lang="nl-NL" altLang="en-US" i="1" dirty="0"/>
              <a:t> </a:t>
            </a:r>
            <a:r>
              <a:rPr lang="nl-NL" altLang="en-US" i="1" dirty="0" err="1"/>
              <a:t>regard</a:t>
            </a:r>
            <a:r>
              <a:rPr lang="nl-NL" altLang="en-US" i="1" dirty="0"/>
              <a:t> </a:t>
            </a:r>
            <a:r>
              <a:rPr lang="nl-NL" altLang="en-US" i="1" dirty="0" err="1"/>
              <a:t>to</a:t>
            </a:r>
            <a:r>
              <a:rPr lang="nl-NL" altLang="en-US" i="1" dirty="0"/>
              <a:t> </a:t>
            </a:r>
            <a:r>
              <a:rPr lang="nl-NL" altLang="en-US" i="1" dirty="0" err="1"/>
              <a:t>downloading</a:t>
            </a:r>
            <a:r>
              <a:rPr lang="nl-NL" altLang="en-US" i="1" dirty="0"/>
              <a:t> </a:t>
            </a:r>
            <a:r>
              <a:rPr lang="nl-NL" altLang="en-US" i="1" dirty="0" err="1"/>
              <a:t>movies</a:t>
            </a:r>
            <a:r>
              <a:rPr lang="nl-NL" altLang="en-US" i="1" dirty="0"/>
              <a:t>, I </a:t>
            </a:r>
            <a:r>
              <a:rPr lang="nl-NL" altLang="en-US" i="1" dirty="0" err="1"/>
              <a:t>think</a:t>
            </a:r>
            <a:r>
              <a:rPr lang="nl-NL" altLang="en-US" i="1" dirty="0"/>
              <a:t> we </a:t>
            </a:r>
            <a:r>
              <a:rPr lang="nl-NL" altLang="en-US" i="1" dirty="0" err="1"/>
              <a:t>should</a:t>
            </a:r>
            <a:r>
              <a:rPr lang="nl-NL" altLang="en-US" i="1" dirty="0"/>
              <a:t> …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nl-NL" altLang="en-US" i="1" dirty="0" err="1"/>
              <a:t>allow</a:t>
            </a:r>
            <a:r>
              <a:rPr lang="nl-NL" altLang="en-US" i="1" dirty="0"/>
              <a:t> </a:t>
            </a:r>
            <a:r>
              <a:rPr lang="nl-NL" altLang="en-US" i="1" dirty="0" err="1"/>
              <a:t>downloading</a:t>
            </a:r>
            <a:r>
              <a:rPr lang="nl-NL" altLang="en-US" i="1" dirty="0"/>
              <a:t> </a:t>
            </a:r>
            <a:r>
              <a:rPr lang="nl-NL" altLang="en-US" i="1" dirty="0" err="1"/>
              <a:t>copyrighted</a:t>
            </a:r>
            <a:r>
              <a:rPr lang="nl-NL" altLang="en-US" i="1" dirty="0"/>
              <a:t> </a:t>
            </a:r>
            <a:r>
              <a:rPr lang="nl-NL" altLang="en-US" i="1" dirty="0" err="1"/>
              <a:t>materials</a:t>
            </a:r>
            <a:endParaRPr lang="nl-NL" altLang="en-US" i="1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nl-NL" altLang="en-US" i="1" dirty="0"/>
              <a:t>outlaw </a:t>
            </a:r>
            <a:r>
              <a:rPr lang="nl-NL" altLang="en-US" i="1" dirty="0" err="1"/>
              <a:t>the</a:t>
            </a:r>
            <a:r>
              <a:rPr lang="nl-NL" altLang="en-US" i="1" dirty="0"/>
              <a:t> </a:t>
            </a:r>
            <a:r>
              <a:rPr lang="nl-NL" altLang="en-US" i="1" dirty="0" err="1"/>
              <a:t>downloading</a:t>
            </a:r>
            <a:r>
              <a:rPr lang="nl-NL" altLang="en-US" i="1" dirty="0"/>
              <a:t> of </a:t>
            </a:r>
            <a:r>
              <a:rPr lang="nl-NL" altLang="en-US" i="1" dirty="0" err="1"/>
              <a:t>copyrighted</a:t>
            </a:r>
            <a:r>
              <a:rPr lang="nl-NL" altLang="en-US" i="1" dirty="0"/>
              <a:t> </a:t>
            </a:r>
            <a:r>
              <a:rPr lang="nl-NL" altLang="en-US" i="1" dirty="0" err="1"/>
              <a:t>materials</a:t>
            </a:r>
            <a:endParaRPr lang="nl-NL" altLang="en-US" i="1" dirty="0"/>
          </a:p>
          <a:p>
            <a:pPr algn="just">
              <a:buNone/>
            </a:pPr>
            <a:endParaRPr lang="nl-NL" altLang="en-US" dirty="0"/>
          </a:p>
          <a:p>
            <a:pPr algn="just">
              <a:buNone/>
            </a:pPr>
            <a:r>
              <a:rPr lang="nl-NL" altLang="en-US" b="1" dirty="0"/>
              <a:t>Open: </a:t>
            </a:r>
          </a:p>
          <a:p>
            <a:pPr algn="just">
              <a:buNone/>
            </a:pPr>
            <a:r>
              <a:rPr lang="nl-NL" altLang="en-US" i="1" dirty="0" err="1"/>
              <a:t>When</a:t>
            </a:r>
            <a:r>
              <a:rPr lang="nl-NL" altLang="en-US" i="1" dirty="0"/>
              <a:t> I download </a:t>
            </a:r>
            <a:r>
              <a:rPr lang="nl-NL" altLang="en-US" i="1" dirty="0" err="1"/>
              <a:t>copyrighted</a:t>
            </a:r>
            <a:r>
              <a:rPr lang="nl-NL" altLang="en-US" i="1" dirty="0"/>
              <a:t> </a:t>
            </a:r>
            <a:r>
              <a:rPr lang="nl-NL" altLang="en-US" i="1" dirty="0" err="1"/>
              <a:t>materials</a:t>
            </a:r>
            <a:r>
              <a:rPr lang="nl-NL" altLang="en-US" i="1" dirty="0"/>
              <a:t>, I </a:t>
            </a:r>
            <a:r>
              <a:rPr lang="nl-NL" altLang="en-US" i="1" dirty="0" err="1"/>
              <a:t>mainly</a:t>
            </a:r>
            <a:r>
              <a:rPr lang="nl-NL" altLang="en-US" i="1" dirty="0"/>
              <a:t> feel …. 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9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STEPS IN SURVEY DESIGN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1522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err="1"/>
              <a:t>Selecting</a:t>
            </a:r>
            <a:r>
              <a:rPr lang="nl-NL" dirty="0"/>
              <a:t> (</a:t>
            </a:r>
            <a:r>
              <a:rPr lang="nl-NL" dirty="0" err="1"/>
              <a:t>the</a:t>
            </a:r>
            <a:r>
              <a:rPr lang="nl-NL" dirty="0"/>
              <a:t> type of) survey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Designing</a:t>
            </a:r>
            <a:r>
              <a:rPr lang="nl-NL" dirty="0"/>
              <a:t> and </a:t>
            </a:r>
            <a:r>
              <a:rPr lang="nl-NL" dirty="0" err="1"/>
              <a:t>selecting</a:t>
            </a:r>
            <a:r>
              <a:rPr lang="nl-NL" dirty="0"/>
              <a:t> survey </a:t>
            </a:r>
            <a:r>
              <a:rPr lang="nl-NL" dirty="0" err="1"/>
              <a:t>questions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Designing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smtClean="0"/>
              <a:t>questionnaire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Questionnaire </a:t>
            </a:r>
            <a:r>
              <a:rPr lang="nl-NL" dirty="0" err="1"/>
              <a:t>testing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Interviewer training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Survey </a:t>
            </a:r>
            <a:r>
              <a:rPr lang="nl-NL" dirty="0" err="1"/>
              <a:t>administration</a:t>
            </a:r>
            <a:r>
              <a:rPr lang="nl-NL" dirty="0"/>
              <a:t>, </a:t>
            </a:r>
            <a:r>
              <a:rPr lang="nl-NL" dirty="0" err="1"/>
              <a:t>checking</a:t>
            </a:r>
            <a:r>
              <a:rPr lang="nl-NL" dirty="0"/>
              <a:t> response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Data cleaning and - storage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04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QUESTIONNAIRE DESIGN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6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805217"/>
              </p:ext>
            </p:extLst>
          </p:nvPr>
        </p:nvGraphicFramePr>
        <p:xfrm>
          <a:off x="1068457" y="1531719"/>
          <a:ext cx="10055086" cy="4692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55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39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756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39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First items </a:t>
                      </a:r>
                      <a:r>
                        <a:rPr lang="nl-NL" sz="28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nl-NL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are …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Followed</a:t>
                      </a:r>
                      <a:r>
                        <a:rPr lang="nl-NL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28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by</a:t>
                      </a:r>
                      <a:r>
                        <a:rPr lang="nl-NL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items </a:t>
                      </a:r>
                      <a:r>
                        <a:rPr lang="nl-NL" sz="28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nl-NL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are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3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simple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complex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3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about behavior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about opinions and feelings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3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about the present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the past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3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non-confidential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confidential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39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relevant (for study/respondent)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less relevant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068457" y="2457025"/>
            <a:ext cx="10055086" cy="6639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92257" y="3912285"/>
            <a:ext cx="10131286" cy="6639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80413" y="3016771"/>
            <a:ext cx="10043130" cy="92592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4447035"/>
            <a:ext cx="10323443" cy="7913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92257" y="5238368"/>
            <a:ext cx="10207486" cy="102540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1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QUESTIONNAIRE DESIGN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1522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altLang="en-US" dirty="0"/>
              <a:t>Keep items </a:t>
            </a:r>
            <a:r>
              <a:rPr lang="nl-NL" altLang="en-US" dirty="0" err="1"/>
              <a:t>about</a:t>
            </a:r>
            <a:r>
              <a:rPr lang="nl-NL" altLang="en-US" dirty="0"/>
              <a:t> </a:t>
            </a:r>
            <a:r>
              <a:rPr lang="nl-NL" altLang="en-US" dirty="0" err="1"/>
              <a:t>the</a:t>
            </a:r>
            <a:r>
              <a:rPr lang="nl-NL" altLang="en-US" dirty="0"/>
              <a:t> </a:t>
            </a:r>
            <a:r>
              <a:rPr lang="nl-NL" altLang="en-US" dirty="0" err="1"/>
              <a:t>same</a:t>
            </a:r>
            <a:r>
              <a:rPr lang="nl-NL" altLang="en-US" dirty="0"/>
              <a:t> subject </a:t>
            </a:r>
            <a:r>
              <a:rPr lang="nl-NL" altLang="en-US" dirty="0" err="1"/>
              <a:t>together</a:t>
            </a:r>
            <a:endParaRPr lang="nl-NL" alt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altLang="en-US" dirty="0" err="1"/>
              <a:t>Use</a:t>
            </a:r>
            <a:r>
              <a:rPr lang="nl-NL" altLang="en-US" dirty="0"/>
              <a:t> standard (</a:t>
            </a:r>
            <a:r>
              <a:rPr lang="nl-NL" altLang="en-US" dirty="0" err="1"/>
              <a:t>lay</a:t>
            </a:r>
            <a:r>
              <a:rPr lang="nl-NL" altLang="en-US" dirty="0"/>
              <a:t> out) formats </a:t>
            </a:r>
            <a:r>
              <a:rPr lang="nl-NL" altLang="en-US" dirty="0" err="1"/>
              <a:t>throughout</a:t>
            </a:r>
            <a:r>
              <a:rPr lang="nl-NL" altLang="en-US" dirty="0"/>
              <a:t> </a:t>
            </a:r>
            <a:r>
              <a:rPr lang="nl-NL" altLang="en-US" dirty="0" err="1"/>
              <a:t>the</a:t>
            </a:r>
            <a:r>
              <a:rPr lang="nl-NL" altLang="en-US" dirty="0"/>
              <a:t> questionnaire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21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THIS MICROLECTURE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err="1" smtClean="0"/>
              <a:t>Selecting</a:t>
            </a:r>
            <a:r>
              <a:rPr lang="nl-NL" dirty="0" smtClean="0"/>
              <a:t> </a:t>
            </a:r>
            <a:r>
              <a:rPr lang="nl-NL" dirty="0" err="1" smtClean="0"/>
              <a:t>one</a:t>
            </a:r>
            <a:r>
              <a:rPr lang="nl-NL" dirty="0" smtClean="0"/>
              <a:t> of </a:t>
            </a:r>
            <a:r>
              <a:rPr lang="nl-NL" dirty="0" err="1" smtClean="0"/>
              <a:t>four</a:t>
            </a:r>
            <a:r>
              <a:rPr lang="nl-NL" dirty="0" smtClean="0"/>
              <a:t> types </a:t>
            </a:r>
            <a:r>
              <a:rPr lang="nl-NL" dirty="0"/>
              <a:t>of </a:t>
            </a:r>
            <a:r>
              <a:rPr lang="nl-NL" dirty="0" err="1"/>
              <a:t>surveys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 smtClean="0"/>
              <a:t>Selecting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/>
              <a:t>m</a:t>
            </a:r>
            <a:r>
              <a:rPr lang="nl-NL" dirty="0" err="1" smtClean="0"/>
              <a:t>any</a:t>
            </a:r>
            <a:r>
              <a:rPr lang="nl-NL" dirty="0" smtClean="0"/>
              <a:t> types of </a:t>
            </a:r>
            <a:r>
              <a:rPr lang="nl-NL" dirty="0"/>
              <a:t>survey </a:t>
            </a:r>
            <a:r>
              <a:rPr lang="nl-NL" dirty="0" err="1"/>
              <a:t>questions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 smtClean="0"/>
              <a:t>Importance</a:t>
            </a:r>
            <a:r>
              <a:rPr lang="nl-NL" dirty="0" smtClean="0"/>
              <a:t> of questionnaire design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Also</a:t>
            </a:r>
            <a:r>
              <a:rPr lang="nl-NL" dirty="0"/>
              <a:t> relevant: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i="1" dirty="0"/>
              <a:t>Questionnaire </a:t>
            </a:r>
            <a:r>
              <a:rPr lang="nl-NL" i="1" dirty="0" err="1"/>
              <a:t>testing</a:t>
            </a:r>
            <a:endParaRPr lang="nl-NL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i="1" dirty="0"/>
              <a:t>Interviewer training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i="1" dirty="0"/>
              <a:t>Survey </a:t>
            </a:r>
            <a:r>
              <a:rPr lang="nl-NL" i="1" dirty="0" err="1"/>
              <a:t>administration</a:t>
            </a:r>
            <a:r>
              <a:rPr lang="nl-NL" i="1" dirty="0"/>
              <a:t>, </a:t>
            </a:r>
            <a:r>
              <a:rPr lang="nl-NL" i="1" dirty="0" err="1"/>
              <a:t>checking</a:t>
            </a:r>
            <a:r>
              <a:rPr lang="nl-NL" i="1" dirty="0"/>
              <a:t> response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i="1" dirty="0"/>
              <a:t>Data cleaning and - storage</a:t>
            </a:r>
            <a:endParaRPr lang="en-US" i="1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9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DATA COLLECTION </a:t>
            </a:r>
            <a:r>
              <a:rPr lang="en-US" b="1" dirty="0"/>
              <a:t>METHODS: SURVEY</a:t>
            </a:r>
          </a:p>
        </p:txBody>
      </p:sp>
    </p:spTree>
    <p:extLst>
      <p:ext uri="{BB962C8B-B14F-4D97-AF65-F5344CB8AC3E}">
        <p14:creationId xmlns:p14="http://schemas.microsoft.com/office/powerpoint/2010/main" val="993742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5006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IMAGES USED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altLang="en-US" dirty="0">
                <a:ea typeface="MS PGothic" charset="-128"/>
              </a:rPr>
              <a:t>No </a:t>
            </a:r>
            <a:r>
              <a:rPr lang="nl-NL" altLang="en-US" dirty="0" err="1">
                <a:ea typeface="MS PGothic" charset="-128"/>
              </a:rPr>
              <a:t>reference</a:t>
            </a:r>
            <a:r>
              <a:rPr lang="nl-NL" altLang="en-US" dirty="0">
                <a:ea typeface="MS PGothic" charset="-128"/>
              </a:rPr>
              <a:t> </a:t>
            </a:r>
            <a:r>
              <a:rPr lang="nl-NL" altLang="en-US" dirty="0" err="1">
                <a:ea typeface="MS PGothic" charset="-128"/>
              </a:rPr>
              <a:t>needed</a:t>
            </a:r>
            <a:endParaRPr lang="nl-NL" altLang="en-US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3910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AIM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Introducing</a:t>
            </a:r>
            <a:r>
              <a:rPr lang="nl-NL" dirty="0"/>
              <a:t>: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four</a:t>
            </a:r>
            <a:r>
              <a:rPr lang="nl-NL" dirty="0" smtClean="0"/>
              <a:t> types </a:t>
            </a:r>
            <a:r>
              <a:rPr lang="nl-NL" dirty="0"/>
              <a:t>of </a:t>
            </a:r>
            <a:r>
              <a:rPr lang="nl-NL" dirty="0" err="1" smtClean="0"/>
              <a:t>surveys</a:t>
            </a:r>
            <a:r>
              <a:rPr lang="nl-NL" dirty="0" smtClean="0"/>
              <a:t>;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err="1"/>
              <a:t>e</a:t>
            </a:r>
            <a:r>
              <a:rPr lang="nl-NL" dirty="0" err="1" smtClean="0"/>
              <a:t>xamples</a:t>
            </a:r>
            <a:r>
              <a:rPr lang="nl-NL" dirty="0" smtClean="0"/>
              <a:t> of of </a:t>
            </a:r>
            <a:r>
              <a:rPr lang="nl-NL" dirty="0"/>
              <a:t>survey </a:t>
            </a:r>
            <a:r>
              <a:rPr lang="nl-NL" dirty="0" err="1"/>
              <a:t>questions</a:t>
            </a:r>
            <a:r>
              <a:rPr lang="nl-NL" dirty="0"/>
              <a:t> 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err="1" smtClean="0"/>
              <a:t>including</a:t>
            </a:r>
            <a:r>
              <a:rPr lang="nl-NL" dirty="0" smtClean="0"/>
              <a:t>: </a:t>
            </a:r>
            <a:r>
              <a:rPr lang="nl-NL" dirty="0" err="1" smtClean="0"/>
              <a:t>closed</a:t>
            </a:r>
            <a:r>
              <a:rPr lang="nl-NL" dirty="0" smtClean="0"/>
              <a:t> </a:t>
            </a:r>
            <a:r>
              <a:rPr lang="nl-NL" dirty="0"/>
              <a:t>and open; </a:t>
            </a:r>
            <a:r>
              <a:rPr lang="nl-NL" dirty="0" err="1"/>
              <a:t>contingency</a:t>
            </a:r>
            <a:r>
              <a:rPr lang="nl-NL" dirty="0"/>
              <a:t> </a:t>
            </a:r>
            <a:r>
              <a:rPr lang="nl-NL" dirty="0" err="1" smtClean="0"/>
              <a:t>questions</a:t>
            </a:r>
            <a:r>
              <a:rPr lang="nl-NL" dirty="0" smtClean="0"/>
              <a:t>;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err="1"/>
              <a:t>i</a:t>
            </a:r>
            <a:r>
              <a:rPr lang="nl-NL" dirty="0" err="1" smtClean="0"/>
              <a:t>mportance</a:t>
            </a:r>
            <a:r>
              <a:rPr lang="nl-NL" dirty="0" smtClean="0"/>
              <a:t> of questionnaire </a:t>
            </a:r>
            <a:r>
              <a:rPr lang="nl-NL" dirty="0"/>
              <a:t>design </a:t>
            </a:r>
            <a:r>
              <a:rPr lang="nl-NL" dirty="0" smtClean="0"/>
              <a:t>(item </a:t>
            </a:r>
            <a:r>
              <a:rPr lang="nl-NL" dirty="0"/>
              <a:t>order, </a:t>
            </a:r>
            <a:r>
              <a:rPr lang="nl-NL" dirty="0" err="1"/>
              <a:t>l</a:t>
            </a:r>
            <a:r>
              <a:rPr lang="nl-NL" dirty="0" err="1" smtClean="0"/>
              <a:t>ay</a:t>
            </a:r>
            <a:r>
              <a:rPr lang="nl-NL" dirty="0" smtClean="0"/>
              <a:t> </a:t>
            </a:r>
            <a:r>
              <a:rPr lang="nl-NL" dirty="0"/>
              <a:t>out</a:t>
            </a:r>
            <a:r>
              <a:rPr lang="nl-NL" dirty="0" smtClean="0"/>
              <a:t>).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65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95085" y="-94401"/>
            <a:ext cx="12287085" cy="819139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EXAMPLE: DOWNLOADING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6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SURVEY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 data </a:t>
            </a:r>
            <a:r>
              <a:rPr lang="nl-NL" dirty="0" err="1"/>
              <a:t>collection</a:t>
            </a:r>
            <a:r>
              <a:rPr lang="nl-NL" dirty="0"/>
              <a:t> </a:t>
            </a:r>
            <a:r>
              <a:rPr lang="nl-NL" dirty="0" err="1"/>
              <a:t>method</a:t>
            </a:r>
            <a:r>
              <a:rPr lang="nl-NL" dirty="0"/>
              <a:t>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in </a:t>
            </a:r>
            <a:r>
              <a:rPr lang="nl-NL" dirty="0" err="1"/>
              <a:t>which</a:t>
            </a:r>
            <a:r>
              <a:rPr lang="nl-NL" dirty="0"/>
              <a:t> a set of </a:t>
            </a:r>
            <a:r>
              <a:rPr lang="nl-NL" b="1" dirty="0" err="1"/>
              <a:t>standardized</a:t>
            </a:r>
            <a:r>
              <a:rPr lang="nl-NL" b="1" dirty="0"/>
              <a:t> </a:t>
            </a:r>
            <a:r>
              <a:rPr lang="nl-NL" b="1" dirty="0" err="1"/>
              <a:t>questions</a:t>
            </a:r>
            <a:r>
              <a:rPr lang="nl-NL" b="1" dirty="0"/>
              <a:t> </a:t>
            </a:r>
            <a:r>
              <a:rPr lang="nl-NL" dirty="0"/>
              <a:t>is</a:t>
            </a:r>
            <a:r>
              <a:rPr lang="nl-NL" b="1" dirty="0"/>
              <a:t> </a:t>
            </a:r>
            <a:r>
              <a:rPr lang="nl-NL" dirty="0" err="1"/>
              <a:t>asked</a:t>
            </a:r>
            <a:r>
              <a:rPr lang="nl-NL" dirty="0"/>
              <a:t> </a:t>
            </a:r>
            <a:r>
              <a:rPr lang="nl-NL" dirty="0" err="1" smtClean="0"/>
              <a:t>to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 </a:t>
            </a:r>
            <a:r>
              <a:rPr lang="nl-NL" dirty="0"/>
              <a:t>sample of </a:t>
            </a:r>
            <a:r>
              <a:rPr lang="nl-NL" b="1" dirty="0"/>
              <a:t>units of </a:t>
            </a:r>
            <a:r>
              <a:rPr lang="nl-NL" b="1" dirty="0" err="1"/>
              <a:t>observation</a:t>
            </a:r>
            <a:r>
              <a:rPr lang="nl-NL" b="1" dirty="0"/>
              <a:t> </a:t>
            </a:r>
            <a:r>
              <a:rPr lang="nl-NL" sz="2400" dirty="0"/>
              <a:t>(</a:t>
            </a:r>
            <a:r>
              <a:rPr lang="nl-NL" sz="2400" dirty="0" err="1"/>
              <a:t>respondents</a:t>
            </a:r>
            <a:r>
              <a:rPr lang="nl-NL" sz="2400" dirty="0"/>
              <a:t>, </a:t>
            </a:r>
            <a:r>
              <a:rPr lang="nl-NL" sz="2400" dirty="0" err="1"/>
              <a:t>informants</a:t>
            </a:r>
            <a:r>
              <a:rPr lang="nl-NL" sz="2400" dirty="0"/>
              <a:t>) </a:t>
            </a:r>
            <a:endParaRPr lang="nl-NL" sz="2400" dirty="0" smtClean="0"/>
          </a:p>
          <a:p>
            <a:pPr marL="0" indent="0">
              <a:buNone/>
            </a:pP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/>
              <a:t>say </a:t>
            </a:r>
            <a:r>
              <a:rPr lang="nl-NL" dirty="0" err="1"/>
              <a:t>something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a </a:t>
            </a:r>
            <a:r>
              <a:rPr lang="nl-NL" dirty="0" err="1"/>
              <a:t>population</a:t>
            </a:r>
            <a:r>
              <a:rPr lang="nl-NL" dirty="0"/>
              <a:t> of </a:t>
            </a:r>
            <a:r>
              <a:rPr lang="nl-NL" b="1" dirty="0"/>
              <a:t>units of analysis </a:t>
            </a:r>
            <a:r>
              <a:rPr lang="nl-NL" sz="2400" dirty="0"/>
              <a:t>(persons, </a:t>
            </a:r>
            <a:r>
              <a:rPr lang="nl-NL" sz="2400" dirty="0" err="1"/>
              <a:t>couples</a:t>
            </a:r>
            <a:r>
              <a:rPr lang="nl-NL" sz="2400" dirty="0"/>
              <a:t>, </a:t>
            </a:r>
            <a:r>
              <a:rPr lang="nl-NL" sz="2400" dirty="0" err="1"/>
              <a:t>organizations</a:t>
            </a:r>
            <a:r>
              <a:rPr lang="nl-NL" sz="24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method</a:t>
            </a:r>
            <a:r>
              <a:rPr lang="nl-NL" dirty="0"/>
              <a:t> is </a:t>
            </a:r>
            <a:r>
              <a:rPr lang="nl-NL" b="1" dirty="0" err="1"/>
              <a:t>obtrusive</a:t>
            </a:r>
            <a:r>
              <a:rPr lang="nl-NL" b="1" dirty="0"/>
              <a:t> </a:t>
            </a:r>
            <a:r>
              <a:rPr lang="nl-NL" dirty="0"/>
              <a:t>and</a:t>
            </a:r>
            <a:r>
              <a:rPr lang="nl-NL" b="1" dirty="0"/>
              <a:t> </a:t>
            </a:r>
            <a:r>
              <a:rPr lang="nl-NL" b="1" dirty="0" err="1"/>
              <a:t>verbal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5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WHEN USING SURVEYS?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Clear </a:t>
            </a:r>
            <a:r>
              <a:rPr lang="en-US" dirty="0">
                <a:solidFill>
                  <a:srgbClr val="7030A0"/>
                </a:solidFill>
              </a:rPr>
              <a:t>research question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Large number of </a:t>
            </a:r>
            <a:r>
              <a:rPr lang="en-US" dirty="0">
                <a:solidFill>
                  <a:schemeClr val="accent2"/>
                </a:solidFill>
              </a:rPr>
              <a:t>units</a:t>
            </a:r>
            <a:r>
              <a:rPr lang="en-US" dirty="0"/>
              <a:t> of observation (persons)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Known and well defined </a:t>
            </a:r>
            <a:r>
              <a:rPr lang="en-US" dirty="0">
                <a:solidFill>
                  <a:srgbClr val="00B050"/>
                </a:solidFill>
              </a:rPr>
              <a:t>variables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60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STEPS IN SURVEY DESIGN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1522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err="1"/>
              <a:t>Selecting</a:t>
            </a:r>
            <a:r>
              <a:rPr lang="nl-NL" dirty="0"/>
              <a:t> (</a:t>
            </a:r>
            <a:r>
              <a:rPr lang="nl-NL" dirty="0" err="1"/>
              <a:t>the</a:t>
            </a:r>
            <a:r>
              <a:rPr lang="nl-NL" dirty="0"/>
              <a:t> type of) survey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Designing</a:t>
            </a:r>
            <a:r>
              <a:rPr lang="nl-NL" dirty="0"/>
              <a:t> and </a:t>
            </a:r>
            <a:r>
              <a:rPr lang="nl-NL" dirty="0" err="1"/>
              <a:t>selecting</a:t>
            </a:r>
            <a:r>
              <a:rPr lang="nl-NL" dirty="0"/>
              <a:t> survey </a:t>
            </a:r>
            <a:r>
              <a:rPr lang="nl-NL" dirty="0" err="1"/>
              <a:t>questions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Designing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questionnaire </a:t>
            </a:r>
            <a:r>
              <a:rPr lang="nl-NL" dirty="0" smtClean="0"/>
              <a:t>(item </a:t>
            </a:r>
            <a:r>
              <a:rPr lang="nl-NL" dirty="0"/>
              <a:t>order, </a:t>
            </a:r>
            <a:r>
              <a:rPr lang="nl-NL" dirty="0" err="1"/>
              <a:t>l</a:t>
            </a:r>
            <a:r>
              <a:rPr lang="nl-NL" dirty="0" err="1" smtClean="0"/>
              <a:t>ay</a:t>
            </a:r>
            <a:r>
              <a:rPr lang="nl-NL" dirty="0" smtClean="0"/>
              <a:t> </a:t>
            </a:r>
            <a:r>
              <a:rPr lang="nl-NL" dirty="0"/>
              <a:t>out)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Questionnaire </a:t>
            </a:r>
            <a:r>
              <a:rPr lang="nl-NL" dirty="0" err="1"/>
              <a:t>testing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Interviewer training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Survey </a:t>
            </a:r>
            <a:r>
              <a:rPr lang="nl-NL" dirty="0" err="1"/>
              <a:t>administration</a:t>
            </a:r>
            <a:r>
              <a:rPr lang="nl-NL" dirty="0"/>
              <a:t>, </a:t>
            </a:r>
            <a:r>
              <a:rPr lang="nl-NL" dirty="0" err="1"/>
              <a:t>checking</a:t>
            </a:r>
            <a:r>
              <a:rPr lang="nl-NL" dirty="0"/>
              <a:t> response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Data cleaning and - storage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33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 smtClean="0"/>
              <a:t>FOUR TYPES </a:t>
            </a:r>
            <a:r>
              <a:rPr lang="en-US" sz="3470" b="1" dirty="0"/>
              <a:t>OF SURVEYS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Self-completion</a:t>
            </a:r>
            <a:r>
              <a:rPr lang="nl-NL" dirty="0"/>
              <a:t> (</a:t>
            </a:r>
            <a:r>
              <a:rPr lang="nl-NL" dirty="0" err="1"/>
              <a:t>less</a:t>
            </a:r>
            <a:r>
              <a:rPr lang="nl-NL" dirty="0"/>
              <a:t> </a:t>
            </a:r>
            <a:r>
              <a:rPr lang="nl-NL" dirty="0" err="1"/>
              <a:t>obtrusive</a:t>
            </a:r>
            <a:r>
              <a:rPr lang="nl-NL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Web-</a:t>
            </a:r>
            <a:r>
              <a:rPr lang="nl-NL" dirty="0" err="1"/>
              <a:t>based</a:t>
            </a:r>
            <a:endParaRPr lang="nl-NL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Paper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Interviewer (more </a:t>
            </a:r>
            <a:r>
              <a:rPr lang="nl-NL" dirty="0" err="1"/>
              <a:t>obtrusive</a:t>
            </a:r>
            <a:r>
              <a:rPr lang="nl-NL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Telephone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 smtClean="0"/>
              <a:t>Personal, face </a:t>
            </a:r>
            <a:r>
              <a:rPr lang="nl-NL" dirty="0" err="1" smtClean="0"/>
              <a:t>to</a:t>
            </a:r>
            <a:r>
              <a:rPr lang="nl-NL" dirty="0" smtClean="0"/>
              <a:t> face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8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PRO’S AND CONS OF THE </a:t>
            </a:r>
            <a:r>
              <a:rPr lang="en-US" sz="3470" b="1" dirty="0" smtClean="0"/>
              <a:t>FOUR TYPES </a:t>
            </a:r>
            <a:r>
              <a:rPr lang="en-US" sz="3470" b="1" dirty="0"/>
              <a:t>OF SURVEYS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6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817</Words>
  <Application>Microsoft Macintosh PowerPoint</Application>
  <PresentationFormat>Widescreen</PresentationFormat>
  <Paragraphs>218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Calibri</vt:lpstr>
      <vt:lpstr>Mangal</vt:lpstr>
      <vt:lpstr>MS PGothic</vt:lpstr>
      <vt:lpstr>Wingdings</vt:lpstr>
      <vt:lpstr>Kantoorthema</vt:lpstr>
      <vt:lpstr>CONCEPTS TO BE INCLUDED</vt:lpstr>
      <vt:lpstr>DATA COLLECTION METHODS: SURVEY</vt:lpstr>
      <vt:lpstr>AIM</vt:lpstr>
      <vt:lpstr>EXAMPLE: DOWNLOADING</vt:lpstr>
      <vt:lpstr>SURVEY</vt:lpstr>
      <vt:lpstr>WHEN USING SURVEYS?</vt:lpstr>
      <vt:lpstr>STEPS IN SURVEY DESIGN</vt:lpstr>
      <vt:lpstr>FOUR TYPES OF SURVEYS</vt:lpstr>
      <vt:lpstr>PRO’S AND CONS OF THE FOUR TYPES OF SURVEYS</vt:lpstr>
      <vt:lpstr>PowerPoint Presentation</vt:lpstr>
      <vt:lpstr>BACK TO THE EXAMPLE</vt:lpstr>
      <vt:lpstr>QUESTIONNAIRE ITEMS</vt:lpstr>
      <vt:lpstr>A LARGE RANGE OF ITEM TYPES</vt:lpstr>
      <vt:lpstr>SIMPLE QUESTIONS</vt:lpstr>
      <vt:lpstr>TO BE COMPLEMENTED</vt:lpstr>
      <vt:lpstr>STEPS IN SURVEY DESIGN</vt:lpstr>
      <vt:lpstr>QUESTIONNAIRE DESIGN</vt:lpstr>
      <vt:lpstr>QUESTIONNAIRE DESIGN</vt:lpstr>
      <vt:lpstr>THIS MICROLECTURE</vt:lpstr>
      <vt:lpstr>PowerPoint Presentation</vt:lpstr>
      <vt:lpstr>IMAGES USED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TO BE INCLUDED</dc:title>
  <dc:creator>Tessa Voerman</dc:creator>
  <cp:lastModifiedBy>Henk van der Kolk</cp:lastModifiedBy>
  <cp:revision>83</cp:revision>
  <dcterms:created xsi:type="dcterms:W3CDTF">2016-12-07T14:24:53Z</dcterms:created>
  <dcterms:modified xsi:type="dcterms:W3CDTF">2017-01-15T19:29:14Z</dcterms:modified>
</cp:coreProperties>
</file>