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55" r:id="rId2"/>
    <p:sldId id="270" r:id="rId3"/>
    <p:sldId id="271" r:id="rId4"/>
    <p:sldId id="432" r:id="rId5"/>
    <p:sldId id="405" r:id="rId6"/>
    <p:sldId id="421" r:id="rId7"/>
    <p:sldId id="412" r:id="rId8"/>
    <p:sldId id="422" r:id="rId9"/>
    <p:sldId id="423" r:id="rId10"/>
    <p:sldId id="424" r:id="rId11"/>
    <p:sldId id="425" r:id="rId12"/>
    <p:sldId id="426" r:id="rId13"/>
    <p:sldId id="433" r:id="rId14"/>
    <p:sldId id="428" r:id="rId15"/>
    <p:sldId id="406" r:id="rId16"/>
    <p:sldId id="429" r:id="rId17"/>
    <p:sldId id="431" r:id="rId18"/>
    <p:sldId id="329" r:id="rId19"/>
    <p:sldId id="294" r:id="rId20"/>
    <p:sldId id="37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CA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41" autoAdjust="0"/>
    <p:restoredTop sz="79189" autoAdjust="0"/>
  </p:normalViewPr>
  <p:slideViewPr>
    <p:cSldViewPr snapToGrid="0">
      <p:cViewPr varScale="1">
        <p:scale>
          <a:sx n="71" d="100"/>
          <a:sy n="71" d="100"/>
        </p:scale>
        <p:origin x="121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B7545-9E14-4BA5-9ACE-1AD05ECFEB7B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9CBC4-2846-4067-9704-79BFF0F7F9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575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8583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4067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5148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8232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7978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676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4044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491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1BD2A-F24E-4ECA-82B3-08C5D5A627D6}" type="slidenum">
              <a:rPr lang="nl-NL" smtClean="0"/>
              <a:pPr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4760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503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288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150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497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6726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If an interviewed person is used as ‘source of information’ about one or several unit(s) of analysis: </a:t>
            </a:r>
            <a:r>
              <a:rPr lang="en-US" b="1" dirty="0"/>
              <a:t>informant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4202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If an interviewed person is used as ‘source of information’ about one or several unit(s) of analysis: </a:t>
            </a:r>
            <a:r>
              <a:rPr lang="en-US" b="1" dirty="0"/>
              <a:t>informant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9277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79CBC4-2846-4067-9704-79BFF0F7F99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616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266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326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528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dia 1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200" y="1644652"/>
            <a:ext cx="9048749" cy="1470025"/>
          </a:xfrm>
          <a:prstGeom prst="rect">
            <a:avLst/>
          </a:prstGeom>
        </p:spPr>
        <p:txBody>
          <a:bodyPr lIns="0" anchor="b" anchorCtr="0"/>
          <a:lstStyle>
            <a:lvl1pPr>
              <a:lnSpc>
                <a:spcPts val="3333"/>
              </a:lnSpc>
              <a:defRPr sz="3467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200" y="3035300"/>
            <a:ext cx="9050867" cy="1101725"/>
          </a:xfrm>
        </p:spPr>
        <p:txBody>
          <a:bodyPr lIns="0"/>
          <a:lstStyle>
            <a:lvl1pPr marL="0" indent="0">
              <a:buFont typeface="Wingdings" pitchFamily="2" charset="2"/>
              <a:buNone/>
              <a:defRPr sz="2400" cap="all" baseline="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04191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410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522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324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63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652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647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337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9B819-E484-4BE9-9D90-3B0D279DB7EF}" type="datetimeFigureOut">
              <a:rPr lang="en-GB" smtClean="0"/>
              <a:t>07/02/2017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28E6-BB82-45F2-B30F-554831C834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619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  <a:endParaRPr lang="en-GB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GB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4F79B819-E484-4BE9-9D90-3B0D279DB7EF}" type="datetimeFigureOut">
              <a:rPr lang="en-GB" smtClean="0"/>
              <a:pPr/>
              <a:t>07/02/2017</a:t>
            </a:fld>
            <a:endParaRPr lang="en-GB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402E28E6-BB82-45F2-B30F-554831C834E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1966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myfuture.com/" TargetMode="External"/><Relationship Id="rId4" Type="http://schemas.openxmlformats.org/officeDocument/2006/relationships/hyperlink" Target="https://www.flickr.com/photos/myfuturedotcom/6052491503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CONCEPTS TO BE INCLUDED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This will be a general micro lecture about interviewing, just giving the main concepts and ideas. More </a:t>
            </a:r>
            <a:r>
              <a:rPr lang="en-US" b="1" u="sng" dirty="0"/>
              <a:t>specific topics </a:t>
            </a:r>
            <a:r>
              <a:rPr lang="en-US" b="1" dirty="0"/>
              <a:t>will be developed in more specific micro lectures.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Concepts to be included: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Interview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Respondents and informants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interview scheme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Probing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Coding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599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470" b="1" dirty="0"/>
              <a:t>SELECTING INFORMANTS OR RESPONDENTS II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If you are using respondents or informants to make an inventory of possibilities, or to describe characteristics of one unit of analysis, other </a:t>
            </a:r>
            <a:r>
              <a:rPr lang="en-US" u="sng" dirty="0"/>
              <a:t>(non-probability) sampling </a:t>
            </a:r>
            <a:r>
              <a:rPr lang="en-US" dirty="0"/>
              <a:t>techniques are often more appropriate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Examples: </a:t>
            </a:r>
            <a:r>
              <a:rPr lang="en-US" i="1" dirty="0"/>
              <a:t>Which </a:t>
            </a:r>
            <a:r>
              <a:rPr lang="en-US" i="1" dirty="0">
                <a:solidFill>
                  <a:srgbClr val="00B050"/>
                </a:solidFill>
              </a:rPr>
              <a:t>types of problems </a:t>
            </a:r>
            <a:r>
              <a:rPr lang="en-US" i="1" dirty="0"/>
              <a:t>do </a:t>
            </a:r>
            <a:r>
              <a:rPr lang="en-US" i="1" dirty="0">
                <a:solidFill>
                  <a:schemeClr val="accent2"/>
                </a:solidFill>
              </a:rPr>
              <a:t>people</a:t>
            </a:r>
            <a:r>
              <a:rPr lang="en-US" i="1" dirty="0"/>
              <a:t> face? Which </a:t>
            </a:r>
            <a:r>
              <a:rPr lang="en-US" i="1" dirty="0">
                <a:solidFill>
                  <a:srgbClr val="00B050"/>
                </a:solidFill>
              </a:rPr>
              <a:t>obstacles</a:t>
            </a:r>
            <a:r>
              <a:rPr lang="en-US" i="1" dirty="0"/>
              <a:t> occur in </a:t>
            </a:r>
            <a:r>
              <a:rPr lang="en-US" i="1" dirty="0">
                <a:solidFill>
                  <a:schemeClr val="accent2"/>
                </a:solidFill>
              </a:rPr>
              <a:t>processes of care </a:t>
            </a:r>
            <a:r>
              <a:rPr lang="en-US" i="1" dirty="0"/>
              <a:t>in this house for elderly care?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4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470" b="1" dirty="0"/>
              <a:t>PHASES IN DOING INTERVIEWS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Formulating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a research question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Selecting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and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contacting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respondents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or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informants</a:t>
            </a:r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Selecting ‘variables’ or topics you are interested in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Formulating interview questions/topics &amp; answering categories/notation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Creating an interview protocol: ordering and lay out</a:t>
            </a:r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Designing interview instructions and interview training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Coding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Data storage and (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further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) data analysis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89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470" b="1" dirty="0"/>
              <a:t>SELECTING INTERVIEW TOPICS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“Which types of </a:t>
            </a:r>
            <a:r>
              <a:rPr lang="en-US" i="1" dirty="0">
                <a:solidFill>
                  <a:srgbClr val="00B050"/>
                </a:solidFill>
              </a:rPr>
              <a:t>problems in care </a:t>
            </a:r>
            <a:r>
              <a:rPr lang="en-US" i="1" dirty="0"/>
              <a:t>do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inhabitants of a home for elderly care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/>
              <a:t>face?”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Think about ‘aspects of elderly care that can be evaluated’.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Make </a:t>
            </a:r>
            <a:r>
              <a:rPr lang="en-US" dirty="0"/>
              <a:t>a ‘model’ of these aspects (sleep, washing, toilet use, meals, activities, etc</a:t>
            </a:r>
            <a:r>
              <a:rPr lang="en-US" dirty="0" smtClean="0"/>
              <a:t>.)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90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470" b="1" dirty="0"/>
              <a:t>PHASES IN DOING INTERVIEWS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Formulating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a research question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Selecting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and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contacting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respondents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or 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informants</a:t>
            </a:r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Selecting ‘variables’ or topics you are interested in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Formulating interview questions/topics &amp; answering categories/notation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Creating an interview protocol: ordering and lay out</a:t>
            </a:r>
            <a:endParaRPr lang="nl-NL" dirty="0">
              <a:solidFill>
                <a:schemeClr val="bg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Designing interview instructions and interview training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Coding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Data storage and (</a:t>
            </a:r>
            <a:r>
              <a:rPr lang="nl-NL" dirty="0" err="1">
                <a:solidFill>
                  <a:schemeClr val="bg2">
                    <a:lumMod val="75000"/>
                  </a:schemeClr>
                </a:solidFill>
              </a:rPr>
              <a:t>further</a:t>
            </a:r>
            <a:r>
              <a:rPr lang="nl-NL" dirty="0">
                <a:solidFill>
                  <a:schemeClr val="bg2">
                    <a:lumMod val="75000"/>
                  </a:schemeClr>
                </a:solidFill>
              </a:rPr>
              <a:t>) data analysis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368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EABAB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470" b="1" dirty="0"/>
              <a:t>QUESTIONS AND PROBES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Question:</a:t>
            </a:r>
          </a:p>
          <a:p>
            <a:pPr marL="0" indent="0">
              <a:buNone/>
            </a:pPr>
            <a:r>
              <a:rPr lang="en-US" i="1" dirty="0"/>
              <a:t>What do you think of the </a:t>
            </a:r>
            <a:r>
              <a:rPr lang="en-US" i="1" u="sng" dirty="0"/>
              <a:t>availability</a:t>
            </a:r>
            <a:r>
              <a:rPr lang="en-US" i="1" dirty="0"/>
              <a:t> of personnel after dinner?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Probe</a:t>
            </a:r>
            <a:r>
              <a:rPr lang="en-US" dirty="0"/>
              <a:t>: ‘can you elaborate on that?’</a:t>
            </a:r>
          </a:p>
          <a:p>
            <a:pPr marL="0" indent="0">
              <a:buNone/>
            </a:pPr>
            <a:r>
              <a:rPr lang="en-US" dirty="0"/>
              <a:t>Some other ‘probes’: nodding, saying ‘ mm...mm’, ‘you said </a:t>
            </a:r>
            <a:r>
              <a:rPr lang="mr-IN" dirty="0"/>
              <a:t>…</a:t>
            </a:r>
            <a:r>
              <a:rPr lang="en-US" dirty="0"/>
              <a:t>’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 ‘</a:t>
            </a:r>
            <a:r>
              <a:rPr lang="en-US" b="1" dirty="0"/>
              <a:t>probe</a:t>
            </a:r>
            <a:r>
              <a:rPr lang="en-US" dirty="0"/>
              <a:t>’ is any activity of an interviewer after an initial question to keep the interview going and to get the required information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47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/>
              <a:t>INTERVIEW </a:t>
            </a:r>
            <a:r>
              <a:rPr lang="en-US" sz="3470" b="1" i="1" dirty="0"/>
              <a:t>PROTOCOL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825625"/>
            <a:ext cx="1083696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written instructions guiding an interview </a:t>
            </a:r>
            <a:r>
              <a:rPr lang="en-US" dirty="0" smtClean="0"/>
              <a:t>are called </a:t>
            </a:r>
            <a:r>
              <a:rPr lang="en-US" dirty="0"/>
              <a:t>an </a:t>
            </a:r>
            <a:r>
              <a:rPr lang="en-US" dirty="0" smtClean="0"/>
              <a:t>‘interview protocol’.</a:t>
            </a:r>
          </a:p>
          <a:p>
            <a:pPr marL="0" indent="0">
              <a:buNone/>
            </a:pPr>
            <a:endParaRPr lang="en-US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Instructions</a:t>
            </a:r>
            <a:r>
              <a:rPr lang="en-US" dirty="0"/>
              <a:t> to the interviewer (opening and closing statements)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The key </a:t>
            </a:r>
            <a:r>
              <a:rPr lang="en-US" b="1" dirty="0"/>
              <a:t>interview questions </a:t>
            </a:r>
            <a:r>
              <a:rPr lang="en-US" dirty="0"/>
              <a:t>to be asked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Probes</a:t>
            </a:r>
            <a:r>
              <a:rPr lang="en-US" dirty="0"/>
              <a:t> to follow key </a:t>
            </a:r>
            <a:r>
              <a:rPr lang="en-US" dirty="0" smtClean="0"/>
              <a:t>questions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 types of </a:t>
            </a:r>
            <a:r>
              <a:rPr lang="en-US" b="1" dirty="0" smtClean="0"/>
              <a:t>answers expected </a:t>
            </a:r>
            <a:endParaRPr lang="en-US" b="1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15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/>
              <a:t>CODING I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Outcome of interviews is written or spoken ‘</a:t>
            </a:r>
            <a:r>
              <a:rPr lang="en-US" b="1" dirty="0"/>
              <a:t>text</a:t>
            </a:r>
            <a:r>
              <a:rPr lang="en-US" dirty="0"/>
              <a:t>’,</a:t>
            </a:r>
          </a:p>
          <a:p>
            <a:pPr marL="0" indent="0">
              <a:buNone/>
            </a:pPr>
            <a:r>
              <a:rPr lang="en-US" dirty="0"/>
              <a:t>which needs to be ‘</a:t>
            </a:r>
            <a:r>
              <a:rPr lang="en-US" b="1" dirty="0"/>
              <a:t>coded</a:t>
            </a:r>
            <a:r>
              <a:rPr lang="en-US" dirty="0"/>
              <a:t>’ before it can be analyzed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you are interested in differences between units of analysis, data can often be coded into a </a:t>
            </a:r>
            <a:r>
              <a:rPr lang="en-US" b="1" dirty="0"/>
              <a:t>data matrix</a:t>
            </a:r>
            <a:endParaRPr lang="en-US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629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/>
              <a:t>CODING II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When you are making an inventory of possibilities or using interviews to describe various aspects of a unit of analysis (a group, a home) output will most often </a:t>
            </a:r>
            <a:r>
              <a:rPr lang="en-US" u="sng" dirty="0"/>
              <a:t>not</a:t>
            </a:r>
            <a:r>
              <a:rPr lang="en-US" dirty="0"/>
              <a:t> be structured as a data matrix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Lists of possible problems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Barriers in processes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(causal) diagrams of expected causes and consequences</a:t>
            </a:r>
          </a:p>
          <a:p>
            <a:endParaRPr lang="en-US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24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/>
              <a:t>THIS MICROLECTURE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err="1"/>
              <a:t>Introducing</a:t>
            </a:r>
            <a:r>
              <a:rPr lang="nl-NL" dirty="0"/>
              <a:t> </a:t>
            </a:r>
            <a:r>
              <a:rPr lang="nl-NL" b="1" dirty="0"/>
              <a:t>interviews</a:t>
            </a:r>
            <a:r>
              <a:rPr lang="nl-NL" dirty="0"/>
              <a:t> w</a:t>
            </a:r>
            <a:r>
              <a:rPr lang="en-US" dirty="0" err="1"/>
              <a:t>ith</a:t>
            </a:r>
            <a:r>
              <a:rPr lang="en-US" dirty="0"/>
              <a:t> </a:t>
            </a:r>
            <a:r>
              <a:rPr lang="en-US" b="1" dirty="0"/>
              <a:t>informants</a:t>
            </a:r>
            <a:r>
              <a:rPr lang="en-US" dirty="0"/>
              <a:t> or with </a:t>
            </a:r>
            <a:r>
              <a:rPr lang="en-US" b="1" dirty="0"/>
              <a:t>respondents </a:t>
            </a:r>
            <a:r>
              <a:rPr lang="en-US" dirty="0"/>
              <a:t>using an </a:t>
            </a:r>
            <a:r>
              <a:rPr lang="en-US" b="1" dirty="0"/>
              <a:t>interview protocol </a:t>
            </a:r>
            <a:r>
              <a:rPr lang="nl-NL" dirty="0" err="1"/>
              <a:t>with</a:t>
            </a:r>
            <a:r>
              <a:rPr lang="nl-NL" dirty="0"/>
              <a:t> open; semi-</a:t>
            </a:r>
            <a:r>
              <a:rPr lang="nl-NL" dirty="0" err="1"/>
              <a:t>structured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unstructured</a:t>
            </a:r>
            <a:r>
              <a:rPr lang="nl-NL" dirty="0"/>
              <a:t> </a:t>
            </a:r>
            <a:r>
              <a:rPr lang="nl-NL" dirty="0" err="1"/>
              <a:t>questions</a:t>
            </a:r>
            <a:r>
              <a:rPr lang="nl-NL" dirty="0"/>
              <a:t>.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Results of interviews need to be </a:t>
            </a:r>
            <a:r>
              <a:rPr lang="en-US" b="1" dirty="0"/>
              <a:t>coded</a:t>
            </a:r>
            <a:r>
              <a:rPr lang="en-US" dirty="0"/>
              <a:t> before they can be analyzed.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4799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5006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200" y="1644652"/>
            <a:ext cx="9296870" cy="1470025"/>
          </a:xfrm>
        </p:spPr>
        <p:txBody>
          <a:bodyPr/>
          <a:lstStyle/>
          <a:p>
            <a:r>
              <a:rPr lang="en-US" b="1" dirty="0"/>
              <a:t>DATA-COLLECTION METHODS: INTERVIEWS</a:t>
            </a:r>
          </a:p>
        </p:txBody>
      </p:sp>
    </p:spTree>
    <p:extLst>
      <p:ext uri="{BB962C8B-B14F-4D97-AF65-F5344CB8AC3E}">
        <p14:creationId xmlns:p14="http://schemas.microsoft.com/office/powerpoint/2010/main" val="99374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/>
              <a:t>IMAGES USED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Foto</a:t>
            </a:r>
            <a:r>
              <a:rPr lang="en-US" dirty="0"/>
              <a:t> </a:t>
            </a:r>
            <a:r>
              <a:rPr lang="en-US" smtClean="0"/>
              <a:t>elderly care: </a:t>
            </a:r>
            <a:r>
              <a:rPr lang="en-US" b="1" smtClean="0">
                <a:hlinkClick r:id="rId3"/>
              </a:rPr>
              <a:t>myfuture.com</a:t>
            </a:r>
            <a:r>
              <a:rPr lang="en-US" b="1" dirty="0"/>
              <a:t> 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://www.flickr.com/photos/myfuturedotcom/6052491503</a:t>
            </a:r>
            <a:endParaRPr lang="nl-NL" altLang="en-US" dirty="0">
              <a:ea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3910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AIM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err="1"/>
              <a:t>Introducing</a:t>
            </a:r>
            <a:r>
              <a:rPr lang="nl-NL" dirty="0"/>
              <a:t> </a:t>
            </a:r>
            <a:r>
              <a:rPr lang="nl-NL" b="1" dirty="0" smtClean="0"/>
              <a:t>interviews</a:t>
            </a:r>
            <a:r>
              <a:rPr lang="nl-NL" dirty="0" smtClean="0"/>
              <a:t> </a:t>
            </a:r>
            <a:r>
              <a:rPr lang="nl-NL" dirty="0"/>
              <a:t>w</a:t>
            </a:r>
            <a:r>
              <a:rPr lang="en-US" dirty="0" err="1"/>
              <a:t>ith</a:t>
            </a:r>
            <a:r>
              <a:rPr lang="en-US" dirty="0"/>
              <a:t> </a:t>
            </a:r>
            <a:r>
              <a:rPr lang="en-US" b="1" dirty="0"/>
              <a:t>informants</a:t>
            </a:r>
            <a:r>
              <a:rPr lang="en-US" dirty="0"/>
              <a:t> or with </a:t>
            </a:r>
            <a:r>
              <a:rPr lang="en-US" b="1" dirty="0"/>
              <a:t>respondents </a:t>
            </a:r>
            <a:r>
              <a:rPr lang="en-US" dirty="0"/>
              <a:t>using an </a:t>
            </a:r>
            <a:r>
              <a:rPr lang="en-US" b="1" dirty="0"/>
              <a:t>interview </a:t>
            </a:r>
            <a:r>
              <a:rPr lang="en-US" b="1" dirty="0" smtClean="0"/>
              <a:t>protocol </a:t>
            </a:r>
            <a:r>
              <a:rPr lang="nl-NL" dirty="0" err="1" smtClean="0"/>
              <a:t>with</a:t>
            </a:r>
            <a:r>
              <a:rPr lang="nl-NL" dirty="0" smtClean="0"/>
              <a:t> open</a:t>
            </a:r>
            <a:r>
              <a:rPr lang="nl-NL" dirty="0"/>
              <a:t>; semi-</a:t>
            </a:r>
            <a:r>
              <a:rPr lang="nl-NL" dirty="0" err="1"/>
              <a:t>structured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 smtClean="0"/>
              <a:t>unstructured</a:t>
            </a:r>
            <a:r>
              <a:rPr lang="nl-NL" dirty="0"/>
              <a:t> </a:t>
            </a:r>
            <a:r>
              <a:rPr lang="nl-NL" dirty="0" err="1" smtClean="0"/>
              <a:t>questions</a:t>
            </a:r>
            <a:r>
              <a:rPr lang="nl-NL" dirty="0" smtClean="0"/>
              <a:t>.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</a:t>
            </a:r>
            <a:r>
              <a:rPr lang="en-US" dirty="0" smtClean="0"/>
              <a:t>esults </a:t>
            </a:r>
            <a:r>
              <a:rPr lang="en-US" dirty="0"/>
              <a:t>of </a:t>
            </a:r>
            <a:r>
              <a:rPr lang="en-US" dirty="0" smtClean="0"/>
              <a:t>interviews </a:t>
            </a:r>
            <a:r>
              <a:rPr lang="en-US" dirty="0"/>
              <a:t>need to be </a:t>
            </a:r>
            <a:r>
              <a:rPr lang="en-US" b="1" dirty="0"/>
              <a:t>coded</a:t>
            </a:r>
            <a:r>
              <a:rPr lang="en-US" dirty="0"/>
              <a:t> before they can be </a:t>
            </a:r>
            <a:r>
              <a:rPr lang="en-US" dirty="0" smtClean="0"/>
              <a:t>analyzed.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65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8748" y="0"/>
            <a:ext cx="13994296" cy="9306754"/>
          </a:xfrm>
          <a:prstGeom prst="rect">
            <a:avLst/>
          </a:prstGeom>
        </p:spPr>
      </p:pic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  <p:sp>
        <p:nvSpPr>
          <p:cNvPr id="7" name="Titel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endParaRPr lang="en-US" sz="3470" b="1" dirty="0">
              <a:solidFill>
                <a:schemeClr val="bg1"/>
              </a:solidFill>
            </a:endParaRP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470" b="1" dirty="0">
                <a:latin typeface="Arial Narrow" panose="020B0606020202030204" pitchFamily="34" charset="0"/>
              </a:rPr>
              <a:t>EXAMPLE: PROBLEMS IN A HOME </a:t>
            </a:r>
            <a:br>
              <a:rPr lang="en-US" sz="3470" b="1" dirty="0">
                <a:latin typeface="Arial Narrow" panose="020B0606020202030204" pitchFamily="34" charset="0"/>
              </a:rPr>
            </a:br>
            <a:r>
              <a:rPr lang="en-US" sz="3470" b="1" dirty="0">
                <a:latin typeface="Arial Narrow" panose="020B0606020202030204" pitchFamily="34" charset="0"/>
              </a:rPr>
              <a:t>FOR ELDERLY CARE</a:t>
            </a:r>
          </a:p>
        </p:txBody>
      </p:sp>
    </p:spTree>
    <p:extLst>
      <p:ext uri="{BB962C8B-B14F-4D97-AF65-F5344CB8AC3E}">
        <p14:creationId xmlns:p14="http://schemas.microsoft.com/office/powerpoint/2010/main" val="397635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/>
              <a:t>INTERVIEWS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/>
              <a:t>A data </a:t>
            </a:r>
            <a:r>
              <a:rPr lang="nl-NL" dirty="0" err="1"/>
              <a:t>collection</a:t>
            </a:r>
            <a:r>
              <a:rPr lang="nl-NL" dirty="0"/>
              <a:t> </a:t>
            </a:r>
            <a:r>
              <a:rPr lang="nl-NL" dirty="0" err="1"/>
              <a:t>method</a:t>
            </a:r>
            <a:r>
              <a:rPr lang="nl-NL" dirty="0"/>
              <a:t> in </a:t>
            </a:r>
            <a:r>
              <a:rPr lang="nl-NL" dirty="0" err="1"/>
              <a:t>which</a:t>
            </a:r>
            <a:r>
              <a:rPr lang="nl-NL" dirty="0"/>
              <a:t> </a:t>
            </a:r>
          </a:p>
          <a:p>
            <a:pPr>
              <a:buNone/>
            </a:pPr>
            <a:r>
              <a:rPr lang="nl-NL" b="1" dirty="0"/>
              <a:t>non-</a:t>
            </a:r>
            <a:r>
              <a:rPr lang="nl-NL" b="1" dirty="0" err="1"/>
              <a:t>standardized</a:t>
            </a:r>
            <a:r>
              <a:rPr lang="nl-NL" b="1" dirty="0"/>
              <a:t> </a:t>
            </a:r>
            <a:r>
              <a:rPr lang="nl-NL" b="1" dirty="0" err="1"/>
              <a:t>questions</a:t>
            </a:r>
            <a:r>
              <a:rPr lang="nl-NL" b="1" dirty="0"/>
              <a:t> </a:t>
            </a:r>
            <a:r>
              <a:rPr lang="nl-NL" dirty="0"/>
              <a:t>are </a:t>
            </a:r>
            <a:r>
              <a:rPr lang="nl-NL" dirty="0" err="1"/>
              <a:t>asked</a:t>
            </a:r>
            <a:r>
              <a:rPr lang="nl-NL" dirty="0"/>
              <a:t>, </a:t>
            </a:r>
            <a:r>
              <a:rPr lang="nl-NL" b="1" dirty="0"/>
              <a:t>interview topics </a:t>
            </a:r>
            <a:r>
              <a:rPr lang="nl-NL" dirty="0"/>
              <a:t>and </a:t>
            </a:r>
            <a:r>
              <a:rPr lang="nl-NL" b="1" dirty="0" err="1"/>
              <a:t>probes</a:t>
            </a:r>
            <a:r>
              <a:rPr lang="nl-NL" dirty="0"/>
              <a:t> are </a:t>
            </a:r>
            <a:r>
              <a:rPr lang="nl-NL" dirty="0" err="1"/>
              <a:t>used</a:t>
            </a:r>
            <a:r>
              <a:rPr lang="nl-NL" dirty="0"/>
              <a:t>,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study</a:t>
            </a:r>
            <a:endParaRPr lang="nl-NL" dirty="0"/>
          </a:p>
          <a:p>
            <a:pPr>
              <a:buNone/>
            </a:pPr>
            <a:r>
              <a:rPr lang="nl-NL" dirty="0"/>
              <a:t>a </a:t>
            </a:r>
            <a:r>
              <a:rPr lang="nl-NL" dirty="0" err="1"/>
              <a:t>selection</a:t>
            </a:r>
            <a:r>
              <a:rPr lang="nl-NL" dirty="0"/>
              <a:t> of </a:t>
            </a:r>
            <a:r>
              <a:rPr lang="nl-NL" b="1" dirty="0"/>
              <a:t>units of </a:t>
            </a:r>
            <a:r>
              <a:rPr lang="nl-NL" b="1" dirty="0" err="1"/>
              <a:t>observation</a:t>
            </a:r>
            <a:r>
              <a:rPr lang="nl-NL" b="1" dirty="0"/>
              <a:t> </a:t>
            </a:r>
            <a:r>
              <a:rPr lang="nl-NL" dirty="0"/>
              <a:t>(</a:t>
            </a:r>
            <a:r>
              <a:rPr lang="nl-NL" dirty="0" err="1"/>
              <a:t>respondents</a:t>
            </a:r>
            <a:r>
              <a:rPr lang="nl-NL" dirty="0"/>
              <a:t> or </a:t>
            </a:r>
            <a:r>
              <a:rPr lang="nl-NL" dirty="0" err="1"/>
              <a:t>informants</a:t>
            </a:r>
            <a:r>
              <a:rPr lang="nl-NL" dirty="0"/>
              <a:t>) </a:t>
            </a:r>
          </a:p>
          <a:p>
            <a:pPr>
              <a:buNone/>
            </a:pPr>
            <a:r>
              <a:rPr lang="nl-NL" dirty="0" err="1"/>
              <a:t>to</a:t>
            </a:r>
            <a:r>
              <a:rPr lang="nl-NL" dirty="0"/>
              <a:t> say </a:t>
            </a:r>
            <a:r>
              <a:rPr lang="nl-NL" dirty="0" err="1"/>
              <a:t>something</a:t>
            </a:r>
            <a:r>
              <a:rPr lang="nl-NL" dirty="0"/>
              <a:t> </a:t>
            </a:r>
            <a:r>
              <a:rPr lang="nl-NL" dirty="0" err="1"/>
              <a:t>about</a:t>
            </a:r>
            <a:r>
              <a:rPr lang="nl-NL" dirty="0"/>
              <a:t> a </a:t>
            </a:r>
            <a:r>
              <a:rPr lang="nl-NL" dirty="0" err="1"/>
              <a:t>population</a:t>
            </a:r>
            <a:r>
              <a:rPr lang="nl-NL" dirty="0"/>
              <a:t> of </a:t>
            </a:r>
            <a:r>
              <a:rPr lang="nl-NL" b="1" dirty="0"/>
              <a:t>units of analysis </a:t>
            </a:r>
            <a:r>
              <a:rPr lang="nl-NL" dirty="0"/>
              <a:t>(persons, </a:t>
            </a:r>
            <a:r>
              <a:rPr lang="nl-NL" dirty="0" err="1"/>
              <a:t>couples</a:t>
            </a:r>
            <a:r>
              <a:rPr lang="nl-NL" dirty="0"/>
              <a:t>, </a:t>
            </a:r>
            <a:r>
              <a:rPr lang="nl-NL" dirty="0" err="1"/>
              <a:t>organizations</a:t>
            </a:r>
            <a:r>
              <a:rPr lang="nl-NL" dirty="0"/>
              <a:t>) or </a:t>
            </a:r>
            <a:r>
              <a:rPr lang="nl-NL" dirty="0" err="1"/>
              <a:t>about</a:t>
            </a:r>
            <a:r>
              <a:rPr lang="nl-NL" dirty="0"/>
              <a:t> </a:t>
            </a:r>
            <a:r>
              <a:rPr lang="nl-NL" dirty="0" err="1"/>
              <a:t>one</a:t>
            </a:r>
            <a:r>
              <a:rPr lang="nl-NL" dirty="0"/>
              <a:t> unit of analysis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err="1"/>
              <a:t>This</a:t>
            </a:r>
            <a:r>
              <a:rPr lang="nl-NL" dirty="0"/>
              <a:t> data </a:t>
            </a:r>
            <a:r>
              <a:rPr lang="nl-NL" dirty="0" err="1"/>
              <a:t>collection</a:t>
            </a:r>
            <a:r>
              <a:rPr lang="nl-NL" dirty="0"/>
              <a:t> </a:t>
            </a:r>
            <a:r>
              <a:rPr lang="nl-NL" dirty="0" err="1"/>
              <a:t>method</a:t>
            </a:r>
            <a:r>
              <a:rPr lang="nl-NL" dirty="0"/>
              <a:t> is </a:t>
            </a:r>
            <a:r>
              <a:rPr lang="nl-NL" dirty="0" err="1"/>
              <a:t>obtrusive</a:t>
            </a:r>
            <a:r>
              <a:rPr lang="nl-NL" dirty="0"/>
              <a:t> and </a:t>
            </a:r>
            <a:r>
              <a:rPr lang="nl-NL" dirty="0" err="1"/>
              <a:t>verbal</a:t>
            </a:r>
            <a:endParaRPr lang="nl-NL" dirty="0"/>
          </a:p>
          <a:p>
            <a:endParaRPr lang="en-US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71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70" b="1" dirty="0"/>
              <a:t>SELECTING INTERVIEWS AS DATA COLLECTION METHOD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825625"/>
            <a:ext cx="10677939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When </a:t>
            </a:r>
            <a:r>
              <a:rPr lang="mr-IN" dirty="0" smtClean="0"/>
              <a:t>…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you want to know what people </a:t>
            </a:r>
            <a:r>
              <a:rPr lang="en-US" b="1" dirty="0"/>
              <a:t>feel or know or think </a:t>
            </a:r>
            <a:r>
              <a:rPr lang="en-US" u="sng" dirty="0"/>
              <a:t>and</a:t>
            </a:r>
            <a:endParaRPr lang="en-US" b="1" u="sng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the variables in the research question are </a:t>
            </a:r>
            <a:r>
              <a:rPr lang="en-US" b="1" dirty="0"/>
              <a:t>underdeveloped</a:t>
            </a:r>
            <a:r>
              <a:rPr lang="en-US" dirty="0"/>
              <a:t>, or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people are </a:t>
            </a:r>
            <a:r>
              <a:rPr lang="en-US" b="1" dirty="0"/>
              <a:t>not willing or unable </a:t>
            </a:r>
            <a:r>
              <a:rPr lang="en-US" dirty="0"/>
              <a:t>to answer closed questions, or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you expect to find </a:t>
            </a:r>
            <a:r>
              <a:rPr lang="en-US" b="1" dirty="0"/>
              <a:t>unexpected information</a:t>
            </a:r>
            <a:r>
              <a:rPr lang="en-US" dirty="0"/>
              <a:t>,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None/>
            </a:pPr>
            <a:r>
              <a:rPr lang="mr-IN" dirty="0"/>
              <a:t>…</a:t>
            </a:r>
            <a:r>
              <a:rPr lang="en-US" dirty="0"/>
              <a:t> you are advised to </a:t>
            </a:r>
            <a:r>
              <a:rPr lang="en-US" dirty="0" smtClean="0"/>
              <a:t>use (open) </a:t>
            </a:r>
            <a:r>
              <a:rPr lang="en-US" b="1" dirty="0"/>
              <a:t>interviews</a:t>
            </a:r>
            <a:endParaRPr lang="en-US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5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470" b="1" dirty="0"/>
              <a:t>PHASES IN DOING INTERVIEWS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dirty="0" err="1"/>
              <a:t>Formulating</a:t>
            </a:r>
            <a:r>
              <a:rPr lang="nl-NL" dirty="0"/>
              <a:t> a research question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err="1"/>
              <a:t>Selecting</a:t>
            </a:r>
            <a:r>
              <a:rPr lang="nl-NL" dirty="0"/>
              <a:t> and </a:t>
            </a:r>
            <a:r>
              <a:rPr lang="nl-NL" dirty="0" err="1"/>
              <a:t>contacting</a:t>
            </a:r>
            <a:r>
              <a:rPr lang="nl-NL" dirty="0"/>
              <a:t> </a:t>
            </a:r>
            <a:r>
              <a:rPr lang="nl-NL" dirty="0" err="1"/>
              <a:t>respondents</a:t>
            </a:r>
            <a:r>
              <a:rPr lang="nl-NL" dirty="0"/>
              <a:t> or </a:t>
            </a:r>
            <a:r>
              <a:rPr lang="nl-NL" dirty="0" err="1"/>
              <a:t>informants</a:t>
            </a: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Selecting ‘variables’ or topics you are interested in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Formulating interview questions/topics &amp; answering categories/notation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Creating an interview protocol: ordering and lay out</a:t>
            </a: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Designing interview instructions and interview training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err="1"/>
              <a:t>Coding</a:t>
            </a:r>
            <a:r>
              <a:rPr lang="nl-NL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Data storage and (</a:t>
            </a:r>
            <a:r>
              <a:rPr lang="nl-NL" dirty="0" err="1"/>
              <a:t>further</a:t>
            </a:r>
            <a:r>
              <a:rPr lang="nl-NL" dirty="0"/>
              <a:t>) data analysis</a:t>
            </a:r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628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470" b="1" dirty="0"/>
              <a:t>INFORMANTS OR RESPONDENTS?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Research Question: </a:t>
            </a:r>
            <a:r>
              <a:rPr lang="en-US" i="1" dirty="0"/>
              <a:t>“To what extent do </a:t>
            </a:r>
            <a:r>
              <a:rPr lang="en-US" i="1" dirty="0">
                <a:solidFill>
                  <a:schemeClr val="accent2"/>
                </a:solidFill>
              </a:rPr>
              <a:t>inhabitants of a home for elderly care </a:t>
            </a:r>
            <a:r>
              <a:rPr lang="en-US" i="1" dirty="0"/>
              <a:t>face </a:t>
            </a:r>
            <a:r>
              <a:rPr lang="en-US" i="1" dirty="0">
                <a:solidFill>
                  <a:srgbClr val="00B050"/>
                </a:solidFill>
              </a:rPr>
              <a:t>problems in care</a:t>
            </a:r>
            <a:r>
              <a:rPr lang="en-US" i="1" dirty="0"/>
              <a:t>?”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Interview care givers (</a:t>
            </a:r>
            <a:r>
              <a:rPr lang="en-US" b="1" dirty="0"/>
              <a:t>informants</a:t>
            </a:r>
            <a:r>
              <a:rPr lang="en-US" dirty="0"/>
              <a:t>) to say something about specific inhabitants with dementia. Or to say something about a group of </a:t>
            </a:r>
            <a:r>
              <a:rPr lang="en-US" dirty="0" smtClean="0"/>
              <a:t>inhabitants.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a person is a unit of analysis him or herself: </a:t>
            </a:r>
            <a:r>
              <a:rPr lang="en-US" b="1" dirty="0"/>
              <a:t>respondent</a:t>
            </a:r>
            <a:endParaRPr lang="en-US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05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470" b="1" dirty="0"/>
              <a:t>SELECTING INFORMANTS OR RESPONDENTS I</a:t>
            </a:r>
            <a:endParaRPr lang="en-US" sz="3470" b="1" dirty="0">
              <a:latin typeface="Arial Narrow" panose="020B0606020202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If you want to </a:t>
            </a:r>
            <a:r>
              <a:rPr lang="en-US" u="sng" dirty="0"/>
              <a:t>quantify</a:t>
            </a:r>
            <a:r>
              <a:rPr lang="en-US" dirty="0"/>
              <a:t> characteristics of a population of </a:t>
            </a:r>
            <a:r>
              <a:rPr lang="en-US" dirty="0">
                <a:solidFill>
                  <a:schemeClr val="accent2"/>
                </a:solidFill>
              </a:rPr>
              <a:t>units of analysis</a:t>
            </a:r>
            <a:r>
              <a:rPr lang="en-US" dirty="0"/>
              <a:t>, use a ‘representative (probability) sample</a:t>
            </a:r>
            <a:r>
              <a:rPr lang="en-US" dirty="0" smtClean="0"/>
              <a:t>’</a:t>
            </a:r>
            <a:endParaRPr lang="en-US" dirty="0"/>
          </a:p>
        </p:txBody>
      </p:sp>
      <p:pic>
        <p:nvPicPr>
          <p:cNvPr id="4" name="Tijdelijke aanduiding voor inhou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76963"/>
            <a:ext cx="2969901" cy="57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54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</TotalTime>
  <Words>900</Words>
  <Application>Microsoft Macintosh PowerPoint</Application>
  <PresentationFormat>Widescreen</PresentationFormat>
  <Paragraphs>126</Paragraphs>
  <Slides>20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 Narrow</vt:lpstr>
      <vt:lpstr>Calibri</vt:lpstr>
      <vt:lpstr>Mangal</vt:lpstr>
      <vt:lpstr>MS PGothic</vt:lpstr>
      <vt:lpstr>Wingdings</vt:lpstr>
      <vt:lpstr>Arial</vt:lpstr>
      <vt:lpstr>Kantoorthema</vt:lpstr>
      <vt:lpstr>CONCEPTS TO BE INCLUDED</vt:lpstr>
      <vt:lpstr>DATA-COLLECTION METHODS: INTERVIEWS</vt:lpstr>
      <vt:lpstr>AIM</vt:lpstr>
      <vt:lpstr>EXAMPLE: PROBLEMS IN A HOME  FOR ELDERLY CARE</vt:lpstr>
      <vt:lpstr>INTERVIEWS</vt:lpstr>
      <vt:lpstr>SELECTING INTERVIEWS AS DATA COLLECTION METHOD</vt:lpstr>
      <vt:lpstr>PHASES IN DOING INTERVIEWS</vt:lpstr>
      <vt:lpstr>INFORMANTS OR RESPONDENTS?</vt:lpstr>
      <vt:lpstr>SELECTING INFORMANTS OR RESPONDENTS I</vt:lpstr>
      <vt:lpstr>SELECTING INFORMANTS OR RESPONDENTS II</vt:lpstr>
      <vt:lpstr>PHASES IN DOING INTERVIEWS</vt:lpstr>
      <vt:lpstr>SELECTING INTERVIEW TOPICS</vt:lpstr>
      <vt:lpstr>PHASES IN DOING INTERVIEWS</vt:lpstr>
      <vt:lpstr>QUESTIONS AND PROBES</vt:lpstr>
      <vt:lpstr>INTERVIEW PROTOCOL</vt:lpstr>
      <vt:lpstr>CODING I</vt:lpstr>
      <vt:lpstr>CODING II</vt:lpstr>
      <vt:lpstr>THIS MICROLECTURE</vt:lpstr>
      <vt:lpstr>PowerPoint Presentation</vt:lpstr>
      <vt:lpstr>IMAGES USED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CONCEPTS TO BE INCLUDED</dc:title>
  <dc:creator>Tessa Voerman</dc:creator>
  <cp:lastModifiedBy>Henk van der Kolk</cp:lastModifiedBy>
  <cp:revision>99</cp:revision>
  <dcterms:created xsi:type="dcterms:W3CDTF">2016-12-07T14:24:53Z</dcterms:created>
  <dcterms:modified xsi:type="dcterms:W3CDTF">2017-02-07T10:34:13Z</dcterms:modified>
</cp:coreProperties>
</file>