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7" r:id="rId2"/>
  </p:sldMasterIdLst>
  <p:notesMasterIdLst>
    <p:notesMasterId r:id="rId22"/>
  </p:notesMasterIdLst>
  <p:sldIdLst>
    <p:sldId id="337" r:id="rId3"/>
    <p:sldId id="330" r:id="rId4"/>
    <p:sldId id="340" r:id="rId5"/>
    <p:sldId id="339" r:id="rId6"/>
    <p:sldId id="258" r:id="rId7"/>
    <p:sldId id="342" r:id="rId8"/>
    <p:sldId id="355" r:id="rId9"/>
    <p:sldId id="348" r:id="rId10"/>
    <p:sldId id="358" r:id="rId11"/>
    <p:sldId id="356" r:id="rId12"/>
    <p:sldId id="357" r:id="rId13"/>
    <p:sldId id="359" r:id="rId14"/>
    <p:sldId id="361" r:id="rId15"/>
    <p:sldId id="362" r:id="rId16"/>
    <p:sldId id="363" r:id="rId17"/>
    <p:sldId id="364" r:id="rId18"/>
    <p:sldId id="360" r:id="rId19"/>
    <p:sldId id="365" r:id="rId20"/>
    <p:sldId id="366" r:id="rId21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lk, H. van der (BMS)" initials="KHvd(" lastIdx="1" clrIdx="0">
    <p:extLst>
      <p:ext uri="{19B8F6BF-5375-455C-9EA6-DF929625EA0E}">
        <p15:presenceInfo xmlns:p15="http://schemas.microsoft.com/office/powerpoint/2012/main" userId="S-1-5-21-950020493-2556186422-1790655746-47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71"/>
    <p:restoredTop sz="64800"/>
  </p:normalViewPr>
  <p:slideViewPr>
    <p:cSldViewPr>
      <p:cViewPr varScale="1">
        <p:scale>
          <a:sx n="48" d="100"/>
          <a:sy n="48" d="100"/>
        </p:scale>
        <p:origin x="276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271ACF-271A-4829-A913-416CAB1D8FC1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nl-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9A0FCB-8BC5-48CA-B4CB-45B6E15D73F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249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97F6948-E8F3-4E14-9B51-8536D7116876}" type="slidenum">
              <a:rPr lang="en-GB" smtClean="0"/>
              <a:pPr eaLnBrk="1" hangingPunct="1"/>
              <a:t>2</a:t>
            </a:fld>
            <a:endParaRPr lang="en-GB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2113" y="701675"/>
            <a:ext cx="6113462" cy="344011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394" y="4351529"/>
            <a:ext cx="5014893" cy="41421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2778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E52DD2-BA66-433C-8882-6698CE30BF49}" type="slidenum">
              <a:rPr lang="en-GB" smtClean="0">
                <a:latin typeface="Arial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>
              <a:latin typeface="Arial" charset="0"/>
              <a:ea typeface="ＭＳ Ｐゴシック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err="1"/>
              <a:t>Controler</a:t>
            </a:r>
            <a:r>
              <a:rPr lang="en-US" dirty="0"/>
              <a:t> met het </a:t>
            </a:r>
            <a:r>
              <a:rPr lang="en-US" dirty="0" err="1"/>
              <a:t>lijstje</a:t>
            </a:r>
            <a:r>
              <a:rPr lang="en-US" dirty="0"/>
              <a:t> van Stefanie.</a:t>
            </a:r>
          </a:p>
        </p:txBody>
      </p:sp>
    </p:spTree>
    <p:extLst>
      <p:ext uri="{BB962C8B-B14F-4D97-AF65-F5344CB8AC3E}">
        <p14:creationId xmlns:p14="http://schemas.microsoft.com/office/powerpoint/2010/main" val="1993933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94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E52DD2-BA66-433C-8882-6698CE30BF49}" type="slidenum">
              <a:rPr lang="en-GB" smtClean="0">
                <a:latin typeface="Arial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>
              <a:latin typeface="Arial" charset="0"/>
              <a:ea typeface="ＭＳ Ｐゴシック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591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Yhis</a:t>
            </a:r>
            <a:r>
              <a:rPr lang="nl-NL" dirty="0"/>
              <a:t> is </a:t>
            </a:r>
            <a:r>
              <a:rPr lang="nl-NL" dirty="0" err="1"/>
              <a:t>actually</a:t>
            </a:r>
            <a:r>
              <a:rPr lang="nl-NL" dirty="0"/>
              <a:t> </a:t>
            </a:r>
            <a:r>
              <a:rPr lang="nl-NL" dirty="0" err="1"/>
              <a:t>strange</a:t>
            </a:r>
            <a:r>
              <a:rPr lang="nl-NL" dirty="0"/>
              <a:t>: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number</a:t>
            </a:r>
            <a:r>
              <a:rPr lang="nl-NL" dirty="0"/>
              <a:t> of </a:t>
            </a:r>
            <a:r>
              <a:rPr lang="nl-NL" dirty="0" err="1"/>
              <a:t>Guttman</a:t>
            </a:r>
            <a:r>
              <a:rPr lang="nl-NL" dirty="0"/>
              <a:t> </a:t>
            </a:r>
            <a:r>
              <a:rPr lang="nl-NL" dirty="0" err="1"/>
              <a:t>errors</a:t>
            </a:r>
            <a:r>
              <a:rPr lang="nl-NL" dirty="0"/>
              <a:t> is </a:t>
            </a:r>
            <a:r>
              <a:rPr lang="nl-NL" dirty="0" err="1"/>
              <a:t>computed</a:t>
            </a:r>
            <a:r>
              <a:rPr lang="nl-NL" dirty="0"/>
              <a:t> in different </a:t>
            </a:r>
            <a:r>
              <a:rPr lang="nl-NL" dirty="0" err="1"/>
              <a:t>ways</a:t>
            </a:r>
            <a:r>
              <a:rPr lang="nl-NL" dirty="0"/>
              <a:t>. </a:t>
            </a:r>
            <a:r>
              <a:rPr lang="nl-NL" dirty="0" err="1"/>
              <a:t>This</a:t>
            </a:r>
            <a:r>
              <a:rPr lang="nl-NL" dirty="0"/>
              <a:t> is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Guttman</a:t>
            </a:r>
            <a:r>
              <a:rPr lang="nl-NL" dirty="0"/>
              <a:t> </a:t>
            </a:r>
            <a:r>
              <a:rPr lang="nl-NL" dirty="0" err="1"/>
              <a:t>method</a:t>
            </a:r>
            <a:endParaRPr lang="nl-NL" dirty="0"/>
          </a:p>
          <a:p>
            <a:endParaRPr lang="nl-NL" dirty="0"/>
          </a:p>
          <a:p>
            <a:r>
              <a:rPr lang="nl-NL" dirty="0"/>
              <a:t>http://</a:t>
            </a:r>
            <a:r>
              <a:rPr lang="nl-NL" dirty="0" err="1"/>
              <a:t>journals.sagepub.com</a:t>
            </a:r>
            <a:r>
              <a:rPr lang="nl-NL" dirty="0"/>
              <a:t>/</a:t>
            </a:r>
            <a:r>
              <a:rPr lang="nl-NL" dirty="0" err="1"/>
              <a:t>doi</a:t>
            </a:r>
            <a:r>
              <a:rPr lang="nl-NL" dirty="0"/>
              <a:t>/pdf/10.1177/001316447803800126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7639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516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Either</a:t>
            </a:r>
            <a:r>
              <a:rPr lang="nl-NL" dirty="0"/>
              <a:t> change item 2 </a:t>
            </a:r>
            <a:r>
              <a:rPr lang="nl-NL" dirty="0" err="1"/>
              <a:t>to</a:t>
            </a:r>
            <a:r>
              <a:rPr lang="nl-NL" dirty="0"/>
              <a:t> 1 or item 3 </a:t>
            </a:r>
            <a:r>
              <a:rPr lang="nl-NL" dirty="0" err="1"/>
              <a:t>to</a:t>
            </a:r>
            <a:r>
              <a:rPr lang="nl-NL" dirty="0"/>
              <a:t> zero ….</a:t>
            </a:r>
            <a:r>
              <a:rPr lang="nl-NL" dirty="0" err="1"/>
              <a:t>so</a:t>
            </a:r>
            <a:r>
              <a:rPr lang="nl-NL" dirty="0"/>
              <a:t> 1 error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935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7F6948-E8F3-4E14-9B51-8536D711687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2113" y="701675"/>
            <a:ext cx="6113462" cy="344011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394" y="4351529"/>
            <a:ext cx="5014893" cy="41421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984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C33F5-D40C-49E7-859F-365B4419973C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97325-8D92-48EA-9770-3D18C936F36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23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898FA-1DA4-4712-AA90-0AA894F871AD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A2FE4-848D-41E3-8F1E-3BEA2250D7F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804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6A22B-E3AE-411C-9D56-9E640DACF793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426A-8536-4EA8-AF74-B36CD6F7D32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7012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00351" y="1644651"/>
            <a:ext cx="9048749" cy="1470025"/>
          </a:xfrm>
        </p:spPr>
        <p:txBody>
          <a:bodyPr lIns="91440"/>
          <a:lstStyle>
            <a:lvl1pPr>
              <a:lnSpc>
                <a:spcPts val="25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RUIMTE VOOR DE TITEL, ARIAL NARROW BOLD 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98233" y="3035301"/>
            <a:ext cx="9050867" cy="1101725"/>
          </a:xfrm>
        </p:spPr>
        <p:txBody>
          <a:bodyPr lIns="91440"/>
          <a:lstStyle>
            <a:lvl1pPr marL="0" indent="0">
              <a:buFont typeface="Wingdings" charset="2"/>
              <a:buNone/>
              <a:defRPr>
                <a:solidFill>
                  <a:schemeClr val="bg1"/>
                </a:solidFill>
                <a:latin typeface="Arial Narrow" charset="0"/>
              </a:defRPr>
            </a:lvl1pPr>
          </a:lstStyle>
          <a:p>
            <a:r>
              <a:rPr lang="nl-NL"/>
              <a:t>RUIMTE VOOR DE SUBTITEL ARIAL NARROW C17/25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nl-NL"/>
              <a:t>OEO intro 5-9-2006: Peter Geurts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 rIns="91440"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lvl1pPr>
          </a:lstStyle>
          <a:p>
            <a:pPr>
              <a:defRPr/>
            </a:pPr>
            <a:fld id="{47A9579D-0124-4B6A-AC45-C8FD3F4DB8D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3561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965B9F2-73A1-4A92-A825-E9C6B83B910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4256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EA09FEB-DEFF-404B-B958-9DCF38CA570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6395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351618" y="2051051"/>
            <a:ext cx="4643967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198785" y="2051051"/>
            <a:ext cx="4643967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5967793-4E97-4561-A77C-E808607CB4F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067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E3921D-8027-42BF-93BA-D42B66CE0C2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1923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8DABB29-0A2C-46FF-8854-4848722E9C4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250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A58040-3876-4C33-999B-0A695611878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690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78787BB-7AA6-42DE-BFC2-2B51A42DF56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16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F15E3-47AC-4E01-82F7-C5889FB5F52D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C34DD-F92C-4EDA-B1CA-64983FB426E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536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D8E8AD-B564-44CA-9B50-A17684626E0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32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BBD0D06-0E26-45DD-B833-27522389965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77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472085" y="363539"/>
            <a:ext cx="2372783" cy="524827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349500" y="363539"/>
            <a:ext cx="6919384" cy="524827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23CEF9-0B42-4541-A68B-EB725185745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3545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9501" y="363538"/>
            <a:ext cx="9495367" cy="1143000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2351618" y="2051051"/>
            <a:ext cx="4643967" cy="356076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198785" y="2051051"/>
            <a:ext cx="4643967" cy="356076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09AAB6D-8BB6-4F4B-BC48-9BB09A2DB82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69642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9501" y="363538"/>
            <a:ext cx="9495367" cy="1143000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351618" y="2051051"/>
            <a:ext cx="4643967" cy="356076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198785" y="2051051"/>
            <a:ext cx="4643967" cy="356076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4FE5D4-6C96-4C5B-B10D-228EDE9C2C7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841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3A2D2-17B6-48B5-82EA-257DD8F506E0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1E1F8-F27B-4C96-A21C-213CDC46A9B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903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BB20-BB60-45CF-BA50-856F53F86AB4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24E9C-99B2-4998-8E97-0E04D2DE0DF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823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D38-7DF1-4EFA-88D2-3B2296E6C22E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2D57A-C306-40A2-80E7-7D6E7C17713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61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D84A4-0F89-405D-8902-DC0EF7978322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058ED-BDC1-4901-A7E8-ADE78A26323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33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CA4AE-6429-46EC-BB1C-B0834D952A43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BAF60-64C5-4351-A4AD-7FF3B22B0B7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53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EEC71-8944-49FF-9001-38E37D468836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3265A-6367-4A42-8546-49AEB9C6058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308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C719-FDD2-453C-BAF0-41168AA26EF6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98E65-5C90-4DDB-9F82-3AE8E630A8D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746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6751EA-A090-4E75-985B-EF932ED71720}" type="datetimeFigureOut">
              <a:rPr lang="nl-NL"/>
              <a:pPr>
                <a:defRPr/>
              </a:pPr>
              <a:t>08-06-18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434144-3C46-4512-954D-5DE744D9AD9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49501" y="363538"/>
            <a:ext cx="94953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51618" y="2051051"/>
            <a:ext cx="9491133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45334" y="6400800"/>
            <a:ext cx="49953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8E77688-488B-4319-86A2-9FDF543411B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349501" y="1636713"/>
            <a:ext cx="9842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2054" name="Picture 6" descr="UT_Logo_2400_Black_N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933" y="6335713"/>
            <a:ext cx="265853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</a:defRPr>
      </a:lvl9pPr>
    </p:titleStyle>
    <p:bodyStyle>
      <a:lvl1pPr marL="255588" indent="-255588" algn="l" defTabSz="238125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38163" indent="-280988" algn="l" defTabSz="238125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SzPct val="70000"/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801688" indent="-238125" algn="l" defTabSz="238125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077913" indent="-250825" algn="l" defTabSz="238125" rtl="0" eaLnBrk="0" fontAlgn="base" hangingPunct="0">
        <a:lnSpc>
          <a:spcPts val="2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1344613" indent="-255588" algn="l" defTabSz="238125" rtl="0" eaLnBrk="0" fontAlgn="base" hangingPunct="0">
        <a:lnSpc>
          <a:spcPts val="2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1801813" indent="-255588" algn="l" defTabSz="238125" rtl="0" fontAlgn="base">
        <a:lnSpc>
          <a:spcPts val="2000"/>
        </a:lnSpc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259013" indent="-255588" algn="l" defTabSz="238125" rtl="0" fontAlgn="base">
        <a:lnSpc>
          <a:spcPts val="2000"/>
        </a:lnSpc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716213" indent="-255588" algn="l" defTabSz="238125" rtl="0" fontAlgn="base">
        <a:lnSpc>
          <a:spcPts val="2000"/>
        </a:lnSpc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173413" indent="-255588" algn="l" defTabSz="238125" rtl="0" fontAlgn="base">
        <a:lnSpc>
          <a:spcPts val="2000"/>
        </a:lnSpc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In this </a:t>
            </a:r>
            <a:r>
              <a:rPr lang="en-US" dirty="0" err="1"/>
              <a:t>microlecture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Latent trait</a:t>
            </a:r>
          </a:p>
          <a:p>
            <a:endParaRPr lang="en-US" dirty="0"/>
          </a:p>
          <a:p>
            <a:r>
              <a:rPr lang="en-US" dirty="0"/>
              <a:t>Guttman scale</a:t>
            </a:r>
          </a:p>
          <a:p>
            <a:endParaRPr lang="en-US" dirty="0"/>
          </a:p>
          <a:p>
            <a:r>
              <a:rPr lang="en-US" dirty="0"/>
              <a:t>Item trace lines</a:t>
            </a:r>
            <a:endParaRPr lang="nl-NL" dirty="0"/>
          </a:p>
          <a:p>
            <a:r>
              <a:rPr lang="en-GB" dirty="0"/>
              <a:t>Item Characteristic Curves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Item difficulty</a:t>
            </a:r>
          </a:p>
          <a:p>
            <a:endParaRPr lang="en-GB" dirty="0"/>
          </a:p>
          <a:p>
            <a:r>
              <a:rPr lang="en-GB" dirty="0"/>
              <a:t>*Index of reproducibility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B9F2-73A1-4A92-A825-E9C6B83B910A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7463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E64A7-DFB7-7A44-B6FA-E320464B8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Data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03838C1-7CED-424E-A4B1-A279F72649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139334"/>
              </p:ext>
            </p:extLst>
          </p:nvPr>
        </p:nvGraphicFramePr>
        <p:xfrm>
          <a:off x="609600" y="1268760"/>
          <a:ext cx="1059897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794">
                  <a:extLst>
                    <a:ext uri="{9D8B030D-6E8A-4147-A177-3AD203B41FA5}">
                      <a16:colId xmlns:a16="http://schemas.microsoft.com/office/drawing/2014/main" val="1589430881"/>
                    </a:ext>
                  </a:extLst>
                </a:gridCol>
                <a:gridCol w="2119794">
                  <a:extLst>
                    <a:ext uri="{9D8B030D-6E8A-4147-A177-3AD203B41FA5}">
                      <a16:colId xmlns:a16="http://schemas.microsoft.com/office/drawing/2014/main" val="1354182136"/>
                    </a:ext>
                  </a:extLst>
                </a:gridCol>
                <a:gridCol w="2119794">
                  <a:extLst>
                    <a:ext uri="{9D8B030D-6E8A-4147-A177-3AD203B41FA5}">
                      <a16:colId xmlns:a16="http://schemas.microsoft.com/office/drawing/2014/main" val="2377865045"/>
                    </a:ext>
                  </a:extLst>
                </a:gridCol>
                <a:gridCol w="2119794">
                  <a:extLst>
                    <a:ext uri="{9D8B030D-6E8A-4147-A177-3AD203B41FA5}">
                      <a16:colId xmlns:a16="http://schemas.microsoft.com/office/drawing/2014/main" val="4083397365"/>
                    </a:ext>
                  </a:extLst>
                </a:gridCol>
                <a:gridCol w="2119794">
                  <a:extLst>
                    <a:ext uri="{9D8B030D-6E8A-4147-A177-3AD203B41FA5}">
                      <a16:colId xmlns:a16="http://schemas.microsoft.com/office/drawing/2014/main" val="3575949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/>
                        <a:t>Item 1 correct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/>
                        <a:t>Item 2 correct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/>
                        <a:t>Item 3 correct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/>
                        <a:t>Item 4 correct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228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/>
                        <a:t>Person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53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/>
                        <a:t>Person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566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/>
                        <a:t>Person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521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/>
                        <a:t>Person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41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/>
                        <a:t>Person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876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>
                          <a:solidFill>
                            <a:schemeClr val="tx1"/>
                          </a:solidFill>
                        </a:rPr>
                        <a:t>Person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795247"/>
                  </a:ext>
                </a:extLst>
              </a:tr>
              <a:tr h="191328">
                <a:tc>
                  <a:txBody>
                    <a:bodyPr/>
                    <a:lstStyle/>
                    <a:p>
                      <a:r>
                        <a:rPr lang="nl-NL" sz="28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769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/>
                        <a:t>Person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819064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FBEB03EC-0C43-3245-8343-73C03F10497B}"/>
              </a:ext>
            </a:extLst>
          </p:cNvPr>
          <p:cNvSpPr/>
          <p:nvPr/>
        </p:nvSpPr>
        <p:spPr>
          <a:xfrm>
            <a:off x="4266693" y="1042482"/>
            <a:ext cx="4752528" cy="1359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F0D3C0-62A0-8446-A583-228434896B48}"/>
              </a:ext>
            </a:extLst>
          </p:cNvPr>
          <p:cNvSpPr txBox="1"/>
          <p:nvPr/>
        </p:nvSpPr>
        <p:spPr>
          <a:xfrm>
            <a:off x="6479830" y="319242"/>
            <a:ext cx="4273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err="1"/>
              <a:t>Which</a:t>
            </a:r>
            <a:r>
              <a:rPr lang="nl-NL" sz="2800" dirty="0"/>
              <a:t> </a:t>
            </a:r>
            <a:r>
              <a:rPr lang="nl-NL" sz="2800" dirty="0" err="1"/>
              <a:t>one</a:t>
            </a:r>
            <a:r>
              <a:rPr lang="nl-NL" sz="2800" dirty="0"/>
              <a:t> is more </a:t>
            </a:r>
            <a:r>
              <a:rPr lang="nl-NL" sz="2800" dirty="0" err="1"/>
              <a:t>difficult</a:t>
            </a:r>
            <a:r>
              <a:rPr lang="nl-NL" sz="2800" dirty="0"/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ED819E-972D-4F49-874B-AE4ABF55B145}"/>
              </a:ext>
            </a:extLst>
          </p:cNvPr>
          <p:cNvSpPr txBox="1"/>
          <p:nvPr/>
        </p:nvSpPr>
        <p:spPr>
          <a:xfrm>
            <a:off x="3572245" y="6347453"/>
            <a:ext cx="689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6/7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81BBF9-D44B-BB4F-99D9-B62E03E33406}"/>
              </a:ext>
            </a:extLst>
          </p:cNvPr>
          <p:cNvSpPr txBox="1"/>
          <p:nvPr/>
        </p:nvSpPr>
        <p:spPr>
          <a:xfrm>
            <a:off x="5654848" y="6336060"/>
            <a:ext cx="689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4/7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45026D-5591-3B42-95EF-D98F67193E4D}"/>
              </a:ext>
            </a:extLst>
          </p:cNvPr>
          <p:cNvSpPr txBox="1"/>
          <p:nvPr/>
        </p:nvSpPr>
        <p:spPr>
          <a:xfrm>
            <a:off x="7752184" y="6358920"/>
            <a:ext cx="689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3/7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8DBF3F-D0DC-E24B-B759-88FE8ED4972D}"/>
              </a:ext>
            </a:extLst>
          </p:cNvPr>
          <p:cNvSpPr txBox="1"/>
          <p:nvPr/>
        </p:nvSpPr>
        <p:spPr>
          <a:xfrm>
            <a:off x="9912424" y="6347490"/>
            <a:ext cx="689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2/7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524CD87-D5AF-B349-8780-EE7BE8B53AD5}"/>
              </a:ext>
            </a:extLst>
          </p:cNvPr>
          <p:cNvSpPr/>
          <p:nvPr/>
        </p:nvSpPr>
        <p:spPr>
          <a:xfrm>
            <a:off x="1559496" y="6358920"/>
            <a:ext cx="9721080" cy="499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7B2040-814C-DB42-9934-9EE249173537}"/>
              </a:ext>
            </a:extLst>
          </p:cNvPr>
          <p:cNvSpPr/>
          <p:nvPr/>
        </p:nvSpPr>
        <p:spPr>
          <a:xfrm>
            <a:off x="0" y="4820102"/>
            <a:ext cx="11582400" cy="499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662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E64A7-DFB7-7A44-B6FA-E320464B8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Data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F1E5BC-9FB3-1848-AF39-5775EC6E5C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282253"/>
              </p:ext>
            </p:extLst>
          </p:nvPr>
        </p:nvGraphicFramePr>
        <p:xfrm>
          <a:off x="609600" y="1417638"/>
          <a:ext cx="10526960" cy="469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392">
                  <a:extLst>
                    <a:ext uri="{9D8B030D-6E8A-4147-A177-3AD203B41FA5}">
                      <a16:colId xmlns:a16="http://schemas.microsoft.com/office/drawing/2014/main" val="1623355781"/>
                    </a:ext>
                  </a:extLst>
                </a:gridCol>
                <a:gridCol w="2105392">
                  <a:extLst>
                    <a:ext uri="{9D8B030D-6E8A-4147-A177-3AD203B41FA5}">
                      <a16:colId xmlns:a16="http://schemas.microsoft.com/office/drawing/2014/main" val="3447096666"/>
                    </a:ext>
                  </a:extLst>
                </a:gridCol>
                <a:gridCol w="2105392">
                  <a:extLst>
                    <a:ext uri="{9D8B030D-6E8A-4147-A177-3AD203B41FA5}">
                      <a16:colId xmlns:a16="http://schemas.microsoft.com/office/drawing/2014/main" val="4086694856"/>
                    </a:ext>
                  </a:extLst>
                </a:gridCol>
                <a:gridCol w="2105392">
                  <a:extLst>
                    <a:ext uri="{9D8B030D-6E8A-4147-A177-3AD203B41FA5}">
                      <a16:colId xmlns:a16="http://schemas.microsoft.com/office/drawing/2014/main" val="613548242"/>
                    </a:ext>
                  </a:extLst>
                </a:gridCol>
                <a:gridCol w="2105392">
                  <a:extLst>
                    <a:ext uri="{9D8B030D-6E8A-4147-A177-3AD203B41FA5}">
                      <a16:colId xmlns:a16="http://schemas.microsoft.com/office/drawing/2014/main" val="645952414"/>
                    </a:ext>
                  </a:extLst>
                </a:gridCol>
              </a:tblGrid>
              <a:tr h="787226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1" marR="4761" marT="4761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Item 1</a:t>
                      </a:r>
                    </a:p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correct</a:t>
                      </a:r>
                      <a:endParaRPr lang="en-US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Item 2</a:t>
                      </a:r>
                    </a:p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correct</a:t>
                      </a:r>
                      <a:endParaRPr lang="en-US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Item 3</a:t>
                      </a:r>
                    </a:p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correct</a:t>
                      </a:r>
                      <a:endParaRPr lang="en-US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Item 4</a:t>
                      </a:r>
                    </a:p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correct</a:t>
                      </a:r>
                      <a:endParaRPr lang="en-US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extLst>
                  <a:ext uri="{0D108BD9-81ED-4DB2-BD59-A6C34878D82A}">
                    <a16:rowId xmlns:a16="http://schemas.microsoft.com/office/drawing/2014/main" val="93962319"/>
                  </a:ext>
                </a:extLst>
              </a:tr>
              <a:tr h="5019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>
                          <a:effectLst/>
                        </a:rPr>
                        <a:t>Person 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extLst>
                  <a:ext uri="{0D108BD9-81ED-4DB2-BD59-A6C34878D82A}">
                    <a16:rowId xmlns:a16="http://schemas.microsoft.com/office/drawing/2014/main" val="781069157"/>
                  </a:ext>
                </a:extLst>
              </a:tr>
              <a:tr h="495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>
                          <a:effectLst/>
                        </a:rPr>
                        <a:t>Person 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extLst>
                  <a:ext uri="{0D108BD9-81ED-4DB2-BD59-A6C34878D82A}">
                    <a16:rowId xmlns:a16="http://schemas.microsoft.com/office/drawing/2014/main" val="3518933967"/>
                  </a:ext>
                </a:extLst>
              </a:tr>
              <a:tr h="495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Person 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extLst>
                  <a:ext uri="{0D108BD9-81ED-4DB2-BD59-A6C34878D82A}">
                    <a16:rowId xmlns:a16="http://schemas.microsoft.com/office/drawing/2014/main" val="3693951492"/>
                  </a:ext>
                </a:extLst>
              </a:tr>
              <a:tr h="495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Person 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</a:rPr>
                        <a:t>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extLst>
                  <a:ext uri="{0D108BD9-81ED-4DB2-BD59-A6C34878D82A}">
                    <a16:rowId xmlns:a16="http://schemas.microsoft.com/office/drawing/2014/main" val="1466244831"/>
                  </a:ext>
                </a:extLst>
              </a:tr>
              <a:tr h="495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Person 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61" marR="4761" marT="4761" marB="0" anchor="ctr"/>
                </a:tc>
                <a:extLst>
                  <a:ext uri="{0D108BD9-81ED-4DB2-BD59-A6C34878D82A}">
                    <a16:rowId xmlns:a16="http://schemas.microsoft.com/office/drawing/2014/main" val="274134921"/>
                  </a:ext>
                </a:extLst>
              </a:tr>
              <a:tr h="495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Person 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1" marR="4761" marT="4761" marB="0" anchor="ctr"/>
                </a:tc>
                <a:extLst>
                  <a:ext uri="{0D108BD9-81ED-4DB2-BD59-A6C34878D82A}">
                    <a16:rowId xmlns:a16="http://schemas.microsoft.com/office/drawing/2014/main" val="582101572"/>
                  </a:ext>
                </a:extLst>
              </a:tr>
              <a:tr h="2509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…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1" marR="4761" marT="476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1" marR="4761" marT="476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>
                          <a:effectLst/>
                        </a:rPr>
                        <a:t> 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1" marR="4761" marT="476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1" marR="4761" marT="4761" marB="0"/>
                </a:tc>
                <a:extLst>
                  <a:ext uri="{0D108BD9-81ED-4DB2-BD59-A6C34878D82A}">
                    <a16:rowId xmlns:a16="http://schemas.microsoft.com/office/drawing/2014/main" val="98994751"/>
                  </a:ext>
                </a:extLst>
              </a:tr>
              <a:tr h="2509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Person 6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extLst>
                  <a:ext uri="{0D108BD9-81ED-4DB2-BD59-A6C34878D82A}">
                    <a16:rowId xmlns:a16="http://schemas.microsoft.com/office/drawing/2014/main" val="2310572284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E0F9B45-2FEA-F74E-BBC5-2B52EA0F67AB}"/>
              </a:ext>
            </a:extLst>
          </p:cNvPr>
          <p:cNvCxnSpPr>
            <a:cxnSpLocks/>
          </p:cNvCxnSpPr>
          <p:nvPr/>
        </p:nvCxnSpPr>
        <p:spPr>
          <a:xfrm>
            <a:off x="2351584" y="2276872"/>
            <a:ext cx="0" cy="2952328"/>
          </a:xfrm>
          <a:prstGeom prst="straightConnector1">
            <a:avLst/>
          </a:prstGeom>
          <a:ln w="698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EF5D1A1-4DA9-3744-AF4B-2D986D03C369}"/>
              </a:ext>
            </a:extLst>
          </p:cNvPr>
          <p:cNvSpPr txBox="1"/>
          <p:nvPr/>
        </p:nvSpPr>
        <p:spPr>
          <a:xfrm>
            <a:off x="2354298" y="2375972"/>
            <a:ext cx="779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81E4F4-3E32-6F40-BE64-F9BF8288EA59}"/>
              </a:ext>
            </a:extLst>
          </p:cNvPr>
          <p:cNvSpPr txBox="1"/>
          <p:nvPr/>
        </p:nvSpPr>
        <p:spPr>
          <a:xfrm>
            <a:off x="2354298" y="4725144"/>
            <a:ext cx="848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9793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2DB8E-FD32-934B-BF72-2BCB47588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Association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F2066A5-5136-6E4E-9747-34F8C7A47C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227168"/>
              </p:ext>
            </p:extLst>
          </p:nvPr>
        </p:nvGraphicFramePr>
        <p:xfrm>
          <a:off x="1559496" y="1916832"/>
          <a:ext cx="7848872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971816007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1151396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08028789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80389899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1568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32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nl-NL" sz="3200" dirty="0"/>
                        <a:t>Item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534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/>
                        <a:t>Incorrect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/>
                        <a:t>Correct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err="1"/>
                        <a:t>All</a:t>
                      </a:r>
                      <a:endParaRPr lang="nl-NL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/>
                        <a:t>Item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/>
                        <a:t>Incorrect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009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/>
                        <a:t>Correct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477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70364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8D1CBF3F-3ADB-DC4B-AA6B-49ED68715BBB}"/>
              </a:ext>
            </a:extLst>
          </p:cNvPr>
          <p:cNvSpPr/>
          <p:nvPr/>
        </p:nvSpPr>
        <p:spPr>
          <a:xfrm rot="1239240">
            <a:off x="5610324" y="3356722"/>
            <a:ext cx="2551976" cy="5692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98F9FED-942B-C449-9159-A113C62EFF60}"/>
              </a:ext>
            </a:extLst>
          </p:cNvPr>
          <p:cNvSpPr/>
          <p:nvPr/>
        </p:nvSpPr>
        <p:spPr>
          <a:xfrm rot="1239240">
            <a:off x="7367968" y="3080015"/>
            <a:ext cx="735973" cy="5692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7E4BC-BFA6-794C-B890-3BFC5E94E9FA}"/>
              </a:ext>
            </a:extLst>
          </p:cNvPr>
          <p:cNvSpPr txBox="1"/>
          <p:nvPr/>
        </p:nvSpPr>
        <p:spPr>
          <a:xfrm>
            <a:off x="7851114" y="5104237"/>
            <a:ext cx="3114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(Person 6 is </a:t>
            </a:r>
            <a:r>
              <a:rPr lang="nl-NL" sz="2800" dirty="0" err="1">
                <a:solidFill>
                  <a:srgbClr val="FF0000"/>
                </a:solidFill>
              </a:rPr>
              <a:t>left</a:t>
            </a:r>
            <a:r>
              <a:rPr lang="nl-NL" sz="2800" dirty="0">
                <a:solidFill>
                  <a:srgbClr val="FF0000"/>
                </a:solidFill>
              </a:rPr>
              <a:t> out)</a:t>
            </a:r>
          </a:p>
        </p:txBody>
      </p:sp>
    </p:spTree>
    <p:extLst>
      <p:ext uri="{BB962C8B-B14F-4D97-AF65-F5344CB8AC3E}">
        <p14:creationId xmlns:p14="http://schemas.microsoft.com/office/powerpoint/2010/main" val="297194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16AAD-D2AE-9044-BC49-A630C87A3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err="1"/>
              <a:t>Assessing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quality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Guttman</a:t>
            </a:r>
            <a:r>
              <a:rPr lang="nl-NL" dirty="0"/>
              <a:t>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14D60-FEE7-AB40-A8B8-F1935E66E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Both </a:t>
            </a:r>
            <a:r>
              <a:rPr lang="nl-NL" u="sng" dirty="0" err="1"/>
              <a:t>respondents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u="sng" dirty="0"/>
              <a:t>items</a:t>
            </a:r>
            <a:r>
              <a:rPr lang="nl-NL" dirty="0"/>
              <a:t> are </a:t>
            </a:r>
            <a:r>
              <a:rPr lang="nl-NL" dirty="0" err="1"/>
              <a:t>ordered</a:t>
            </a:r>
            <a:r>
              <a:rPr lang="nl-NL" dirty="0"/>
              <a:t>,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Which</a:t>
            </a:r>
            <a:r>
              <a:rPr lang="nl-NL" dirty="0"/>
              <a:t> ordering of items </a:t>
            </a:r>
            <a:r>
              <a:rPr lang="nl-NL" dirty="0" err="1"/>
              <a:t>and</a:t>
            </a:r>
            <a:r>
              <a:rPr lang="nl-NL" dirty="0"/>
              <a:t> persons </a:t>
            </a:r>
            <a:r>
              <a:rPr lang="nl-NL" dirty="0" err="1"/>
              <a:t>gives</a:t>
            </a:r>
            <a:r>
              <a:rPr lang="nl-NL" dirty="0"/>
              <a:t> </a:t>
            </a:r>
            <a:r>
              <a:rPr lang="nl-NL" dirty="0" err="1"/>
              <a:t>least</a:t>
            </a:r>
            <a:r>
              <a:rPr lang="nl-NL" dirty="0"/>
              <a:t> ‘</a:t>
            </a:r>
            <a:r>
              <a:rPr lang="nl-NL" dirty="0" err="1"/>
              <a:t>errors</a:t>
            </a:r>
            <a:r>
              <a:rPr lang="nl-NL" dirty="0"/>
              <a:t>’?</a:t>
            </a:r>
          </a:p>
          <a:p>
            <a:pPr marL="0" indent="0">
              <a:buNone/>
            </a:pPr>
            <a:r>
              <a:rPr lang="nl-NL" dirty="0"/>
              <a:t>(</a:t>
            </a:r>
            <a:r>
              <a:rPr lang="nl-NL" dirty="0">
                <a:solidFill>
                  <a:srgbClr val="FF0000"/>
                </a:solidFill>
              </a:rPr>
              <a:t>person 6</a:t>
            </a:r>
            <a:r>
              <a:rPr lang="nl-NL" dirty="0"/>
              <a:t>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First </a:t>
            </a:r>
            <a:r>
              <a:rPr lang="nl-NL" dirty="0" err="1"/>
              <a:t>indication</a:t>
            </a:r>
            <a:r>
              <a:rPr lang="nl-NL" dirty="0"/>
              <a:t>;</a:t>
            </a:r>
          </a:p>
          <a:p>
            <a:pPr marL="0" indent="0">
              <a:buNone/>
            </a:pPr>
            <a:r>
              <a:rPr lang="nl-NL" dirty="0"/>
              <a:t>% </a:t>
            </a:r>
            <a:r>
              <a:rPr lang="nl-NL" dirty="0" err="1"/>
              <a:t>respondents</a:t>
            </a:r>
            <a:r>
              <a:rPr lang="nl-NL" dirty="0"/>
              <a:t> </a:t>
            </a:r>
            <a:r>
              <a:rPr lang="nl-NL" dirty="0" err="1"/>
              <a:t>violating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order </a:t>
            </a:r>
            <a:r>
              <a:rPr lang="nl-NL" dirty="0" err="1"/>
              <a:t>described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model,</a:t>
            </a:r>
          </a:p>
          <a:p>
            <a:pPr marL="0" indent="0">
              <a:buNone/>
            </a:pPr>
            <a:r>
              <a:rPr lang="nl-NL" dirty="0"/>
              <a:t>BUT: </a:t>
            </a:r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respondents</a:t>
            </a:r>
            <a:r>
              <a:rPr lang="nl-NL" dirty="0"/>
              <a:t> </a:t>
            </a:r>
            <a:r>
              <a:rPr lang="nl-NL" dirty="0" err="1"/>
              <a:t>seem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make more </a:t>
            </a:r>
            <a:r>
              <a:rPr lang="nl-NL" dirty="0" err="1"/>
              <a:t>errors</a:t>
            </a:r>
            <a:r>
              <a:rPr lang="nl-NL" dirty="0"/>
              <a:t>, </a:t>
            </a:r>
            <a:r>
              <a:rPr lang="nl-NL" dirty="0" err="1"/>
              <a:t>so</a:t>
            </a:r>
            <a:r>
              <a:rPr lang="nl-NL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71699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7CEF3-746E-A64E-ADCD-302342442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err="1"/>
              <a:t>Guttman</a:t>
            </a:r>
            <a:r>
              <a:rPr lang="nl-NL" dirty="0"/>
              <a:t> </a:t>
            </a:r>
            <a:r>
              <a:rPr lang="nl-NL" dirty="0" err="1"/>
              <a:t>errors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F47C5-F834-7649-9D74-B149EC8AC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Step 1: Order items </a:t>
            </a:r>
            <a:r>
              <a:rPr lang="nl-NL" dirty="0" err="1"/>
              <a:t>from</a:t>
            </a:r>
            <a:r>
              <a:rPr lang="nl-NL" dirty="0"/>
              <a:t> easy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difficult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Step 2: Order </a:t>
            </a:r>
            <a:r>
              <a:rPr lang="nl-NL" dirty="0" err="1"/>
              <a:t>all</a:t>
            </a:r>
            <a:r>
              <a:rPr lang="nl-NL" dirty="0"/>
              <a:t> </a:t>
            </a:r>
            <a:r>
              <a:rPr lang="nl-NL" dirty="0" err="1"/>
              <a:t>respondents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determine</a:t>
            </a:r>
            <a:r>
              <a:rPr lang="nl-NL" dirty="0"/>
              <a:t> ‘mixed types’, </a:t>
            </a:r>
            <a:r>
              <a:rPr lang="nl-NL" dirty="0" err="1"/>
              <a:t>those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unusual</a:t>
            </a:r>
            <a:r>
              <a:rPr lang="nl-NL" dirty="0"/>
              <a:t> </a:t>
            </a:r>
            <a:r>
              <a:rPr lang="nl-NL" dirty="0" err="1"/>
              <a:t>answer</a:t>
            </a:r>
            <a:r>
              <a:rPr lang="nl-NL" dirty="0"/>
              <a:t> </a:t>
            </a:r>
            <a:r>
              <a:rPr lang="nl-NL" dirty="0" err="1"/>
              <a:t>pattern</a:t>
            </a:r>
            <a:r>
              <a:rPr lang="nl-NL" dirty="0"/>
              <a:t> (like respondent 6)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Step 3: </a:t>
            </a:r>
            <a:r>
              <a:rPr lang="nl-NL" dirty="0" err="1"/>
              <a:t>Determine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each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‘mixed types’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smallest</a:t>
            </a:r>
            <a:r>
              <a:rPr lang="nl-NL" dirty="0"/>
              <a:t> </a:t>
            </a:r>
            <a:r>
              <a:rPr lang="nl-NL" dirty="0" err="1"/>
              <a:t>number</a:t>
            </a:r>
            <a:r>
              <a:rPr lang="nl-NL" dirty="0"/>
              <a:t> of correct/incorrect </a:t>
            </a:r>
            <a:r>
              <a:rPr lang="nl-NL" dirty="0" err="1"/>
              <a:t>answers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changed</a:t>
            </a:r>
            <a:r>
              <a:rPr lang="nl-NL" dirty="0"/>
              <a:t> </a:t>
            </a:r>
            <a:r>
              <a:rPr lang="nl-NL" dirty="0" err="1"/>
              <a:t>into</a:t>
            </a:r>
            <a:r>
              <a:rPr lang="nl-NL" dirty="0"/>
              <a:t> incorrect/correct </a:t>
            </a:r>
            <a:r>
              <a:rPr lang="nl-NL" dirty="0" err="1"/>
              <a:t>answers</a:t>
            </a:r>
            <a:r>
              <a:rPr lang="nl-NL" dirty="0"/>
              <a:t>, in order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create</a:t>
            </a:r>
            <a:r>
              <a:rPr lang="nl-NL" dirty="0"/>
              <a:t> a ‘</a:t>
            </a:r>
            <a:r>
              <a:rPr lang="nl-NL" dirty="0" err="1"/>
              <a:t>simple</a:t>
            </a:r>
            <a:r>
              <a:rPr lang="nl-NL" dirty="0"/>
              <a:t>’ </a:t>
            </a:r>
            <a:r>
              <a:rPr lang="nl-NL" dirty="0" err="1"/>
              <a:t>pattern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1559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E64A7-DFB7-7A44-B6FA-E320464B8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Data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F1E5BC-9FB3-1848-AF39-5775EC6E5C6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417638"/>
          <a:ext cx="10526960" cy="469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392">
                  <a:extLst>
                    <a:ext uri="{9D8B030D-6E8A-4147-A177-3AD203B41FA5}">
                      <a16:colId xmlns:a16="http://schemas.microsoft.com/office/drawing/2014/main" val="1623355781"/>
                    </a:ext>
                  </a:extLst>
                </a:gridCol>
                <a:gridCol w="2105392">
                  <a:extLst>
                    <a:ext uri="{9D8B030D-6E8A-4147-A177-3AD203B41FA5}">
                      <a16:colId xmlns:a16="http://schemas.microsoft.com/office/drawing/2014/main" val="3447096666"/>
                    </a:ext>
                  </a:extLst>
                </a:gridCol>
                <a:gridCol w="2105392">
                  <a:extLst>
                    <a:ext uri="{9D8B030D-6E8A-4147-A177-3AD203B41FA5}">
                      <a16:colId xmlns:a16="http://schemas.microsoft.com/office/drawing/2014/main" val="4086694856"/>
                    </a:ext>
                  </a:extLst>
                </a:gridCol>
                <a:gridCol w="2105392">
                  <a:extLst>
                    <a:ext uri="{9D8B030D-6E8A-4147-A177-3AD203B41FA5}">
                      <a16:colId xmlns:a16="http://schemas.microsoft.com/office/drawing/2014/main" val="613548242"/>
                    </a:ext>
                  </a:extLst>
                </a:gridCol>
                <a:gridCol w="2105392">
                  <a:extLst>
                    <a:ext uri="{9D8B030D-6E8A-4147-A177-3AD203B41FA5}">
                      <a16:colId xmlns:a16="http://schemas.microsoft.com/office/drawing/2014/main" val="645952414"/>
                    </a:ext>
                  </a:extLst>
                </a:gridCol>
              </a:tblGrid>
              <a:tr h="787226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1" marR="4761" marT="4761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Item 1</a:t>
                      </a:r>
                    </a:p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correct</a:t>
                      </a:r>
                      <a:endParaRPr lang="en-US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Item 2</a:t>
                      </a:r>
                    </a:p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correct</a:t>
                      </a:r>
                      <a:endParaRPr lang="en-US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Item 3</a:t>
                      </a:r>
                    </a:p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correct</a:t>
                      </a:r>
                      <a:endParaRPr lang="en-US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Item 4</a:t>
                      </a:r>
                    </a:p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correct</a:t>
                      </a:r>
                      <a:endParaRPr lang="en-US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extLst>
                  <a:ext uri="{0D108BD9-81ED-4DB2-BD59-A6C34878D82A}">
                    <a16:rowId xmlns:a16="http://schemas.microsoft.com/office/drawing/2014/main" val="93962319"/>
                  </a:ext>
                </a:extLst>
              </a:tr>
              <a:tr h="5019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>
                          <a:effectLst/>
                        </a:rPr>
                        <a:t>Person 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extLst>
                  <a:ext uri="{0D108BD9-81ED-4DB2-BD59-A6C34878D82A}">
                    <a16:rowId xmlns:a16="http://schemas.microsoft.com/office/drawing/2014/main" val="781069157"/>
                  </a:ext>
                </a:extLst>
              </a:tr>
              <a:tr h="495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>
                          <a:effectLst/>
                        </a:rPr>
                        <a:t>Person 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extLst>
                  <a:ext uri="{0D108BD9-81ED-4DB2-BD59-A6C34878D82A}">
                    <a16:rowId xmlns:a16="http://schemas.microsoft.com/office/drawing/2014/main" val="3518933967"/>
                  </a:ext>
                </a:extLst>
              </a:tr>
              <a:tr h="495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Person 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extLst>
                  <a:ext uri="{0D108BD9-81ED-4DB2-BD59-A6C34878D82A}">
                    <a16:rowId xmlns:a16="http://schemas.microsoft.com/office/drawing/2014/main" val="3693951492"/>
                  </a:ext>
                </a:extLst>
              </a:tr>
              <a:tr h="495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Person 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</a:rPr>
                        <a:t>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extLst>
                  <a:ext uri="{0D108BD9-81ED-4DB2-BD59-A6C34878D82A}">
                    <a16:rowId xmlns:a16="http://schemas.microsoft.com/office/drawing/2014/main" val="1466244831"/>
                  </a:ext>
                </a:extLst>
              </a:tr>
              <a:tr h="495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Person 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61" marR="4761" marT="4761" marB="0" anchor="ctr"/>
                </a:tc>
                <a:extLst>
                  <a:ext uri="{0D108BD9-81ED-4DB2-BD59-A6C34878D82A}">
                    <a16:rowId xmlns:a16="http://schemas.microsoft.com/office/drawing/2014/main" val="274134921"/>
                  </a:ext>
                </a:extLst>
              </a:tr>
              <a:tr h="495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Person 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1" marR="4761" marT="4761" marB="0" anchor="ctr"/>
                </a:tc>
                <a:extLst>
                  <a:ext uri="{0D108BD9-81ED-4DB2-BD59-A6C34878D82A}">
                    <a16:rowId xmlns:a16="http://schemas.microsoft.com/office/drawing/2014/main" val="582101572"/>
                  </a:ext>
                </a:extLst>
              </a:tr>
              <a:tr h="2509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…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1" marR="4761" marT="476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1" marR="4761" marT="476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>
                          <a:effectLst/>
                        </a:rPr>
                        <a:t> 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1" marR="4761" marT="476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1" marR="4761" marT="4761" marB="0"/>
                </a:tc>
                <a:extLst>
                  <a:ext uri="{0D108BD9-81ED-4DB2-BD59-A6C34878D82A}">
                    <a16:rowId xmlns:a16="http://schemas.microsoft.com/office/drawing/2014/main" val="98994751"/>
                  </a:ext>
                </a:extLst>
              </a:tr>
              <a:tr h="2509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Person 6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1" marR="4761" marT="4761" marB="0" anchor="ctr"/>
                </a:tc>
                <a:extLst>
                  <a:ext uri="{0D108BD9-81ED-4DB2-BD59-A6C34878D82A}">
                    <a16:rowId xmlns:a16="http://schemas.microsoft.com/office/drawing/2014/main" val="2310572284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1AA20B0E-9F6A-A342-8246-7B3E63DDA57D}"/>
              </a:ext>
            </a:extLst>
          </p:cNvPr>
          <p:cNvSpPr/>
          <p:nvPr/>
        </p:nvSpPr>
        <p:spPr>
          <a:xfrm>
            <a:off x="4727848" y="5445224"/>
            <a:ext cx="4320480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184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3B208-D299-594E-9357-F61F7DCB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Index of </a:t>
            </a:r>
            <a:r>
              <a:rPr lang="nl-NL" dirty="0" err="1"/>
              <a:t>reproducibility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F16315-98A1-E44B-9C15-A490EC777F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l-NL" sz="4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>
                              <a:latin typeface="Cambria Math" panose="02040503050406030204" pitchFamily="18" charset="0"/>
                            </a:rPr>
                            <m:t>1−</m:t>
                          </m:r>
                          <m:d>
                            <m:dPr>
                              <m:ctrlPr>
                                <a:rPr lang="nl-NL" sz="4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l-NL" sz="4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b="0" i="1" smtClean="0">
                                      <a:latin typeface="Cambria Math" panose="02040503050406030204" pitchFamily="18" charset="0"/>
                                    </a:rPr>
                                    <m:t># </m:t>
                                  </m:r>
                                  <m: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  <m:t>𝑚𝑖𝑠𝑡𝑎𝑘𝑒𝑠</m:t>
                                  </m:r>
                                </m:num>
                                <m:den>
                                  <m: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  <m:t># </m:t>
                                  </m:r>
                                  <m: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  <m:t>𝑟𝑒𝑠𝑝𝑜𝑛𝑑𝑒𝑛𝑡𝑠</m:t>
                                  </m:r>
                                  <m: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  <m:t> ∗ # </m:t>
                                  </m:r>
                                  <m: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  <m:t>𝑖𝑡𝑒𝑚𝑠</m:t>
                                  </m:r>
                                  <m: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∗100%</m:t>
                      </m:r>
                    </m:oMath>
                  </m:oMathPara>
                </a14:m>
                <a:endParaRPr lang="nl-NL" sz="4800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 err="1"/>
                  <a:t>Should</a:t>
                </a:r>
                <a:r>
                  <a:rPr lang="nl-NL" dirty="0"/>
                  <a:t> </a:t>
                </a:r>
                <a:r>
                  <a:rPr lang="nl-NL" dirty="0" err="1"/>
                  <a:t>be</a:t>
                </a:r>
                <a:r>
                  <a:rPr lang="nl-NL" dirty="0"/>
                  <a:t> high (over 95%), </a:t>
                </a:r>
                <a:r>
                  <a:rPr lang="nl-NL" dirty="0" err="1"/>
                  <a:t>otherwise</a:t>
                </a:r>
                <a:r>
                  <a:rPr lang="nl-NL" dirty="0"/>
                  <a:t> </a:t>
                </a:r>
                <a:r>
                  <a:rPr lang="nl-NL" dirty="0" err="1"/>
                  <a:t>the</a:t>
                </a:r>
                <a:r>
                  <a:rPr lang="nl-NL" dirty="0"/>
                  <a:t> </a:t>
                </a:r>
                <a:r>
                  <a:rPr lang="nl-NL" dirty="0" err="1"/>
                  <a:t>Guttman</a:t>
                </a:r>
                <a:r>
                  <a:rPr lang="nl-NL" dirty="0"/>
                  <a:t> model is </a:t>
                </a:r>
                <a:r>
                  <a:rPr lang="nl-NL" dirty="0" err="1"/>
                  <a:t>rejected</a:t>
                </a:r>
                <a:r>
                  <a:rPr lang="nl-NL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F16315-98A1-E44B-9C15-A490EC777F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6356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2F4E1-8A2E-FE46-A943-16E0FE9B0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err="1"/>
              <a:t>Difficulties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Guttman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27DA-D9B4-404B-9DAF-74520FC3B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Deterministic</a:t>
            </a:r>
            <a:r>
              <a:rPr lang="nl-NL" dirty="0"/>
              <a:t> (</a:t>
            </a:r>
            <a:r>
              <a:rPr lang="nl-NL" dirty="0" err="1"/>
              <a:t>not</a:t>
            </a:r>
            <a:r>
              <a:rPr lang="nl-NL" dirty="0"/>
              <a:t> a ‘chance’ </a:t>
            </a:r>
            <a:r>
              <a:rPr lang="nl-NL" dirty="0" err="1"/>
              <a:t>interpretation</a:t>
            </a:r>
            <a:r>
              <a:rPr lang="nl-NL" dirty="0"/>
              <a:t>)</a:t>
            </a:r>
          </a:p>
          <a:p>
            <a:endParaRPr lang="nl-NL" dirty="0"/>
          </a:p>
          <a:p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simply</a:t>
            </a:r>
            <a:r>
              <a:rPr lang="nl-NL" dirty="0"/>
              <a:t> ‘</a:t>
            </a:r>
            <a:r>
              <a:rPr lang="nl-NL" dirty="0" err="1"/>
              <a:t>tested</a:t>
            </a:r>
            <a:r>
              <a:rPr lang="nl-NL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05572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B13B2-E6AA-204C-BF3A-734AA3916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err="1"/>
              <a:t>This</a:t>
            </a:r>
            <a:r>
              <a:rPr lang="nl-NL" dirty="0"/>
              <a:t> micro </a:t>
            </a:r>
            <a:r>
              <a:rPr lang="nl-NL" dirty="0" err="1"/>
              <a:t>lecture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3B08E-CB15-AD48-ACE4-3D91130F9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Latent trait</a:t>
            </a:r>
          </a:p>
          <a:p>
            <a:endParaRPr lang="en-US" dirty="0"/>
          </a:p>
          <a:p>
            <a:r>
              <a:rPr lang="en-US" dirty="0"/>
              <a:t>Guttman scale</a:t>
            </a:r>
          </a:p>
          <a:p>
            <a:r>
              <a:rPr lang="en-US" dirty="0"/>
              <a:t>Item trace lines /</a:t>
            </a:r>
            <a:r>
              <a:rPr lang="nl-NL" dirty="0"/>
              <a:t> </a:t>
            </a:r>
            <a:r>
              <a:rPr lang="en-GB" dirty="0"/>
              <a:t>Item Characteristic Curves</a:t>
            </a:r>
          </a:p>
          <a:p>
            <a:r>
              <a:rPr lang="en-GB" dirty="0"/>
              <a:t>Item difficulty</a:t>
            </a:r>
          </a:p>
          <a:p>
            <a:endParaRPr lang="en-GB" dirty="0"/>
          </a:p>
          <a:p>
            <a:r>
              <a:rPr lang="en-GB" dirty="0"/>
              <a:t>Guttman errors / Index of reproducibility</a:t>
            </a: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210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C8B34FE-12AA-E848-872F-178BFE8CBD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/>
              <a:t>Guttman scales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871431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C8B34FE-12AA-E848-872F-178BFE8CBD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/>
              <a:t>Guttman scales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247168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dirty="0"/>
              <a:t>Latent traits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B3386D-F2B6-444F-AE64-C56884E4B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dirty="0"/>
              <a:t>Position/opinion</a:t>
            </a:r>
          </a:p>
          <a:p>
            <a:pPr eaLnBrk="1" hangingPunct="1"/>
            <a:r>
              <a:rPr lang="en-GB" sz="2800" dirty="0"/>
              <a:t>Attitude</a:t>
            </a:r>
          </a:p>
          <a:p>
            <a:pPr eaLnBrk="1" hangingPunct="1"/>
            <a:r>
              <a:rPr lang="en-GB" i="1" dirty="0"/>
              <a:t>Knowledge</a:t>
            </a:r>
          </a:p>
          <a:p>
            <a:pPr eaLnBrk="1" hangingPunct="1"/>
            <a:endParaRPr lang="en-GB" sz="2800" i="1" dirty="0"/>
          </a:p>
          <a:p>
            <a:pPr eaLnBrk="1" hangingPunct="1"/>
            <a:r>
              <a:rPr lang="en-GB" i="1" dirty="0"/>
              <a:t>Example, mathematical abilities: addition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247414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319048" cy="1143000"/>
          </a:xfrm>
        </p:spPr>
        <p:txBody>
          <a:bodyPr/>
          <a:lstStyle/>
          <a:p>
            <a:pPr algn="l" eaLnBrk="1" hangingPunct="1"/>
            <a:r>
              <a:rPr lang="nl-NL" dirty="0"/>
              <a:t>Latent </a:t>
            </a:r>
            <a:r>
              <a:rPr lang="nl-NL" dirty="0" err="1"/>
              <a:t>traits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specific</a:t>
            </a:r>
            <a:r>
              <a:rPr lang="nl-NL" dirty="0"/>
              <a:t> items </a:t>
            </a:r>
          </a:p>
        </p:txBody>
      </p:sp>
      <p:sp>
        <p:nvSpPr>
          <p:cNvPr id="14" name="Pijl links 13"/>
          <p:cNvSpPr>
            <a:spLocks noChangeArrowheads="1"/>
          </p:cNvSpPr>
          <p:nvPr/>
        </p:nvSpPr>
        <p:spPr bwMode="auto">
          <a:xfrm rot="-8959952">
            <a:off x="4022635" y="2233335"/>
            <a:ext cx="3382041" cy="19537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8FF98"/>
              </a:gs>
              <a:gs pos="100000">
                <a:srgbClr val="21C520"/>
              </a:gs>
            </a:gsLst>
            <a:lin ang="5400000"/>
          </a:gradFill>
          <a:ln w="9525">
            <a:solidFill>
              <a:srgbClr val="30B12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" name="Pijl links 14"/>
          <p:cNvSpPr>
            <a:spLocks noChangeArrowheads="1"/>
          </p:cNvSpPr>
          <p:nvPr/>
        </p:nvSpPr>
        <p:spPr bwMode="auto">
          <a:xfrm rot="11557392">
            <a:off x="4252085" y="2795361"/>
            <a:ext cx="2909943" cy="217488"/>
          </a:xfrm>
          <a:prstGeom prst="rightArrow">
            <a:avLst>
              <a:gd name="adj1" fmla="val 50000"/>
              <a:gd name="adj2" fmla="val 49963"/>
            </a:avLst>
          </a:prstGeom>
          <a:gradFill rotWithShape="1">
            <a:gsLst>
              <a:gs pos="0">
                <a:srgbClr val="98FF98"/>
              </a:gs>
              <a:gs pos="100000">
                <a:srgbClr val="21C520"/>
              </a:gs>
            </a:gsLst>
            <a:lin ang="5400000"/>
          </a:gradFill>
          <a:ln w="9525">
            <a:solidFill>
              <a:srgbClr val="30B12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6" name="Pijl links 15"/>
          <p:cNvSpPr>
            <a:spLocks noChangeArrowheads="1"/>
          </p:cNvSpPr>
          <p:nvPr/>
        </p:nvSpPr>
        <p:spPr bwMode="auto">
          <a:xfrm rot="8734017">
            <a:off x="4082406" y="4066767"/>
            <a:ext cx="3381360" cy="218188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8FF98"/>
              </a:gs>
              <a:gs pos="100000">
                <a:srgbClr val="21C520"/>
              </a:gs>
            </a:gsLst>
            <a:lin ang="5400000"/>
          </a:gradFill>
          <a:ln w="9525">
            <a:solidFill>
              <a:srgbClr val="30B12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9472" name="Tekstvak 16"/>
          <p:cNvSpPr txBox="1">
            <a:spLocks noChangeArrowheads="1"/>
          </p:cNvSpPr>
          <p:nvPr/>
        </p:nvSpPr>
        <p:spPr bwMode="auto">
          <a:xfrm>
            <a:off x="8328248" y="2911690"/>
            <a:ext cx="19442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latin typeface="Arial" charset="0"/>
                <a:ea typeface="ＭＳ Ｐゴシック" charset="-128"/>
              </a:rPr>
              <a:t>Latent </a:t>
            </a:r>
            <a:r>
              <a:rPr lang="nl-NL" sz="2400" dirty="0" err="1">
                <a:latin typeface="Arial" charset="0"/>
                <a:ea typeface="ＭＳ Ｐゴシック" charset="-128"/>
              </a:rPr>
              <a:t>trait</a:t>
            </a:r>
            <a:endParaRPr lang="nl-NL" sz="2400" dirty="0"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nl-NL" sz="2400" dirty="0">
                <a:latin typeface="Arial" charset="0"/>
                <a:ea typeface="ＭＳ Ｐゴシック" charset="-128"/>
              </a:rPr>
              <a:t>(low   high)</a:t>
            </a:r>
          </a:p>
        </p:txBody>
      </p:sp>
      <p:sp>
        <p:nvSpPr>
          <p:cNvPr id="19473" name="Tekstvak 17"/>
          <p:cNvSpPr txBox="1">
            <a:spLocks noChangeArrowheads="1"/>
          </p:cNvSpPr>
          <p:nvPr/>
        </p:nvSpPr>
        <p:spPr bwMode="auto">
          <a:xfrm>
            <a:off x="2979916" y="1384484"/>
            <a:ext cx="12731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latin typeface="Arial" charset="0"/>
                <a:ea typeface="ＭＳ Ｐゴシック" charset="-128"/>
              </a:rPr>
              <a:t>Item 1</a:t>
            </a:r>
          </a:p>
        </p:txBody>
      </p:sp>
      <p:sp>
        <p:nvSpPr>
          <p:cNvPr id="19474" name="Tekstvak 18"/>
          <p:cNvSpPr txBox="1">
            <a:spLocks noChangeArrowheads="1"/>
          </p:cNvSpPr>
          <p:nvPr/>
        </p:nvSpPr>
        <p:spPr bwMode="auto">
          <a:xfrm>
            <a:off x="2973921" y="2372373"/>
            <a:ext cx="12731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latin typeface="Arial" charset="0"/>
                <a:ea typeface="ＭＳ Ｐゴシック" charset="-128"/>
              </a:rPr>
              <a:t>Item 2</a:t>
            </a:r>
          </a:p>
        </p:txBody>
      </p:sp>
      <p:sp>
        <p:nvSpPr>
          <p:cNvPr id="19475" name="Tekstvak 19"/>
          <p:cNvSpPr txBox="1">
            <a:spLocks noChangeArrowheads="1"/>
          </p:cNvSpPr>
          <p:nvPr/>
        </p:nvSpPr>
        <p:spPr bwMode="auto">
          <a:xfrm>
            <a:off x="3029939" y="4956349"/>
            <a:ext cx="12731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latin typeface="Arial" charset="0"/>
                <a:ea typeface="ＭＳ Ｐゴシック" charset="-128"/>
              </a:rPr>
              <a:t>Item 4</a:t>
            </a:r>
          </a:p>
        </p:txBody>
      </p:sp>
      <p:cxnSp>
        <p:nvCxnSpPr>
          <p:cNvPr id="23" name="Straight Arrow Connector 3">
            <a:extLst>
              <a:ext uri="{FF2B5EF4-FFF2-40B4-BE49-F238E27FC236}">
                <a16:creationId xmlns:a16="http://schemas.microsoft.com/office/drawing/2014/main" id="{1F6E928E-A018-2045-82B9-B2124DB31043}"/>
              </a:ext>
            </a:extLst>
          </p:cNvPr>
          <p:cNvCxnSpPr>
            <a:cxnSpLocks/>
            <a:stCxn id="19474" idx="1"/>
            <a:endCxn id="19473" idx="1"/>
          </p:cNvCxnSpPr>
          <p:nvPr/>
        </p:nvCxnSpPr>
        <p:spPr>
          <a:xfrm rot="10800000" flipH="1">
            <a:off x="2973920" y="1615318"/>
            <a:ext cx="5995" cy="987889"/>
          </a:xfrm>
          <a:prstGeom prst="curvedConnector3">
            <a:avLst>
              <a:gd name="adj1" fmla="val -3813178"/>
            </a:avLst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EFD4B47-68B9-C04E-A1EB-64AB6022FDC8}"/>
              </a:ext>
            </a:extLst>
          </p:cNvPr>
          <p:cNvSpPr txBox="1"/>
          <p:nvPr/>
        </p:nvSpPr>
        <p:spPr>
          <a:xfrm>
            <a:off x="3626939" y="5790737"/>
            <a:ext cx="2745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Concrete/</a:t>
            </a:r>
            <a:r>
              <a:rPr lang="nl-NL" sz="2800" dirty="0" err="1"/>
              <a:t>Specific</a:t>
            </a:r>
            <a:endParaRPr lang="nl-NL" sz="28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0829783-5832-1D4F-87D4-4EED75C6CEA7}"/>
              </a:ext>
            </a:extLst>
          </p:cNvPr>
          <p:cNvSpPr txBox="1"/>
          <p:nvPr/>
        </p:nvSpPr>
        <p:spPr>
          <a:xfrm>
            <a:off x="7775947" y="5790737"/>
            <a:ext cx="4373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General/abstract/</a:t>
            </a:r>
            <a:r>
              <a:rPr lang="nl-NL" sz="2800" b="1" dirty="0"/>
              <a:t>latent </a:t>
            </a:r>
            <a:r>
              <a:rPr lang="nl-NL" sz="2800" b="1" dirty="0" err="1"/>
              <a:t>trait</a:t>
            </a:r>
            <a:endParaRPr lang="nl-NL" sz="28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ABCF3C-9485-094C-B3CB-2529D7A4E9F8}"/>
              </a:ext>
            </a:extLst>
          </p:cNvPr>
          <p:cNvSpPr txBox="1"/>
          <p:nvPr/>
        </p:nvSpPr>
        <p:spPr>
          <a:xfrm>
            <a:off x="1040298" y="1825422"/>
            <a:ext cx="1750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“</a:t>
            </a:r>
            <a:r>
              <a:rPr lang="nl-NL" sz="2400" dirty="0" err="1"/>
              <a:t>Associated</a:t>
            </a:r>
            <a:r>
              <a:rPr lang="nl-NL" sz="2400" dirty="0"/>
              <a:t>”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59EE18-871F-7E48-8256-A6B4544489F3}"/>
              </a:ext>
            </a:extLst>
          </p:cNvPr>
          <p:cNvSpPr txBox="1"/>
          <p:nvPr/>
        </p:nvSpPr>
        <p:spPr>
          <a:xfrm>
            <a:off x="995889" y="4260880"/>
            <a:ext cx="1750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“</a:t>
            </a:r>
            <a:r>
              <a:rPr lang="nl-NL" sz="2400" dirty="0" err="1"/>
              <a:t>Associated</a:t>
            </a:r>
            <a:r>
              <a:rPr lang="nl-NL" sz="2400" dirty="0"/>
              <a:t>”</a:t>
            </a:r>
          </a:p>
        </p:txBody>
      </p:sp>
      <p:sp>
        <p:nvSpPr>
          <p:cNvPr id="21" name="Pijl links 14">
            <a:extLst>
              <a:ext uri="{FF2B5EF4-FFF2-40B4-BE49-F238E27FC236}">
                <a16:creationId xmlns:a16="http://schemas.microsoft.com/office/drawing/2014/main" id="{397DD165-D1F0-0E4B-93AD-1C27A0DE2ED9}"/>
              </a:ext>
            </a:extLst>
          </p:cNvPr>
          <p:cNvSpPr>
            <a:spLocks noChangeArrowheads="1"/>
          </p:cNvSpPr>
          <p:nvPr/>
        </p:nvSpPr>
        <p:spPr bwMode="auto">
          <a:xfrm rot="10081856">
            <a:off x="4257659" y="3426369"/>
            <a:ext cx="2909943" cy="217488"/>
          </a:xfrm>
          <a:prstGeom prst="rightArrow">
            <a:avLst>
              <a:gd name="adj1" fmla="val 50000"/>
              <a:gd name="adj2" fmla="val 49963"/>
            </a:avLst>
          </a:prstGeom>
          <a:gradFill rotWithShape="1">
            <a:gsLst>
              <a:gs pos="0">
                <a:srgbClr val="98FF98"/>
              </a:gs>
              <a:gs pos="100000">
                <a:srgbClr val="21C520"/>
              </a:gs>
            </a:gsLst>
            <a:lin ang="5400000"/>
          </a:gradFill>
          <a:ln w="9525">
            <a:solidFill>
              <a:srgbClr val="30B12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5" name="Tekstvak 18">
            <a:extLst>
              <a:ext uri="{FF2B5EF4-FFF2-40B4-BE49-F238E27FC236}">
                <a16:creationId xmlns:a16="http://schemas.microsoft.com/office/drawing/2014/main" id="{84323ECF-FDB8-184A-87DD-00EE71509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0388" y="3603266"/>
            <a:ext cx="12731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latin typeface="Arial" charset="0"/>
                <a:ea typeface="ＭＳ Ｐゴシック" charset="-128"/>
              </a:rPr>
              <a:t>Item 3</a:t>
            </a:r>
          </a:p>
        </p:txBody>
      </p:sp>
      <p:cxnSp>
        <p:nvCxnSpPr>
          <p:cNvPr id="43" name="Straight Arrow Connector 3">
            <a:extLst>
              <a:ext uri="{FF2B5EF4-FFF2-40B4-BE49-F238E27FC236}">
                <a16:creationId xmlns:a16="http://schemas.microsoft.com/office/drawing/2014/main" id="{C7935472-BEBE-E64B-B2E1-E9A770D492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2921236" y="2783611"/>
            <a:ext cx="5995" cy="987889"/>
          </a:xfrm>
          <a:prstGeom prst="curvedConnector3">
            <a:avLst>
              <a:gd name="adj1" fmla="val -3813178"/>
            </a:avLst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3">
            <a:extLst>
              <a:ext uri="{FF2B5EF4-FFF2-40B4-BE49-F238E27FC236}">
                <a16:creationId xmlns:a16="http://schemas.microsoft.com/office/drawing/2014/main" id="{FA0DA515-F0C1-524C-AE94-03892DA19861}"/>
              </a:ext>
            </a:extLst>
          </p:cNvPr>
          <p:cNvCxnSpPr>
            <a:cxnSpLocks/>
          </p:cNvCxnSpPr>
          <p:nvPr/>
        </p:nvCxnSpPr>
        <p:spPr>
          <a:xfrm rot="10800000" flipH="1">
            <a:off x="2921235" y="4009443"/>
            <a:ext cx="5995" cy="987889"/>
          </a:xfrm>
          <a:prstGeom prst="curvedConnector3">
            <a:avLst>
              <a:gd name="adj1" fmla="val -3813178"/>
            </a:avLst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499790D6-C99D-8B4F-A441-4DFB980971DE}"/>
              </a:ext>
            </a:extLst>
          </p:cNvPr>
          <p:cNvSpPr txBox="1"/>
          <p:nvPr/>
        </p:nvSpPr>
        <p:spPr>
          <a:xfrm>
            <a:off x="1037299" y="3097355"/>
            <a:ext cx="1750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“</a:t>
            </a:r>
            <a:r>
              <a:rPr lang="nl-NL" sz="2400" dirty="0" err="1"/>
              <a:t>Associated</a:t>
            </a:r>
            <a:r>
              <a:rPr lang="nl-NL" sz="24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911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9472" grpId="0"/>
      <p:bldP spid="19473" grpId="0"/>
      <p:bldP spid="19474" grpId="0"/>
      <p:bldP spid="19475" grpId="0"/>
      <p:bldP spid="10" grpId="0"/>
      <p:bldP spid="24" grpId="0"/>
      <p:bldP spid="18" grpId="0"/>
      <p:bldP spid="19" grpId="0"/>
      <p:bldP spid="21" grpId="0" animBg="1"/>
      <p:bldP spid="25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dirty="0"/>
              <a:t>Items can be different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B3386D-F2B6-444F-AE64-C56884E4B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sz="2800" dirty="0"/>
              <a:t>Closed ordinal items (strongly disagree … strongly agree)</a:t>
            </a:r>
          </a:p>
          <a:p>
            <a:pPr marL="0" indent="0" eaLnBrk="1" hangingPunct="1">
              <a:buNone/>
            </a:pPr>
            <a:endParaRPr lang="en-GB" sz="2800" dirty="0"/>
          </a:p>
          <a:p>
            <a:pPr marL="0" indent="0" eaLnBrk="1" hangingPunct="1">
              <a:buNone/>
            </a:pPr>
            <a:r>
              <a:rPr lang="en-GB" sz="2800" dirty="0"/>
              <a:t>Closed dichotomous items (incorrect-correct; yes-no)</a:t>
            </a:r>
          </a:p>
          <a:p>
            <a:pPr marL="0" indent="0" eaLnBrk="1" hangingPunct="1">
              <a:buNone/>
            </a:pPr>
            <a:endParaRPr lang="en-GB" sz="2800" dirty="0"/>
          </a:p>
          <a:p>
            <a:pPr marL="0" indent="0" eaLnBrk="1" hangingPunct="1">
              <a:buNone/>
            </a:pPr>
            <a:r>
              <a:rPr lang="en-GB" sz="2800" dirty="0"/>
              <a:t>Open ended questions</a:t>
            </a:r>
          </a:p>
          <a:p>
            <a:pPr marL="0" indent="0" eaLnBrk="1" hangingPunct="1">
              <a:buNone/>
            </a:pPr>
            <a:r>
              <a:rPr lang="en-GB" sz="2800" dirty="0"/>
              <a:t>Example:   “Answer the following question: 1 + 1 = …. ”</a:t>
            </a:r>
          </a:p>
          <a:p>
            <a:pPr marL="0" indent="0" eaLnBrk="1" hangingPunct="1">
              <a:buNone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042C4-20BF-E548-A168-4084042F8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Latent </a:t>
            </a:r>
            <a:r>
              <a:rPr lang="nl-NL" dirty="0" err="1"/>
              <a:t>trait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specific</a:t>
            </a:r>
            <a:r>
              <a:rPr lang="nl-NL" dirty="0"/>
              <a:t> item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525F94-96E3-2941-8A32-720E817E76DC}"/>
              </a:ext>
            </a:extLst>
          </p:cNvPr>
          <p:cNvCxnSpPr/>
          <p:nvPr/>
        </p:nvCxnSpPr>
        <p:spPr>
          <a:xfrm>
            <a:off x="1636621" y="5301208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893680F-3B15-974A-8767-E0C261FDCFE6}"/>
              </a:ext>
            </a:extLst>
          </p:cNvPr>
          <p:cNvSpPr txBox="1"/>
          <p:nvPr/>
        </p:nvSpPr>
        <p:spPr>
          <a:xfrm>
            <a:off x="1492605" y="5661248"/>
            <a:ext cx="862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low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127E1C-E029-DA46-ACB1-4B420F9C9D1C}"/>
              </a:ext>
            </a:extLst>
          </p:cNvPr>
          <p:cNvSpPr txBox="1"/>
          <p:nvPr/>
        </p:nvSpPr>
        <p:spPr>
          <a:xfrm>
            <a:off x="10382365" y="5693552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high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556EA64-817A-4041-8C1D-5CDFE599CE79}"/>
              </a:ext>
            </a:extLst>
          </p:cNvPr>
          <p:cNvCxnSpPr>
            <a:cxnSpLocks/>
          </p:cNvCxnSpPr>
          <p:nvPr/>
        </p:nvCxnSpPr>
        <p:spPr>
          <a:xfrm flipV="1">
            <a:off x="1631504" y="1844824"/>
            <a:ext cx="0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984A3BE-881E-2F46-9C47-681951DCE7DB}"/>
              </a:ext>
            </a:extLst>
          </p:cNvPr>
          <p:cNvSpPr txBox="1"/>
          <p:nvPr/>
        </p:nvSpPr>
        <p:spPr>
          <a:xfrm rot="16200000">
            <a:off x="56703" y="3280629"/>
            <a:ext cx="19347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Item score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FE565F-AE38-E743-A267-48E8575939F8}"/>
              </a:ext>
            </a:extLst>
          </p:cNvPr>
          <p:cNvSpPr txBox="1"/>
          <p:nvPr/>
        </p:nvSpPr>
        <p:spPr>
          <a:xfrm>
            <a:off x="1132767" y="461619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E24EF-3639-474D-8B85-6227DDB85933}"/>
              </a:ext>
            </a:extLst>
          </p:cNvPr>
          <p:cNvSpPr txBox="1"/>
          <p:nvPr/>
        </p:nvSpPr>
        <p:spPr>
          <a:xfrm>
            <a:off x="1316471" y="17450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F4B436B-B68D-B049-A539-0835F01BC76F}"/>
              </a:ext>
            </a:extLst>
          </p:cNvPr>
          <p:cNvCxnSpPr>
            <a:cxnSpLocks/>
          </p:cNvCxnSpPr>
          <p:nvPr/>
        </p:nvCxnSpPr>
        <p:spPr>
          <a:xfrm flipV="1">
            <a:off x="4020534" y="5301208"/>
            <a:ext cx="0" cy="432048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EB4AA26-490F-BF4C-881A-A9FEDA2703DF}"/>
              </a:ext>
            </a:extLst>
          </p:cNvPr>
          <p:cNvSpPr txBox="1"/>
          <p:nvPr/>
        </p:nvSpPr>
        <p:spPr>
          <a:xfrm>
            <a:off x="3381195" y="1844824"/>
            <a:ext cx="1249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Correct?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C69BEF-1EFC-594D-B8CD-297AAA02327A}"/>
              </a:ext>
            </a:extLst>
          </p:cNvPr>
          <p:cNvSpPr txBox="1"/>
          <p:nvPr/>
        </p:nvSpPr>
        <p:spPr>
          <a:xfrm>
            <a:off x="3232266" y="4675203"/>
            <a:ext cx="145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Incorrect?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4E91DE-678F-2A42-A4B2-173F4E74D0AE}"/>
              </a:ext>
            </a:extLst>
          </p:cNvPr>
          <p:cNvSpPr txBox="1"/>
          <p:nvPr/>
        </p:nvSpPr>
        <p:spPr>
          <a:xfrm>
            <a:off x="2436358" y="5799747"/>
            <a:ext cx="379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Math </a:t>
            </a:r>
            <a:r>
              <a:rPr lang="nl-NL" sz="2400" dirty="0" err="1"/>
              <a:t>knowledge</a:t>
            </a:r>
            <a:r>
              <a:rPr lang="nl-NL" sz="2400" dirty="0"/>
              <a:t> of person A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F503618-1151-CD40-8932-F21A1C8A4836}"/>
              </a:ext>
            </a:extLst>
          </p:cNvPr>
          <p:cNvCxnSpPr>
            <a:cxnSpLocks/>
          </p:cNvCxnSpPr>
          <p:nvPr/>
        </p:nvCxnSpPr>
        <p:spPr>
          <a:xfrm flipV="1">
            <a:off x="8018581" y="5300937"/>
            <a:ext cx="0" cy="432048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E4C6D5A-B33C-8648-96A8-9B2994C9B609}"/>
              </a:ext>
            </a:extLst>
          </p:cNvPr>
          <p:cNvSpPr txBox="1"/>
          <p:nvPr/>
        </p:nvSpPr>
        <p:spPr>
          <a:xfrm>
            <a:off x="7379242" y="1844553"/>
            <a:ext cx="1249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Correct?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B3FB0C-FBDF-B24F-9C7E-B604ABC90DAE}"/>
              </a:ext>
            </a:extLst>
          </p:cNvPr>
          <p:cNvSpPr txBox="1"/>
          <p:nvPr/>
        </p:nvSpPr>
        <p:spPr>
          <a:xfrm>
            <a:off x="7230313" y="4674932"/>
            <a:ext cx="145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Incorrect?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E3E9F2-6A0A-A04D-B968-C72E283E8D96}"/>
              </a:ext>
            </a:extLst>
          </p:cNvPr>
          <p:cNvSpPr txBox="1"/>
          <p:nvPr/>
        </p:nvSpPr>
        <p:spPr>
          <a:xfrm>
            <a:off x="6434405" y="5799476"/>
            <a:ext cx="379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Math </a:t>
            </a:r>
            <a:r>
              <a:rPr lang="nl-NL" sz="2400" dirty="0" err="1"/>
              <a:t>knowledge</a:t>
            </a:r>
            <a:r>
              <a:rPr lang="nl-NL" sz="2400" dirty="0"/>
              <a:t> of person A</a:t>
            </a:r>
          </a:p>
        </p:txBody>
      </p:sp>
    </p:spTree>
    <p:extLst>
      <p:ext uri="{BB962C8B-B14F-4D97-AF65-F5344CB8AC3E}">
        <p14:creationId xmlns:p14="http://schemas.microsoft.com/office/powerpoint/2010/main" val="140769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  <p:bldP spid="15" grpId="0"/>
      <p:bldP spid="4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C396D-930B-7E45-98DD-4AF4490E9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898B7-6E76-6547-969A-EF20C284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rgbClr val="FFC000"/>
                </a:solidFill>
              </a:rPr>
              <a:t>Item 1: 30 + 3 = </a:t>
            </a:r>
          </a:p>
          <a:p>
            <a:pPr marL="0" indent="0">
              <a:buNone/>
            </a:pPr>
            <a:r>
              <a:rPr lang="nl-NL" dirty="0">
                <a:solidFill>
                  <a:srgbClr val="0070C0"/>
                </a:solidFill>
              </a:rPr>
              <a:t>Item 2: 30 + 12 = 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Item 3: 33 + 12 = </a:t>
            </a:r>
          </a:p>
          <a:p>
            <a:pPr marL="0" indent="0">
              <a:buNone/>
            </a:pPr>
            <a:r>
              <a:rPr lang="nl-NL" dirty="0">
                <a:solidFill>
                  <a:srgbClr val="00B050"/>
                </a:solidFill>
              </a:rPr>
              <a:t>Item 4: 33+ 18 =</a:t>
            </a:r>
          </a:p>
          <a:p>
            <a:pPr marL="0" indent="0">
              <a:buNone/>
            </a:pPr>
            <a:endParaRPr lang="nl-NL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nl-NL" dirty="0" err="1"/>
              <a:t>What</a:t>
            </a:r>
            <a:r>
              <a:rPr lang="nl-NL" dirty="0"/>
              <a:t> is:</a:t>
            </a:r>
          </a:p>
          <a:p>
            <a:pPr marL="0" indent="0">
              <a:buNone/>
            </a:pPr>
            <a:r>
              <a:rPr lang="nl-NL" dirty="0"/>
              <a:t>Chance (</a:t>
            </a:r>
            <a:r>
              <a:rPr lang="nl-NL" i="1" dirty="0"/>
              <a:t>p</a:t>
            </a:r>
            <a:r>
              <a:rPr lang="nl-NL" dirty="0"/>
              <a:t>) a person </a:t>
            </a:r>
            <a:r>
              <a:rPr lang="nl-NL" dirty="0" err="1"/>
              <a:t>answers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question </a:t>
            </a:r>
            <a:r>
              <a:rPr lang="nl-NL" dirty="0" err="1"/>
              <a:t>correctly</a:t>
            </a:r>
            <a:r>
              <a:rPr lang="nl-NL" dirty="0"/>
              <a:t>, </a:t>
            </a:r>
          </a:p>
          <a:p>
            <a:pPr marL="0" indent="0">
              <a:buNone/>
            </a:pPr>
            <a:r>
              <a:rPr lang="nl-NL" i="1" u="sng" dirty="0" err="1"/>
              <a:t>given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score on </a:t>
            </a:r>
            <a:r>
              <a:rPr lang="nl-NL" dirty="0" err="1"/>
              <a:t>the</a:t>
            </a:r>
            <a:r>
              <a:rPr lang="nl-NL" dirty="0"/>
              <a:t> latent </a:t>
            </a:r>
            <a:r>
              <a:rPr lang="nl-NL" dirty="0" err="1"/>
              <a:t>trait</a:t>
            </a:r>
            <a:r>
              <a:rPr lang="nl-NL" dirty="0"/>
              <a:t>?</a:t>
            </a:r>
          </a:p>
          <a:p>
            <a:pPr marL="0" indent="0">
              <a:buNone/>
            </a:pPr>
            <a:r>
              <a:rPr lang="nl-NL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207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042C4-20BF-E548-A168-4084042F8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Item </a:t>
            </a:r>
            <a:r>
              <a:rPr lang="nl-NL" dirty="0" err="1"/>
              <a:t>Trace</a:t>
            </a:r>
            <a:r>
              <a:rPr lang="nl-NL" dirty="0"/>
              <a:t> Line / </a:t>
            </a:r>
            <a:r>
              <a:rPr lang="en-GB" dirty="0"/>
              <a:t>Item Characteristic Curve</a:t>
            </a:r>
            <a:endParaRPr lang="nl-NL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525F94-96E3-2941-8A32-720E817E76DC}"/>
              </a:ext>
            </a:extLst>
          </p:cNvPr>
          <p:cNvCxnSpPr/>
          <p:nvPr/>
        </p:nvCxnSpPr>
        <p:spPr>
          <a:xfrm>
            <a:off x="1631504" y="5301208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893680F-3B15-974A-8767-E0C261FDCFE6}"/>
              </a:ext>
            </a:extLst>
          </p:cNvPr>
          <p:cNvSpPr txBox="1"/>
          <p:nvPr/>
        </p:nvSpPr>
        <p:spPr>
          <a:xfrm>
            <a:off x="1487488" y="5661248"/>
            <a:ext cx="862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low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127E1C-E029-DA46-ACB1-4B420F9C9D1C}"/>
              </a:ext>
            </a:extLst>
          </p:cNvPr>
          <p:cNvSpPr txBox="1"/>
          <p:nvPr/>
        </p:nvSpPr>
        <p:spPr>
          <a:xfrm>
            <a:off x="9794637" y="5661248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high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F4E5DD7-3874-8842-84C5-213EB7DCBA4B}"/>
              </a:ext>
            </a:extLst>
          </p:cNvPr>
          <p:cNvCxnSpPr>
            <a:cxnSpLocks/>
          </p:cNvCxnSpPr>
          <p:nvPr/>
        </p:nvCxnSpPr>
        <p:spPr>
          <a:xfrm flipV="1">
            <a:off x="1631504" y="1844824"/>
            <a:ext cx="0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4637E43-E74B-1A49-8E08-6D18AD48D433}"/>
              </a:ext>
            </a:extLst>
          </p:cNvPr>
          <p:cNvSpPr txBox="1"/>
          <p:nvPr/>
        </p:nvSpPr>
        <p:spPr>
          <a:xfrm rot="16200000">
            <a:off x="56703" y="3280629"/>
            <a:ext cx="19347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Item score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DC78C2-A5CF-9F41-9FAF-F2B2113472D5}"/>
              </a:ext>
            </a:extLst>
          </p:cNvPr>
          <p:cNvSpPr txBox="1"/>
          <p:nvPr/>
        </p:nvSpPr>
        <p:spPr>
          <a:xfrm>
            <a:off x="1193110" y="492723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D183DF3-1B2C-7F44-86B3-21C5A6E6756F}"/>
              </a:ext>
            </a:extLst>
          </p:cNvPr>
          <p:cNvSpPr txBox="1"/>
          <p:nvPr/>
        </p:nvSpPr>
        <p:spPr>
          <a:xfrm>
            <a:off x="1316471" y="17450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1</a:t>
            </a:r>
          </a:p>
        </p:txBody>
      </p:sp>
      <p:cxnSp>
        <p:nvCxnSpPr>
          <p:cNvPr id="4" name="Elbow Connector 3">
            <a:extLst>
              <a:ext uri="{FF2B5EF4-FFF2-40B4-BE49-F238E27FC236}">
                <a16:creationId xmlns:a16="http://schemas.microsoft.com/office/drawing/2014/main" id="{1FB351C0-3D89-E74F-89C4-CBB31AC1ECF2}"/>
              </a:ext>
            </a:extLst>
          </p:cNvPr>
          <p:cNvCxnSpPr>
            <a:cxnSpLocks/>
          </p:cNvCxnSpPr>
          <p:nvPr/>
        </p:nvCxnSpPr>
        <p:spPr>
          <a:xfrm flipV="1">
            <a:off x="1683879" y="1844824"/>
            <a:ext cx="8372561" cy="3456384"/>
          </a:xfrm>
          <a:prstGeom prst="bentConnector3">
            <a:avLst>
              <a:gd name="adj1" fmla="val 54778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2E2B9A17-840F-9843-BE0C-A37DC6CB5FDA}"/>
              </a:ext>
            </a:extLst>
          </p:cNvPr>
          <p:cNvCxnSpPr>
            <a:cxnSpLocks/>
          </p:cNvCxnSpPr>
          <p:nvPr/>
        </p:nvCxnSpPr>
        <p:spPr>
          <a:xfrm flipV="1">
            <a:off x="1631504" y="1838293"/>
            <a:ext cx="7220433" cy="3462914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FF98482A-8D1A-3A46-B7A3-51808C0737F5}"/>
              </a:ext>
            </a:extLst>
          </p:cNvPr>
          <p:cNvCxnSpPr>
            <a:cxnSpLocks/>
          </p:cNvCxnSpPr>
          <p:nvPr/>
        </p:nvCxnSpPr>
        <p:spPr>
          <a:xfrm flipV="1">
            <a:off x="3209839" y="1831762"/>
            <a:ext cx="8372561" cy="3469446"/>
          </a:xfrm>
          <a:prstGeom prst="bentConnector3">
            <a:avLst>
              <a:gd name="adj1" fmla="val 5000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08661531-083C-F542-8F7C-0471D853D441}"/>
              </a:ext>
            </a:extLst>
          </p:cNvPr>
          <p:cNvCxnSpPr>
            <a:cxnSpLocks/>
          </p:cNvCxnSpPr>
          <p:nvPr/>
        </p:nvCxnSpPr>
        <p:spPr>
          <a:xfrm flipV="1">
            <a:off x="611148" y="1831761"/>
            <a:ext cx="7220433" cy="3462914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2A1753F-19D4-DF4C-882D-56E5C2B11B60}"/>
              </a:ext>
            </a:extLst>
          </p:cNvPr>
          <p:cNvSpPr txBox="1"/>
          <p:nvPr/>
        </p:nvSpPr>
        <p:spPr>
          <a:xfrm>
            <a:off x="3593435" y="2285519"/>
            <a:ext cx="1255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rgbClr val="FFC000"/>
                </a:solidFill>
              </a:rPr>
              <a:t>Item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ECFD143-7396-BF49-BBE5-623836ADA80F}"/>
              </a:ext>
            </a:extLst>
          </p:cNvPr>
          <p:cNvSpPr txBox="1"/>
          <p:nvPr/>
        </p:nvSpPr>
        <p:spPr>
          <a:xfrm>
            <a:off x="4687838" y="3004256"/>
            <a:ext cx="1255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rgbClr val="0070C0"/>
                </a:solidFill>
              </a:rPr>
              <a:t>Item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DA0EF8-91F6-3B43-A4F7-55EE24108FC7}"/>
              </a:ext>
            </a:extLst>
          </p:cNvPr>
          <p:cNvSpPr txBox="1"/>
          <p:nvPr/>
        </p:nvSpPr>
        <p:spPr>
          <a:xfrm>
            <a:off x="5629731" y="3430605"/>
            <a:ext cx="1255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rgbClr val="FF0000"/>
                </a:solidFill>
              </a:rPr>
              <a:t>Item 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F2F43C7-D55F-AE46-9304-10BD3F0AE4DB}"/>
              </a:ext>
            </a:extLst>
          </p:cNvPr>
          <p:cNvSpPr txBox="1"/>
          <p:nvPr/>
        </p:nvSpPr>
        <p:spPr>
          <a:xfrm>
            <a:off x="6788055" y="3955622"/>
            <a:ext cx="1255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rgbClr val="00B050"/>
                </a:solidFill>
              </a:rPr>
              <a:t>Item 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B71FE7-4CF5-3845-9185-E76730919BB2}"/>
              </a:ext>
            </a:extLst>
          </p:cNvPr>
          <p:cNvSpPr txBox="1"/>
          <p:nvPr/>
        </p:nvSpPr>
        <p:spPr>
          <a:xfrm>
            <a:off x="5315767" y="5382815"/>
            <a:ext cx="1305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/>
              <a:t>Difficulty</a:t>
            </a:r>
            <a:endParaRPr lang="nl-NL" sz="2400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98D5BA6-7D5E-A84E-A95C-963C885DA2B7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6621124" y="5613648"/>
            <a:ext cx="771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D7C17D-2AE2-BE45-9374-D4003BFE90C8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4223792" y="5613648"/>
            <a:ext cx="10919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41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31" grpId="0"/>
      <p:bldP spid="32" grpId="0"/>
      <p:bldP spid="33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AD875-8ADA-8B4B-A151-1D15027F6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err="1"/>
              <a:t>Guttman</a:t>
            </a:r>
            <a:r>
              <a:rPr lang="nl-NL" dirty="0"/>
              <a:t>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8DA11-8001-6B44-B764-CF9653A9B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We </a:t>
            </a:r>
            <a:r>
              <a:rPr lang="nl-NL" dirty="0" err="1"/>
              <a:t>expect</a:t>
            </a:r>
            <a:r>
              <a:rPr lang="nl-NL" dirty="0"/>
              <a:t> </a:t>
            </a:r>
            <a:r>
              <a:rPr lang="nl-NL" u="sng" dirty="0"/>
              <a:t>items</a:t>
            </a:r>
            <a:r>
              <a:rPr lang="nl-NL" dirty="0"/>
              <a:t> are </a:t>
            </a:r>
            <a:r>
              <a:rPr lang="nl-NL" b="1" dirty="0" err="1"/>
              <a:t>ordered</a:t>
            </a:r>
            <a:r>
              <a:rPr lang="nl-NL" dirty="0"/>
              <a:t>: </a:t>
            </a:r>
          </a:p>
          <a:p>
            <a:pPr marL="0" indent="0">
              <a:buNone/>
            </a:pPr>
            <a:r>
              <a:rPr lang="nl-NL" dirty="0"/>
              <a:t>in </a:t>
            </a: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example</a:t>
            </a:r>
            <a:r>
              <a:rPr lang="nl-NL" dirty="0"/>
              <a:t> 1, 2, 3 </a:t>
            </a:r>
            <a:r>
              <a:rPr lang="nl-NL" dirty="0" err="1"/>
              <a:t>and</a:t>
            </a:r>
            <a:r>
              <a:rPr lang="nl-NL" dirty="0"/>
              <a:t> 4.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err="1"/>
              <a:t>So</a:t>
            </a:r>
            <a:r>
              <a:rPr lang="nl-NL" dirty="0"/>
              <a:t>: a respondent </a:t>
            </a:r>
            <a:r>
              <a:rPr lang="nl-NL" dirty="0" err="1"/>
              <a:t>answering</a:t>
            </a:r>
            <a:r>
              <a:rPr lang="nl-NL" dirty="0"/>
              <a:t> item 4 </a:t>
            </a:r>
            <a:r>
              <a:rPr lang="nl-NL" dirty="0" err="1"/>
              <a:t>correctly</a:t>
            </a:r>
            <a:r>
              <a:rPr lang="nl-NL" dirty="0"/>
              <a:t>,</a:t>
            </a:r>
          </a:p>
          <a:p>
            <a:pPr marL="0" indent="0">
              <a:buNone/>
            </a:pPr>
            <a:r>
              <a:rPr lang="nl-NL" dirty="0"/>
              <a:t>is </a:t>
            </a:r>
            <a:r>
              <a:rPr lang="nl-NL" dirty="0" err="1"/>
              <a:t>expected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answer</a:t>
            </a:r>
            <a:r>
              <a:rPr lang="nl-NL" dirty="0"/>
              <a:t> 1, 2 &amp; 3 </a:t>
            </a:r>
            <a:r>
              <a:rPr lang="nl-NL" dirty="0" err="1"/>
              <a:t>correctly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Also</a:t>
            </a:r>
            <a:r>
              <a:rPr lang="nl-NL" dirty="0"/>
              <a:t> </a:t>
            </a:r>
            <a:r>
              <a:rPr lang="nl-NL" u="sng" dirty="0" err="1"/>
              <a:t>respondents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ordered</a:t>
            </a:r>
            <a:r>
              <a:rPr lang="nl-NL" dirty="0"/>
              <a:t> on </a:t>
            </a:r>
            <a:r>
              <a:rPr lang="nl-NL" dirty="0" err="1"/>
              <a:t>the</a:t>
            </a:r>
            <a:r>
              <a:rPr lang="nl-NL" dirty="0"/>
              <a:t> latent </a:t>
            </a:r>
            <a:r>
              <a:rPr lang="nl-NL" dirty="0" err="1"/>
              <a:t>trait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323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T_wit_NL v1">
  <a:themeElements>
    <a:clrScheme name="UT_wit_NL v1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4B233"/>
      </a:accent1>
      <a:accent2>
        <a:srgbClr val="CF0072"/>
      </a:accent2>
      <a:accent3>
        <a:srgbClr val="FFFFFF"/>
      </a:accent3>
      <a:accent4>
        <a:srgbClr val="000000"/>
      </a:accent4>
      <a:accent5>
        <a:srgbClr val="AED5AD"/>
      </a:accent5>
      <a:accent6>
        <a:srgbClr val="BB0067"/>
      </a:accent6>
      <a:hlink>
        <a:srgbClr val="FED100"/>
      </a:hlink>
      <a:folHlink>
        <a:srgbClr val="0098C3"/>
      </a:folHlink>
    </a:clrScheme>
    <a:fontScheme name="UT_wit_NL v1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UT_wit_NL 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CA440"/>
        </a:accent1>
        <a:accent2>
          <a:srgbClr val="FFD600"/>
        </a:accent2>
        <a:accent3>
          <a:srgbClr val="FFFFFF"/>
        </a:accent3>
        <a:accent4>
          <a:srgbClr val="000000"/>
        </a:accent4>
        <a:accent5>
          <a:srgbClr val="B5CFAF"/>
        </a:accent5>
        <a:accent6>
          <a:srgbClr val="E7C200"/>
        </a:accent6>
        <a:hlink>
          <a:srgbClr val="C40079"/>
        </a:hlink>
        <a:folHlink>
          <a:srgbClr val="0098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4B233"/>
        </a:accent1>
        <a:accent2>
          <a:srgbClr val="CF0072"/>
        </a:accent2>
        <a:accent3>
          <a:srgbClr val="FFFFFF"/>
        </a:accent3>
        <a:accent4>
          <a:srgbClr val="000000"/>
        </a:accent4>
        <a:accent5>
          <a:srgbClr val="AED5AD"/>
        </a:accent5>
        <a:accent6>
          <a:srgbClr val="BB0067"/>
        </a:accent6>
        <a:hlink>
          <a:srgbClr val="FED100"/>
        </a:hlink>
        <a:folHlink>
          <a:srgbClr val="0098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3103</TotalTime>
  <Words>721</Words>
  <Application>Microsoft Macintosh PowerPoint</Application>
  <PresentationFormat>Widescreen</PresentationFormat>
  <Paragraphs>291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Arial Narrow</vt:lpstr>
      <vt:lpstr>Calibri</vt:lpstr>
      <vt:lpstr>Cambria Math</vt:lpstr>
      <vt:lpstr>Wingdings</vt:lpstr>
      <vt:lpstr>Office Theme</vt:lpstr>
      <vt:lpstr>UT_wit_NL v1</vt:lpstr>
      <vt:lpstr>In this microlecture</vt:lpstr>
      <vt:lpstr>PowerPoint Presentation</vt:lpstr>
      <vt:lpstr>Latent traits</vt:lpstr>
      <vt:lpstr>Latent traits and specific items </vt:lpstr>
      <vt:lpstr>Items can be different</vt:lpstr>
      <vt:lpstr>Latent trait and specific item</vt:lpstr>
      <vt:lpstr>Items</vt:lpstr>
      <vt:lpstr>Item Trace Line / Item Characteristic Curve</vt:lpstr>
      <vt:lpstr>Guttman model</vt:lpstr>
      <vt:lpstr>Data</vt:lpstr>
      <vt:lpstr>Data</vt:lpstr>
      <vt:lpstr>Association</vt:lpstr>
      <vt:lpstr>Assessing the quality of the Guttman model</vt:lpstr>
      <vt:lpstr>Guttman errors</vt:lpstr>
      <vt:lpstr>Data</vt:lpstr>
      <vt:lpstr>Index of reproducibility</vt:lpstr>
      <vt:lpstr>Difficulties with Guttman</vt:lpstr>
      <vt:lpstr>This micro lecture</vt:lpstr>
      <vt:lpstr>PowerPoint Presentation</vt:lpstr>
    </vt:vector>
  </TitlesOfParts>
  <Company>University of Twente - ICTS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ICTS</dc:creator>
  <cp:lastModifiedBy>henk van der kolk</cp:lastModifiedBy>
  <cp:revision>122</cp:revision>
  <dcterms:created xsi:type="dcterms:W3CDTF">2011-09-01T09:02:25Z</dcterms:created>
  <dcterms:modified xsi:type="dcterms:W3CDTF">2018-06-08T16:05:20Z</dcterms:modified>
</cp:coreProperties>
</file>