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5" r:id="rId2"/>
    <p:sldId id="264" r:id="rId3"/>
    <p:sldId id="285" r:id="rId4"/>
    <p:sldId id="266" r:id="rId5"/>
    <p:sldId id="287" r:id="rId6"/>
    <p:sldId id="286" r:id="rId7"/>
    <p:sldId id="313" r:id="rId8"/>
    <p:sldId id="316" r:id="rId9"/>
    <p:sldId id="302" r:id="rId10"/>
    <p:sldId id="314" r:id="rId11"/>
    <p:sldId id="292" r:id="rId12"/>
    <p:sldId id="284" r:id="rId13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3657509" algn="l" defTabSz="121917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4267093" algn="l" defTabSz="121917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4876678" algn="l" defTabSz="121917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5258"/>
    <a:srgbClr val="002C5F"/>
    <a:srgbClr val="887B1B"/>
    <a:srgbClr val="4F2D7F"/>
    <a:srgbClr val="006A4D"/>
    <a:srgbClr val="DC0C30"/>
    <a:srgbClr val="0098C3"/>
    <a:srgbClr val="FED100"/>
    <a:srgbClr val="CF0072"/>
    <a:srgbClr val="34B2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752" autoAdjust="0"/>
    <p:restoredTop sz="80989" autoAdjust="0"/>
  </p:normalViewPr>
  <p:slideViewPr>
    <p:cSldViewPr>
      <p:cViewPr varScale="1">
        <p:scale>
          <a:sx n="87" d="100"/>
          <a:sy n="87" d="100"/>
        </p:scale>
        <p:origin x="-420" y="-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D0794-B355-9146-9DF3-1A424D31562C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F2B71-22B3-F247-B21A-7C7CFAB6F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437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DE1BD2A-F24E-4ECA-82B3-08C5D5A627D6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95949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9167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6788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4782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3824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7798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7484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7620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0873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7076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7076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7076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1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200" y="1644652"/>
            <a:ext cx="9048749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3333"/>
              </a:lnSpc>
              <a:defRPr sz="3467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200" y="3035300"/>
            <a:ext cx="9050867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24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4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200" y="1644652"/>
            <a:ext cx="9048749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3333"/>
              </a:lnSpc>
              <a:defRPr sz="3467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200" y="3035300"/>
            <a:ext cx="9050867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24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974BA0-77E3-254B-8610-03F3CFE14EA0}" type="datetime1">
              <a:rPr lang="en-US" smtClean="0"/>
              <a:t>8/28/2015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177801"/>
            <a:ext cx="998224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1" y="959703"/>
            <a:ext cx="9982241" cy="318764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440267" y="8585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UT powerpoint sheet small 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524000" cy="68623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7D5293-BDCC-5A47-B4EC-E85BF42AA612}" type="datetime1">
              <a:rPr lang="en-US" smtClean="0"/>
              <a:t>8/28/2015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177801"/>
            <a:ext cx="998224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3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1" y="959703"/>
            <a:ext cx="9982241" cy="318764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pic>
        <p:nvPicPr>
          <p:cNvPr id="2" name="Picture 1" descr="UT powerpoint sheet small 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400"/>
            <a:ext cx="1485713" cy="6832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3BDA62-0053-504F-AEAA-9ADCEAD8D44B}" type="datetime1">
              <a:rPr lang="en-US" smtClean="0"/>
              <a:t>8/28/2015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177801"/>
            <a:ext cx="998224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1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1" y="973668"/>
            <a:ext cx="9982241" cy="304800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pic>
        <p:nvPicPr>
          <p:cNvPr id="2" name="Picture 1" descr="UT powerpoint sheet small 3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"/>
          <a:stretch/>
        </p:blipFill>
        <p:spPr>
          <a:xfrm>
            <a:off x="0" y="0"/>
            <a:ext cx="14986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7BDAB2-0033-7747-8B32-8277501BEACA}" type="datetime1">
              <a:rPr lang="en-US" smtClean="0"/>
              <a:t>8/28/2015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177801"/>
            <a:ext cx="998224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3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1" y="956734"/>
            <a:ext cx="9982241" cy="318764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pic>
        <p:nvPicPr>
          <p:cNvPr id="7" name="Picture 6" descr="UT powerpoint sheet small 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62489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E32171-DA00-A14C-8FFE-383B5C060270}" type="datetime1">
              <a:rPr lang="en-US" smtClean="0"/>
              <a:t>8/28/2015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177801"/>
            <a:ext cx="995680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0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1" y="990601"/>
            <a:ext cx="9956800" cy="285751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B7B773-D837-174A-A28B-21000BA58558}" type="datetime1">
              <a:rPr lang="en-US" smtClean="0"/>
              <a:t>8/28/2015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177801"/>
            <a:ext cx="1005840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8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1" y="990601"/>
            <a:ext cx="10058400" cy="285751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798CE2-0DC3-CA46-9665-C1B4BCEFF7F2}" type="datetime1">
              <a:rPr lang="en-US" smtClean="0"/>
              <a:t>8/28/2015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177801"/>
            <a:ext cx="1005840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1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1" y="990601"/>
            <a:ext cx="10058400" cy="285751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81055F-CB14-C94F-84C5-D3C137E33FF7}" type="datetime1">
              <a:rPr lang="en-US" smtClean="0"/>
              <a:t>8/28/2015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0" y="1643051"/>
            <a:ext cx="12192000" cy="400052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0" y="177801"/>
            <a:ext cx="1005840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990601"/>
            <a:ext cx="10058400" cy="285751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afbeelding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tekst 12"/>
          <p:cNvSpPr>
            <a:spLocks noGrp="1"/>
          </p:cNvSpPr>
          <p:nvPr>
            <p:ph type="body" sz="quarter" idx="16"/>
          </p:nvPr>
        </p:nvSpPr>
        <p:spPr>
          <a:xfrm>
            <a:off x="7213601" y="1667933"/>
            <a:ext cx="4597441" cy="4402667"/>
          </a:xfrm>
        </p:spPr>
        <p:txBody>
          <a:bodyPr/>
          <a:lstStyle>
            <a:lvl1pPr marL="0" indent="0">
              <a:buFontTx/>
              <a:buNone/>
              <a:defRPr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0" y="1662100"/>
            <a:ext cx="7010400" cy="441010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6A7C6E-D0A1-B343-B591-BEF971A17FB1}" type="datetime1">
              <a:rPr lang="en-US" smtClean="0"/>
              <a:t>8/28/2015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1828800" y="181416"/>
            <a:ext cx="1005840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1" y="990601"/>
            <a:ext cx="10058400" cy="285751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AE9673-A97A-594E-A6CA-BA721C1CE06C}" type="datetime1">
              <a:rPr lang="en-US" smtClean="0"/>
              <a:t>8/28/2015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4"/>
          </p:nvPr>
        </p:nvSpPr>
        <p:spPr>
          <a:xfrm>
            <a:off x="1828800" y="1641599"/>
            <a:ext cx="10363200" cy="39996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nl-NL" dirty="0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181416"/>
            <a:ext cx="10058400" cy="732985"/>
          </a:xfrm>
        </p:spPr>
        <p:txBody>
          <a:bodyPr lIns="0" tIns="0" rIns="0" bIns="0" anchor="b" anchorCtr="0"/>
          <a:lstStyle>
            <a:lvl1pPr marL="0" indent="0">
              <a:buNone/>
              <a:defRPr sz="3467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  <p:sp>
        <p:nvSpPr>
          <p:cNvPr id="14" name="Tijdelijke aanduiding voor tekst 15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990601"/>
            <a:ext cx="10058400" cy="285751"/>
          </a:xfrm>
        </p:spPr>
        <p:txBody>
          <a:bodyPr lIns="0" tIns="0" rIns="0" bIns="0" anchor="b" anchorCtr="0"/>
          <a:lstStyle>
            <a:lvl1pPr>
              <a:buFontTx/>
              <a:buNone/>
              <a:defRPr sz="24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type the </a:t>
            </a:r>
            <a:r>
              <a:rPr lang="nl-NL" dirty="0" err="1" smtClean="0"/>
              <a:t>title</a:t>
            </a:r>
            <a:endParaRPr lang="nl-NL" dirty="0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2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200" y="1644652"/>
            <a:ext cx="9048749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3333"/>
              </a:lnSpc>
              <a:defRPr sz="3467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200" y="3035300"/>
            <a:ext cx="9050867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24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3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200" y="1644652"/>
            <a:ext cx="9048749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3333"/>
              </a:lnSpc>
              <a:defRPr sz="3467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200" y="3035300"/>
            <a:ext cx="9050867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24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T_Logo_Black_EN.jp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6172200"/>
            <a:ext cx="3149600" cy="607619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1803400"/>
            <a:ext cx="10012800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opmaakprofielen van de </a:t>
            </a:r>
            <a:r>
              <a:rPr lang="nl-NL" dirty="0" err="1" smtClean="0"/>
              <a:t>modeltekst</a:t>
            </a:r>
            <a:r>
              <a:rPr lang="nl-NL" dirty="0" smtClean="0"/>
              <a:t>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096502" y="6172200"/>
            <a:ext cx="1248833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2000"/>
              </a:lnSpc>
              <a:defRPr sz="1333"/>
            </a:lvl1pPr>
          </a:lstStyle>
          <a:p>
            <a:fld id="{FC12151D-39B0-8444-8B12-B052E4EA9241}" type="datetime1">
              <a:rPr lang="en-US" smtClean="0"/>
              <a:t>8/28/2015</a:t>
            </a:fld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20167" y="6172200"/>
            <a:ext cx="5376333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2000"/>
              </a:lnSpc>
              <a:defRPr sz="1333"/>
            </a:lvl1pPr>
          </a:lstStyle>
          <a:p>
            <a:r>
              <a:rPr lang="nl-NL" dirty="0" err="1" smtClean="0"/>
              <a:t>Footer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r>
              <a:rPr lang="nl-NL" dirty="0" smtClean="0"/>
              <a:t>: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modify</a:t>
            </a:r>
            <a:r>
              <a:rPr lang="nl-NL" dirty="0" smtClean="0"/>
              <a:t> </a:t>
            </a:r>
            <a:r>
              <a:rPr lang="nl-NL" dirty="0" err="1" smtClean="0"/>
              <a:t>choose</a:t>
            </a:r>
            <a:r>
              <a:rPr lang="nl-NL" dirty="0" smtClean="0"/>
              <a:t> ‘</a:t>
            </a:r>
            <a:r>
              <a:rPr lang="nl-NL" dirty="0" err="1" smtClean="0"/>
              <a:t>Insert</a:t>
            </a:r>
            <a:r>
              <a:rPr lang="nl-NL" dirty="0" smtClean="0"/>
              <a:t>’ (or ‘View’ </a:t>
            </a:r>
            <a:r>
              <a:rPr lang="nl-NL" dirty="0" err="1" smtClean="0"/>
              <a:t>for</a:t>
            </a:r>
            <a:r>
              <a:rPr lang="nl-NL" dirty="0" smtClean="0"/>
              <a:t> office 2003 or </a:t>
            </a:r>
            <a:r>
              <a:rPr lang="nl-NL" dirty="0" err="1" smtClean="0"/>
              <a:t>earlier</a:t>
            </a:r>
            <a:r>
              <a:rPr lang="nl-NL" dirty="0" smtClean="0"/>
              <a:t>) </a:t>
            </a:r>
            <a:r>
              <a:rPr lang="nl-NL" dirty="0" err="1" smtClean="0"/>
              <a:t>then</a:t>
            </a:r>
            <a:r>
              <a:rPr lang="nl-NL" dirty="0" smtClean="0"/>
              <a:t> ‘Header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Footer</a:t>
            </a:r>
            <a:r>
              <a:rPr lang="nl-NL" dirty="0" smtClean="0"/>
              <a:t>’</a:t>
            </a:r>
            <a:endParaRPr lang="nl-NL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45334" y="6170083"/>
            <a:ext cx="499533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2000"/>
              </a:lnSpc>
              <a:defRPr sz="1333"/>
            </a:lvl1pPr>
          </a:lstStyle>
          <a:p>
            <a:fld id="{D818A380-CEF3-4FA4-B905-6E6A3B62A7C3}" type="slidenum">
              <a:rPr lang="nl-NL"/>
              <a:pPr/>
              <a:t>‹#›</a:t>
            </a:fld>
            <a:endParaRPr lang="nl-NL" dirty="0"/>
          </a:p>
        </p:txBody>
      </p:sp>
      <p:cxnSp>
        <p:nvCxnSpPr>
          <p:cNvPr id="10" name="Rechte verbindingslijn 9"/>
          <p:cNvCxnSpPr/>
          <p:nvPr/>
        </p:nvCxnSpPr>
        <p:spPr>
          <a:xfrm>
            <a:off x="1828800" y="1397000"/>
            <a:ext cx="103744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66" r:id="rId4"/>
    <p:sldLayoutId id="2147483660" r:id="rId5"/>
    <p:sldLayoutId id="2147483665" r:id="rId6"/>
    <p:sldLayoutId id="2147483661" r:id="rId7"/>
    <p:sldLayoutId id="2147483662" r:id="rId8"/>
    <p:sldLayoutId id="2147483663" r:id="rId9"/>
    <p:sldLayoutId id="2147483664" r:id="rId10"/>
    <p:sldLayoutId id="2147483655" r:id="rId11"/>
    <p:sldLayoutId id="2147483656" r:id="rId12"/>
    <p:sldLayoutId id="2147483657" r:id="rId13"/>
    <p:sldLayoutId id="2147483658" r:id="rId14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3333" b="1">
          <a:solidFill>
            <a:schemeClr val="tx2"/>
          </a:solidFill>
          <a:latin typeface="Arial Narrow" pitchFamily="34" charset="0"/>
        </a:defRPr>
      </a:lvl9pPr>
    </p:titleStyle>
    <p:bodyStyle>
      <a:lvl1pPr marL="340775" indent="-340775" algn="l" defTabSz="317492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7533" indent="-374641" algn="l" defTabSz="317492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068891" indent="-317492" algn="l" defTabSz="317492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437181" indent="-334425" algn="l" defTabSz="317492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4pPr>
      <a:lvl5pPr marL="1792773" indent="-340775" algn="l" defTabSz="317492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5pPr>
      <a:lvl6pPr marL="2402357" indent="-340775" algn="l" defTabSz="317492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267">
          <a:solidFill>
            <a:schemeClr val="tx1"/>
          </a:solidFill>
          <a:latin typeface="+mn-lt"/>
        </a:defRPr>
      </a:lvl6pPr>
      <a:lvl7pPr marL="3011942" indent="-340775" algn="l" defTabSz="317492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267">
          <a:solidFill>
            <a:schemeClr val="tx1"/>
          </a:solidFill>
          <a:latin typeface="+mn-lt"/>
        </a:defRPr>
      </a:lvl7pPr>
      <a:lvl8pPr marL="3621527" indent="-340775" algn="l" defTabSz="317492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267">
          <a:solidFill>
            <a:schemeClr val="tx1"/>
          </a:solidFill>
          <a:latin typeface="+mn-lt"/>
        </a:defRPr>
      </a:lvl8pPr>
      <a:lvl9pPr marL="4231112" indent="-340775" algn="l" defTabSz="317492" rtl="0" eaLnBrk="1" fontAlgn="base" hangingPunct="1">
        <a:lnSpc>
          <a:spcPts val="3333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267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en-US" sz="2800" dirty="0"/>
              <a:t>Bivariate</a:t>
            </a:r>
          </a:p>
          <a:p>
            <a:r>
              <a:rPr lang="nl-NL" altLang="en-US" sz="2800" dirty="0"/>
              <a:t>Hypothesis</a:t>
            </a:r>
          </a:p>
          <a:p>
            <a:r>
              <a:rPr lang="nl-NL" altLang="en-US" sz="2800" dirty="0"/>
              <a:t>Bivariate table</a:t>
            </a:r>
          </a:p>
          <a:p>
            <a:r>
              <a:rPr lang="nl-NL" altLang="en-US" sz="2800" dirty="0"/>
              <a:t>Sign/direction</a:t>
            </a:r>
          </a:p>
          <a:p>
            <a:r>
              <a:rPr lang="nl-NL" altLang="en-US" sz="2800" dirty="0"/>
              <a:t>Strength (of an effect)</a:t>
            </a:r>
          </a:p>
          <a:p>
            <a:r>
              <a:rPr lang="nl-NL" altLang="en-US" sz="2800" dirty="0"/>
              <a:t>Significance</a:t>
            </a:r>
            <a:endParaRPr lang="en-US" alt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1</a:t>
            </a:fld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828800" y="638615"/>
            <a:ext cx="9956800" cy="732985"/>
          </a:xfrm>
        </p:spPr>
        <p:txBody>
          <a:bodyPr/>
          <a:lstStyle/>
          <a:p>
            <a:r>
              <a:rPr lang="en-US" dirty="0" smtClean="0"/>
              <a:t>Concepts to be included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92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676399" y="6170083"/>
            <a:ext cx="3113755" cy="4762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10</a:t>
            </a:fld>
            <a:endParaRPr lang="nl-NL"/>
          </a:p>
        </p:txBody>
      </p:sp>
      <p:sp>
        <p:nvSpPr>
          <p:cNvPr id="7" name="Rectangle 6"/>
          <p:cNvSpPr/>
          <p:nvPr/>
        </p:nvSpPr>
        <p:spPr>
          <a:xfrm>
            <a:off x="1676400" y="1219200"/>
            <a:ext cx="10515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76400" y="457200"/>
            <a:ext cx="10380470" cy="1184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ts val="1750"/>
              </a:spcBef>
              <a:buClrTx/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Table </a:t>
            </a:r>
            <a:r>
              <a:rPr lang="en-US" altLang="en-US" sz="28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1: </a:t>
            </a:r>
            <a:r>
              <a:rPr lang="en-US" altLang="en-US" sz="2800" dirty="0">
                <a:solidFill>
                  <a:srgbClr val="00B05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Turnout </a:t>
            </a:r>
            <a:r>
              <a:rPr lang="en-US" altLang="en-US" sz="2800" i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by</a:t>
            </a:r>
            <a:r>
              <a:rPr lang="en-US" altLang="en-US" sz="28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sz="2800" dirty="0">
                <a:solidFill>
                  <a:srgbClr val="00B05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Attitude towards politics </a:t>
            </a:r>
            <a:r>
              <a:rPr lang="en-US" altLang="en-US" sz="28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(absolute numbers; </a:t>
            </a:r>
            <a:endParaRPr lang="en-US" altLang="en-US" sz="2800" dirty="0" smtClean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spcBef>
                <a:spcPts val="1750"/>
              </a:spcBef>
              <a:buClrTx/>
              <a:buFontTx/>
              <a:buNone/>
            </a:pPr>
            <a:r>
              <a:rPr lang="en-US" altLang="en-US" sz="28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column </a:t>
            </a:r>
            <a:r>
              <a:rPr lang="en-US" altLang="en-US" sz="28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percentages)(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N= </a:t>
            </a:r>
            <a:r>
              <a:rPr lang="en-US" altLang="en-US" sz="28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…)</a:t>
            </a:r>
          </a:p>
        </p:txBody>
      </p:sp>
      <p:graphicFrame>
        <p:nvGraphicFramePr>
          <p:cNvPr id="11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6998229"/>
              </p:ext>
            </p:extLst>
          </p:nvPr>
        </p:nvGraphicFramePr>
        <p:xfrm>
          <a:off x="5334001" y="3276600"/>
          <a:ext cx="5257799" cy="3254631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836441"/>
                <a:gridCol w="1752966"/>
                <a:gridCol w="1668392"/>
              </a:tblGrid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N1/</a:t>
                      </a:r>
                    </a:p>
                    <a:p>
                      <a:pPr algn="ctr"/>
                      <a:r>
                        <a:rPr lang="en-US" sz="2800" b="0" dirty="0" smtClean="0"/>
                        <a:t>(N1+N3)</a:t>
                      </a:r>
                      <a:endParaRPr lang="en-US" sz="2800" b="0" dirty="0"/>
                    </a:p>
                  </a:txBody>
                  <a:tcPr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N2</a:t>
                      </a:r>
                      <a:r>
                        <a:rPr lang="en-US" sz="2800" b="0" dirty="0" smtClean="0"/>
                        <a:t>/</a:t>
                      </a:r>
                    </a:p>
                    <a:p>
                      <a:pPr algn="ctr"/>
                      <a:r>
                        <a:rPr lang="en-US" sz="2800" b="0" dirty="0" smtClean="0"/>
                        <a:t>(N2+N4)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N1+N2/</a:t>
                      </a:r>
                    </a:p>
                    <a:p>
                      <a:pPr algn="ctr"/>
                      <a:r>
                        <a:rPr lang="nl-NL" sz="2800" b="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N3</a:t>
                      </a:r>
                      <a:r>
                        <a:rPr lang="en-US" sz="2800" b="0" dirty="0" smtClean="0"/>
                        <a:t>/</a:t>
                      </a:r>
                    </a:p>
                    <a:p>
                      <a:pPr algn="ctr"/>
                      <a:r>
                        <a:rPr lang="en-US" sz="2800" b="0" dirty="0" smtClean="0"/>
                        <a:t>(N1+N3)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N4</a:t>
                      </a:r>
                      <a:r>
                        <a:rPr lang="en-US" sz="2800" b="0" dirty="0" smtClean="0"/>
                        <a:t>/</a:t>
                      </a:r>
                    </a:p>
                    <a:p>
                      <a:pPr algn="ctr"/>
                      <a:r>
                        <a:rPr lang="en-US" sz="2800" b="0" dirty="0" smtClean="0"/>
                        <a:t>(N2+N4)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N1+N2/</a:t>
                      </a:r>
                    </a:p>
                    <a:p>
                      <a:pPr algn="ctr"/>
                      <a:r>
                        <a:rPr lang="nl-NL" sz="2800" dirty="0" smtClean="0"/>
                        <a:t>N</a:t>
                      </a:r>
                      <a:endParaRPr lang="en-US" sz="2800" dirty="0"/>
                    </a:p>
                  </a:txBody>
                  <a:tcPr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11210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N1+N3</a:t>
                      </a:r>
                    </a:p>
                    <a:p>
                      <a:pPr algn="ctr"/>
                      <a:r>
                        <a:rPr lang="en-US" sz="2800" dirty="0" smtClean="0"/>
                        <a:t>(100%)</a:t>
                      </a:r>
                      <a:endParaRPr lang="en-US" sz="2800" dirty="0"/>
                    </a:p>
                  </a:txBody>
                  <a:tcPr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N2+N4</a:t>
                      </a:r>
                    </a:p>
                    <a:p>
                      <a:pPr algn="ctr"/>
                      <a:r>
                        <a:rPr lang="en-US" sz="2800" dirty="0" smtClean="0"/>
                        <a:t>(100%)</a:t>
                      </a:r>
                      <a:endParaRPr lang="en-US" sz="2800" dirty="0"/>
                    </a:p>
                  </a:txBody>
                  <a:tcPr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All N</a:t>
                      </a:r>
                    </a:p>
                    <a:p>
                      <a:pPr algn="ctr"/>
                      <a:r>
                        <a:rPr lang="en-US" sz="2800" dirty="0" smtClean="0"/>
                        <a:t>(100%)</a:t>
                      </a:r>
                      <a:endParaRPr lang="en-US" sz="2800" dirty="0"/>
                    </a:p>
                  </a:txBody>
                  <a:tcPr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061885" y="1974913"/>
            <a:ext cx="3961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Attitude towards politics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57400" y="4631468"/>
            <a:ext cx="1412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Turnout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17799" y="3513339"/>
            <a:ext cx="64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accent4"/>
                </a:solidFill>
              </a:rPr>
              <a:t>No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92059" y="4631468"/>
            <a:ext cx="770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accent4"/>
                </a:solidFill>
              </a:rPr>
              <a:t>Yes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17781" y="5646863"/>
            <a:ext cx="944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accent4"/>
                </a:solidFill>
              </a:rPr>
              <a:t>Total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80586" y="2757411"/>
            <a:ext cx="1604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4"/>
                </a:solidFill>
              </a:rPr>
              <a:t>Negative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21044" y="2757411"/>
            <a:ext cx="1443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4"/>
                </a:solidFill>
              </a:rPr>
              <a:t>Positive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329684" y="2757411"/>
            <a:ext cx="944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4"/>
                </a:solidFill>
              </a:rPr>
              <a:t>Total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0474" y="2038920"/>
            <a:ext cx="30796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Computing </a:t>
            </a:r>
          </a:p>
          <a:p>
            <a:r>
              <a:rPr lang="nl-NL" sz="2400" dirty="0" smtClean="0"/>
              <a:t>‘column percentages</a:t>
            </a:r>
            <a:r>
              <a:rPr lang="nl-NL" dirty="0" smtClean="0"/>
              <a:t>’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68649" y="3340933"/>
            <a:ext cx="1716864" cy="9001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038600" y="2882854"/>
            <a:ext cx="2023285" cy="8920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9067800" y="3333076"/>
            <a:ext cx="1413132" cy="9001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237913" y="3348038"/>
            <a:ext cx="1603124" cy="9001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237912" y="4442983"/>
            <a:ext cx="1641963" cy="9001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368649" y="4393522"/>
            <a:ext cx="1716864" cy="9001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9031705" y="4442983"/>
            <a:ext cx="1413132" cy="9001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8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altLang="en-US" sz="2800" dirty="0"/>
              <a:t>Construction of a </a:t>
            </a:r>
            <a:r>
              <a:rPr lang="nl-NL" altLang="en-US" sz="2800" dirty="0" err="1"/>
              <a:t>bivariate</a:t>
            </a:r>
            <a:r>
              <a:rPr lang="nl-NL" altLang="en-US" sz="2800" dirty="0"/>
              <a:t> </a:t>
            </a:r>
            <a:r>
              <a:rPr lang="nl-NL" altLang="en-US" sz="2800" dirty="0" err="1" smtClean="0"/>
              <a:t>table</a:t>
            </a:r>
            <a:endParaRPr lang="nl-NL" altLang="en-US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11</a:t>
            </a:fld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828800" y="685800"/>
            <a:ext cx="9982240" cy="732985"/>
          </a:xfrm>
        </p:spPr>
        <p:txBody>
          <a:bodyPr/>
          <a:lstStyle/>
          <a:p>
            <a:r>
              <a:rPr lang="en-US" dirty="0" smtClean="0"/>
              <a:t>This micro lecture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8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10942638" y="6172200"/>
            <a:ext cx="1249362" cy="476250"/>
          </a:xfrm>
        </p:spPr>
        <p:txBody>
          <a:bodyPr/>
          <a:lstStyle/>
          <a:p>
            <a:fld id="{533BDA62-0053-504F-AEAA-9ADCEAD8D44B}" type="datetime1">
              <a:rPr lang="en-US" smtClean="0"/>
              <a:t>8/28/2015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815138" y="6172200"/>
            <a:ext cx="5376862" cy="476250"/>
          </a:xfrm>
        </p:spPr>
        <p:txBody>
          <a:bodyPr/>
          <a:lstStyle/>
          <a:p>
            <a:r>
              <a:rPr lang="nl-NL" smtClean="0"/>
              <a:t>Footer text: to modify choose ‘Insert’ (or ‘View’ for office 2003 or earlier) then ‘Header and Footer’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693525" y="6170613"/>
            <a:ext cx="498475" cy="476250"/>
          </a:xfrm>
        </p:spPr>
        <p:txBody>
          <a:bodyPr/>
          <a:lstStyle/>
          <a:p>
            <a:fld id="{13C9CC7F-86E1-48DE-82DC-E9AC50D04532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537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Creating a Cross table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 smtClean="0"/>
              <a:t>Henk van der Kolk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9049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800" dirty="0"/>
              <a:t>Testing a bivariate </a:t>
            </a:r>
            <a:r>
              <a:rPr lang="en-US" altLang="en-US" sz="2800" dirty="0" smtClean="0"/>
              <a:t>causal hypothesis </a:t>
            </a:r>
            <a:r>
              <a:rPr lang="en-US" altLang="en-US" sz="2800" dirty="0"/>
              <a:t>means studying:</a:t>
            </a:r>
          </a:p>
          <a:p>
            <a:pPr marL="309034" indent="-342900"/>
            <a:r>
              <a:rPr lang="en-US" altLang="en-US" sz="2800" dirty="0"/>
              <a:t>Time order</a:t>
            </a:r>
          </a:p>
          <a:p>
            <a:pPr marL="309034" indent="-342900"/>
            <a:r>
              <a:rPr lang="en-US" altLang="en-US" sz="2800" b="1" dirty="0"/>
              <a:t>Correlation/association</a:t>
            </a:r>
          </a:p>
          <a:p>
            <a:pPr marL="742941" lvl="1" indent="-342900">
              <a:spcBef>
                <a:spcPts val="700"/>
              </a:spcBef>
            </a:pPr>
            <a:r>
              <a:rPr lang="nl-NL" altLang="en-US" sz="2800" b="1" dirty="0"/>
              <a:t>Direction/sign</a:t>
            </a:r>
          </a:p>
          <a:p>
            <a:pPr marL="742941" lvl="1" indent="-342900">
              <a:spcBef>
                <a:spcPts val="700"/>
              </a:spcBef>
            </a:pPr>
            <a:r>
              <a:rPr lang="nl-NL" altLang="en-US" sz="2800" b="1" dirty="0"/>
              <a:t>Strength</a:t>
            </a:r>
          </a:p>
          <a:p>
            <a:pPr marL="742941" lvl="1" indent="-342900">
              <a:spcBef>
                <a:spcPts val="700"/>
              </a:spcBef>
            </a:pPr>
            <a:r>
              <a:rPr lang="nl-NL" altLang="en-US" sz="2800" b="1" dirty="0"/>
              <a:t>Significance</a:t>
            </a:r>
          </a:p>
          <a:p>
            <a:pPr marL="309034" indent="-342900"/>
            <a:r>
              <a:rPr lang="en-US" altLang="en-US" sz="2800" dirty="0" smtClean="0"/>
              <a:t>No third variable</a:t>
            </a:r>
            <a:endParaRPr lang="en-US" alt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828800" y="685800"/>
            <a:ext cx="9982240" cy="732985"/>
          </a:xfrm>
        </p:spPr>
        <p:txBody>
          <a:bodyPr/>
          <a:lstStyle/>
          <a:p>
            <a:r>
              <a:rPr lang="en-US" dirty="0" smtClean="0"/>
              <a:t>Aim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705600" y="3579167"/>
            <a:ext cx="5336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Construction of a bivariate </a:t>
            </a:r>
            <a:r>
              <a:rPr lang="en-US" sz="2400" dirty="0" smtClean="0"/>
              <a:t>cross table</a:t>
            </a:r>
            <a:endParaRPr lang="en-US" sz="2400" dirty="0"/>
          </a:p>
        </p:txBody>
      </p:sp>
      <p:sp>
        <p:nvSpPr>
          <p:cNvPr id="4" name="Right Brace 3"/>
          <p:cNvSpPr/>
          <p:nvPr/>
        </p:nvSpPr>
        <p:spPr>
          <a:xfrm>
            <a:off x="6172200" y="2895600"/>
            <a:ext cx="533400" cy="1905000"/>
          </a:xfrm>
          <a:prstGeom prst="rightBrac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9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altLang="en-US" sz="2800" dirty="0"/>
              <a:t>Are </a:t>
            </a:r>
            <a:r>
              <a:rPr lang="nl-NL" altLang="en-US" sz="2800" dirty="0">
                <a:solidFill>
                  <a:srgbClr val="00B050"/>
                </a:solidFill>
              </a:rPr>
              <a:t>attitudes </a:t>
            </a:r>
            <a:r>
              <a:rPr lang="nl-NL" altLang="en-US" sz="2800" dirty="0" err="1" smtClean="0">
                <a:solidFill>
                  <a:srgbClr val="00B050"/>
                </a:solidFill>
              </a:rPr>
              <a:t>towards</a:t>
            </a:r>
            <a:r>
              <a:rPr lang="nl-NL" altLang="en-US" sz="2800" dirty="0" smtClean="0">
                <a:solidFill>
                  <a:srgbClr val="00B050"/>
                </a:solidFill>
              </a:rPr>
              <a:t> politics </a:t>
            </a:r>
            <a:r>
              <a:rPr lang="nl-NL" altLang="en-US" sz="2800" dirty="0"/>
              <a:t>affecting </a:t>
            </a:r>
            <a:r>
              <a:rPr lang="nl-NL" altLang="en-US" sz="2800" dirty="0">
                <a:solidFill>
                  <a:srgbClr val="00B050"/>
                </a:solidFill>
              </a:rPr>
              <a:t>turnout in elections </a:t>
            </a:r>
            <a:r>
              <a:rPr lang="nl-NL" altLang="en-US" sz="2800" dirty="0"/>
              <a:t>among Dutch </a:t>
            </a:r>
            <a:r>
              <a:rPr lang="nl-NL" altLang="en-US" sz="2800" dirty="0">
                <a:solidFill>
                  <a:srgbClr val="FF0000"/>
                </a:solidFill>
              </a:rPr>
              <a:t>voters</a:t>
            </a:r>
            <a:r>
              <a:rPr lang="nl-NL" altLang="en-US" sz="2800" dirty="0"/>
              <a:t> in 2014?</a:t>
            </a:r>
          </a:p>
          <a:p>
            <a:pPr marL="0" indent="0">
              <a:buNone/>
            </a:pPr>
            <a:endParaRPr lang="nl-NL" alt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828800" y="685800"/>
            <a:ext cx="9982240" cy="732985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998" y="3124200"/>
            <a:ext cx="2807002" cy="3219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27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676399" y="6170083"/>
            <a:ext cx="3113755" cy="4762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7" name="Rectangle 6"/>
          <p:cNvSpPr/>
          <p:nvPr/>
        </p:nvSpPr>
        <p:spPr>
          <a:xfrm>
            <a:off x="1676400" y="1219200"/>
            <a:ext cx="10515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76400" y="924580"/>
            <a:ext cx="9918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Table: Y </a:t>
            </a:r>
            <a:r>
              <a:rPr lang="en-US" sz="2800" i="1" dirty="0" smtClean="0"/>
              <a:t>by</a:t>
            </a:r>
            <a:r>
              <a:rPr lang="en-US" sz="2800" dirty="0" smtClean="0"/>
              <a:t> X (absolute numbers; column percentages)(N=...)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806598" y="276301"/>
            <a:ext cx="851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Title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2133600"/>
            <a:ext cx="4325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Increasing order of values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11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555452"/>
              </p:ext>
            </p:extLst>
          </p:nvPr>
        </p:nvGraphicFramePr>
        <p:xfrm>
          <a:off x="5334001" y="3276600"/>
          <a:ext cx="5257799" cy="3254631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836441"/>
                <a:gridCol w="1752966"/>
                <a:gridCol w="1668392"/>
              </a:tblGrid>
              <a:tr h="1066800">
                <a:tc>
                  <a:txBody>
                    <a:bodyPr/>
                    <a:lstStyle/>
                    <a:p>
                      <a:pPr algn="ctr"/>
                      <a:endParaRPr lang="en-US" sz="2800" b="0" dirty="0"/>
                    </a:p>
                  </a:txBody>
                  <a:tcPr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1121031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18976" y="1480810"/>
            <a:ext cx="3647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Independent variable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09431" y="3996776"/>
            <a:ext cx="20457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Dependent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variable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600" y="3513339"/>
            <a:ext cx="1604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accent4"/>
                </a:solidFill>
              </a:rPr>
              <a:t>Negative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9503" y="4631468"/>
            <a:ext cx="1443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accent4"/>
                </a:solidFill>
              </a:rPr>
              <a:t>Positive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17781" y="5646863"/>
            <a:ext cx="944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accent4"/>
                </a:solidFill>
              </a:rPr>
              <a:t>Total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60497" y="2757411"/>
            <a:ext cx="845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4"/>
                </a:solidFill>
              </a:rPr>
              <a:t>Low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79926" y="2757411"/>
            <a:ext cx="925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4"/>
                </a:solidFill>
              </a:rPr>
              <a:t>High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329684" y="2757411"/>
            <a:ext cx="944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4"/>
                </a:solidFill>
              </a:rPr>
              <a:t>Total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30795" y="19050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X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3046943" y="4631468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Y</a:t>
            </a:r>
            <a:endParaRPr lang="en-US" sz="28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581400" y="2667000"/>
            <a:ext cx="0" cy="3627313"/>
          </a:xfrm>
          <a:prstGeom prst="line">
            <a:avLst/>
          </a:prstGeom>
          <a:ln>
            <a:solidFill>
              <a:srgbClr val="FF0000"/>
            </a:solidFill>
            <a:tailEnd type="triangle" w="lg" len="lg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001624" y="2438400"/>
            <a:ext cx="5097311" cy="0"/>
          </a:xfrm>
          <a:prstGeom prst="line">
            <a:avLst/>
          </a:prstGeom>
          <a:ln>
            <a:solidFill>
              <a:srgbClr val="FF0000"/>
            </a:solidFill>
            <a:tailEnd type="triangle" w="lg" len="lg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657600" y="721066"/>
            <a:ext cx="637362" cy="203514"/>
          </a:xfrm>
          <a:prstGeom prst="line">
            <a:avLst/>
          </a:prstGeom>
          <a:ln>
            <a:solidFill>
              <a:srgbClr val="FF0000"/>
            </a:solidFill>
            <a:tailEnd type="triangle" w="lg" len="lg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97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altLang="en-US" sz="2800" dirty="0"/>
              <a:t>Hypothesis: If a </a:t>
            </a:r>
            <a:r>
              <a:rPr lang="nl-NL" altLang="en-US" sz="2800" dirty="0">
                <a:solidFill>
                  <a:srgbClr val="FF0000"/>
                </a:solidFill>
              </a:rPr>
              <a:t>voter </a:t>
            </a:r>
            <a:r>
              <a:rPr lang="nl-NL" altLang="en-US" sz="2800" dirty="0"/>
              <a:t>is </a:t>
            </a:r>
            <a:r>
              <a:rPr lang="nl-NL" altLang="en-US" sz="2800" dirty="0" err="1" smtClean="0"/>
              <a:t>negative</a:t>
            </a:r>
            <a:r>
              <a:rPr lang="nl-NL" altLang="en-US" sz="2800" dirty="0" smtClean="0"/>
              <a:t> </a:t>
            </a:r>
            <a:r>
              <a:rPr lang="nl-NL" altLang="en-US" sz="2800" dirty="0">
                <a:solidFill>
                  <a:srgbClr val="00B050"/>
                </a:solidFill>
              </a:rPr>
              <a:t>about politics</a:t>
            </a:r>
            <a:r>
              <a:rPr lang="nl-NL" altLang="en-US" sz="2800" dirty="0"/>
              <a:t>, </a:t>
            </a:r>
            <a:r>
              <a:rPr lang="nl-NL" altLang="en-US" sz="2800" dirty="0" smtClean="0"/>
              <a:t>he/she </a:t>
            </a:r>
            <a:r>
              <a:rPr lang="nl-NL" altLang="en-US" sz="2800" dirty="0"/>
              <a:t>is less likely to </a:t>
            </a:r>
            <a:r>
              <a:rPr lang="nl-NL" altLang="en-US" sz="2800" dirty="0">
                <a:solidFill>
                  <a:srgbClr val="00B050"/>
                </a:solidFill>
              </a:rPr>
              <a:t>turn out in the election</a:t>
            </a:r>
            <a:r>
              <a:rPr lang="nl-NL" altLang="en-US" sz="2800" dirty="0"/>
              <a:t> (</a:t>
            </a:r>
            <a:r>
              <a:rPr lang="nl-NL" altLang="en-US" sz="2800" i="1" dirty="0"/>
              <a:t>NL, 2014</a:t>
            </a:r>
            <a:r>
              <a:rPr lang="nl-NL" altLang="en-US" sz="2800" dirty="0" smtClean="0"/>
              <a:t>)</a:t>
            </a:r>
            <a:endParaRPr lang="nl-NL" altLang="en-US" sz="2800" dirty="0"/>
          </a:p>
          <a:p>
            <a:pPr marL="0" indent="0">
              <a:buNone/>
            </a:pPr>
            <a:endParaRPr lang="nl-NL" altLang="en-US" sz="2800" dirty="0"/>
          </a:p>
          <a:p>
            <a:pPr marL="0" indent="0">
              <a:buNone/>
            </a:pPr>
            <a:r>
              <a:rPr lang="nl-NL" altLang="en-US" sz="2800" dirty="0" smtClean="0"/>
              <a:t>Independent </a:t>
            </a:r>
            <a:r>
              <a:rPr lang="nl-NL" altLang="en-US" sz="2800" dirty="0" err="1" smtClean="0"/>
              <a:t>variable</a:t>
            </a:r>
            <a:r>
              <a:rPr lang="nl-NL" altLang="en-US" sz="2800" dirty="0" smtClean="0"/>
              <a:t>: attitude </a:t>
            </a:r>
            <a:r>
              <a:rPr lang="nl-NL" altLang="en-US" sz="2800" dirty="0"/>
              <a:t>towards politics </a:t>
            </a:r>
            <a:r>
              <a:rPr lang="nl-NL" altLang="en-US" sz="2800" dirty="0" smtClean="0"/>
              <a:t>(neg, pos)</a:t>
            </a:r>
            <a:endParaRPr lang="nl-NL" altLang="en-US" sz="2800" dirty="0"/>
          </a:p>
          <a:p>
            <a:pPr marL="0" indent="0">
              <a:buNone/>
            </a:pPr>
            <a:r>
              <a:rPr lang="nl-NL" altLang="en-US" sz="2800" dirty="0" err="1" smtClean="0"/>
              <a:t>Dependent</a:t>
            </a:r>
            <a:r>
              <a:rPr lang="nl-NL" altLang="en-US" sz="2800" dirty="0" smtClean="0"/>
              <a:t> </a:t>
            </a:r>
            <a:r>
              <a:rPr lang="nl-NL" altLang="en-US" sz="2800" dirty="0" err="1" smtClean="0"/>
              <a:t>variable</a:t>
            </a:r>
            <a:r>
              <a:rPr lang="nl-NL" altLang="en-US" sz="2800" dirty="0" smtClean="0"/>
              <a:t>: 	</a:t>
            </a:r>
            <a:r>
              <a:rPr lang="nl-NL" altLang="en-US" sz="2800" dirty="0" err="1" smtClean="0"/>
              <a:t>did</a:t>
            </a:r>
            <a:r>
              <a:rPr lang="nl-NL" altLang="en-US" sz="2800" dirty="0" smtClean="0"/>
              <a:t> </a:t>
            </a:r>
            <a:r>
              <a:rPr lang="nl-NL" altLang="en-US" sz="2800" dirty="0"/>
              <a:t>or did </a:t>
            </a:r>
            <a:r>
              <a:rPr lang="nl-NL" altLang="en-US" sz="2800" dirty="0" err="1"/>
              <a:t>not</a:t>
            </a:r>
            <a:r>
              <a:rPr lang="nl-NL" altLang="en-US" sz="2800" dirty="0"/>
              <a:t> </a:t>
            </a:r>
            <a:r>
              <a:rPr lang="nl-NL" altLang="en-US" sz="2800" dirty="0" err="1" smtClean="0"/>
              <a:t>vote</a:t>
            </a:r>
            <a:endParaRPr lang="en-US" alt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828800" y="685800"/>
            <a:ext cx="9982240" cy="732985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19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676399" y="6170083"/>
            <a:ext cx="3113755" cy="4762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7" name="Rectangle 6"/>
          <p:cNvSpPr/>
          <p:nvPr/>
        </p:nvSpPr>
        <p:spPr>
          <a:xfrm>
            <a:off x="1676400" y="1219200"/>
            <a:ext cx="10515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709057" y="779130"/>
            <a:ext cx="10380470" cy="1184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ts val="1750"/>
              </a:spcBef>
              <a:buClrTx/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Table </a:t>
            </a:r>
            <a:r>
              <a:rPr lang="en-US" altLang="en-US" sz="28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1: </a:t>
            </a:r>
            <a:r>
              <a:rPr lang="en-US" altLang="en-US" sz="2800" dirty="0">
                <a:solidFill>
                  <a:srgbClr val="00B05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Turnout </a:t>
            </a:r>
            <a:r>
              <a:rPr lang="en-US" altLang="en-US" sz="2800" i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by</a:t>
            </a:r>
            <a:r>
              <a:rPr lang="en-US" altLang="en-US" sz="28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sz="2800" dirty="0">
                <a:solidFill>
                  <a:srgbClr val="00B05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Attitude towards politics </a:t>
            </a:r>
            <a:r>
              <a:rPr lang="en-US" altLang="en-US" sz="28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(absolute numbers; </a:t>
            </a:r>
            <a:endParaRPr lang="en-US" altLang="en-US" sz="2800" dirty="0" smtClean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spcBef>
                <a:spcPts val="1750"/>
              </a:spcBef>
              <a:buClrTx/>
              <a:buFontTx/>
              <a:buNone/>
            </a:pPr>
            <a:r>
              <a:rPr lang="en-US" altLang="en-US" sz="28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column </a:t>
            </a:r>
            <a:r>
              <a:rPr lang="en-US" altLang="en-US" sz="28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percentages)(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N= </a:t>
            </a:r>
            <a:r>
              <a:rPr lang="en-US" altLang="en-US" sz="28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…)</a:t>
            </a:r>
          </a:p>
        </p:txBody>
      </p:sp>
    </p:spTree>
    <p:extLst>
      <p:ext uri="{BB962C8B-B14F-4D97-AF65-F5344CB8AC3E}">
        <p14:creationId xmlns:p14="http://schemas.microsoft.com/office/powerpoint/2010/main" val="71957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676399" y="6170083"/>
            <a:ext cx="3113755" cy="4762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8</a:t>
            </a:fld>
            <a:endParaRPr lang="nl-NL"/>
          </a:p>
        </p:txBody>
      </p:sp>
      <p:sp>
        <p:nvSpPr>
          <p:cNvPr id="7" name="Rectangle 6"/>
          <p:cNvSpPr/>
          <p:nvPr/>
        </p:nvSpPr>
        <p:spPr>
          <a:xfrm>
            <a:off x="1676400" y="1219200"/>
            <a:ext cx="10515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76400" y="457200"/>
            <a:ext cx="10380470" cy="1184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ts val="1750"/>
              </a:spcBef>
              <a:buClrTx/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Table </a:t>
            </a:r>
            <a:r>
              <a:rPr lang="en-US" altLang="en-US" sz="28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1: </a:t>
            </a:r>
            <a:r>
              <a:rPr lang="en-US" altLang="en-US" sz="2800" dirty="0">
                <a:solidFill>
                  <a:srgbClr val="00B05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Turnout </a:t>
            </a:r>
            <a:r>
              <a:rPr lang="en-US" altLang="en-US" sz="2800" i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by</a:t>
            </a:r>
            <a:r>
              <a:rPr lang="en-US" altLang="en-US" sz="28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sz="2800" dirty="0">
                <a:solidFill>
                  <a:srgbClr val="00B05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Attitude towards politics </a:t>
            </a:r>
            <a:r>
              <a:rPr lang="en-US" altLang="en-US" sz="28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(absolute numbers; </a:t>
            </a:r>
            <a:endParaRPr lang="en-US" altLang="en-US" sz="2800" dirty="0" smtClean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spcBef>
                <a:spcPts val="1750"/>
              </a:spcBef>
              <a:buClrTx/>
              <a:buFontTx/>
              <a:buNone/>
            </a:pPr>
            <a:r>
              <a:rPr lang="en-US" altLang="en-US" sz="28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column </a:t>
            </a:r>
            <a:r>
              <a:rPr lang="en-US" altLang="en-US" sz="28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percentages)(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N= </a:t>
            </a:r>
            <a:r>
              <a:rPr lang="en-US" altLang="en-US" sz="28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…)</a:t>
            </a:r>
          </a:p>
        </p:txBody>
      </p:sp>
      <p:graphicFrame>
        <p:nvGraphicFramePr>
          <p:cNvPr id="11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0233972"/>
              </p:ext>
            </p:extLst>
          </p:nvPr>
        </p:nvGraphicFramePr>
        <p:xfrm>
          <a:off x="5334001" y="3276600"/>
          <a:ext cx="5257799" cy="3254631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836441"/>
                <a:gridCol w="1752966"/>
                <a:gridCol w="1668392"/>
              </a:tblGrid>
              <a:tr h="1066800"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dirty="0"/>
                    </a:p>
                  </a:txBody>
                  <a:tcPr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1121031">
                <a:tc>
                  <a:txBody>
                    <a:bodyPr/>
                    <a:lstStyle/>
                    <a:p>
                      <a:pPr algn="ctr"/>
                      <a:endParaRPr lang="en-US" sz="2800" dirty="0" smtClean="0"/>
                    </a:p>
                  </a:txBody>
                  <a:tcPr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/>
                    </a:p>
                  </a:txBody>
                  <a:tcPr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/>
                    </a:p>
                  </a:txBody>
                  <a:tcPr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061885" y="1974913"/>
            <a:ext cx="3961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Attitude towards politics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57400" y="4631468"/>
            <a:ext cx="1412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Turnout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17799" y="3513339"/>
            <a:ext cx="64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accent4"/>
                </a:solidFill>
              </a:rPr>
              <a:t>No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92059" y="4631468"/>
            <a:ext cx="770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accent4"/>
                </a:solidFill>
              </a:rPr>
              <a:t>Yes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17781" y="5646863"/>
            <a:ext cx="944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accent4"/>
                </a:solidFill>
              </a:rPr>
              <a:t>Total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80586" y="2757411"/>
            <a:ext cx="1604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4"/>
                </a:solidFill>
              </a:rPr>
              <a:t>Negative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21044" y="2757411"/>
            <a:ext cx="1443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4"/>
                </a:solidFill>
              </a:rPr>
              <a:t>Positive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329684" y="2757411"/>
            <a:ext cx="944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4"/>
                </a:solidFill>
              </a:rPr>
              <a:t>Total</a:t>
            </a:r>
          </a:p>
        </p:txBody>
      </p:sp>
    </p:spTree>
    <p:extLst>
      <p:ext uri="{BB962C8B-B14F-4D97-AF65-F5344CB8AC3E}">
        <p14:creationId xmlns:p14="http://schemas.microsoft.com/office/powerpoint/2010/main" val="199498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676399" y="6170083"/>
            <a:ext cx="3113755" cy="4762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 smtClean="0"/>
              <a:pPr/>
              <a:t>9</a:t>
            </a:fld>
            <a:endParaRPr lang="nl-NL"/>
          </a:p>
        </p:txBody>
      </p:sp>
      <p:sp>
        <p:nvSpPr>
          <p:cNvPr id="7" name="Rectangle 6"/>
          <p:cNvSpPr/>
          <p:nvPr/>
        </p:nvSpPr>
        <p:spPr>
          <a:xfrm>
            <a:off x="1676400" y="1219200"/>
            <a:ext cx="10515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76400" y="457200"/>
            <a:ext cx="10380470" cy="1184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ts val="1750"/>
              </a:spcBef>
              <a:buClrTx/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Table </a:t>
            </a:r>
            <a:r>
              <a:rPr lang="en-US" altLang="en-US" sz="28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1: </a:t>
            </a:r>
            <a:r>
              <a:rPr lang="en-US" altLang="en-US" sz="2800" dirty="0">
                <a:solidFill>
                  <a:srgbClr val="00B05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Turnout </a:t>
            </a:r>
            <a:r>
              <a:rPr lang="en-US" altLang="en-US" sz="2800" i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by</a:t>
            </a:r>
            <a:r>
              <a:rPr lang="en-US" altLang="en-US" sz="28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sz="2800" dirty="0">
                <a:solidFill>
                  <a:srgbClr val="00B05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Attitude towards politics </a:t>
            </a:r>
            <a:r>
              <a:rPr lang="en-US" altLang="en-US" sz="28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(absolute numbers; </a:t>
            </a:r>
            <a:endParaRPr lang="en-US" altLang="en-US" sz="2800" dirty="0" smtClean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spcBef>
                <a:spcPts val="1750"/>
              </a:spcBef>
              <a:buClrTx/>
              <a:buFontTx/>
              <a:buNone/>
            </a:pPr>
            <a:r>
              <a:rPr lang="en-US" altLang="en-US" sz="28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column </a:t>
            </a:r>
            <a:r>
              <a:rPr lang="en-US" altLang="en-US" sz="28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percentages)(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N= </a:t>
            </a:r>
            <a:r>
              <a:rPr lang="en-US" alt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all N</a:t>
            </a:r>
            <a:r>
              <a:rPr lang="en-US" altLang="en-US" sz="28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)</a:t>
            </a:r>
            <a:endParaRPr lang="en-US" altLang="en-US" sz="2800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11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2752305"/>
              </p:ext>
            </p:extLst>
          </p:nvPr>
        </p:nvGraphicFramePr>
        <p:xfrm>
          <a:off x="5334001" y="3276600"/>
          <a:ext cx="5257799" cy="3254631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836441"/>
                <a:gridCol w="1752966"/>
                <a:gridCol w="1668392"/>
              </a:tblGrid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N1</a:t>
                      </a:r>
                      <a:endParaRPr lang="en-US" sz="2800" b="0" dirty="0"/>
                    </a:p>
                  </a:txBody>
                  <a:tcPr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N2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N1+N2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N3</a:t>
                      </a:r>
                      <a:endParaRPr lang="en-US" sz="2800" dirty="0"/>
                    </a:p>
                  </a:txBody>
                  <a:tcPr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N4</a:t>
                      </a:r>
                      <a:endParaRPr lang="en-US" sz="2800" dirty="0"/>
                    </a:p>
                  </a:txBody>
                  <a:tcPr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N1+N2</a:t>
                      </a:r>
                      <a:endParaRPr lang="en-US" sz="2800" dirty="0"/>
                    </a:p>
                  </a:txBody>
                  <a:tcPr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11210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N1+N3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N2+N4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All 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061885" y="1974913"/>
            <a:ext cx="3961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Attitude towards politics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57400" y="4631468"/>
            <a:ext cx="1412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Turnout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17799" y="3513339"/>
            <a:ext cx="64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accent4"/>
                </a:solidFill>
              </a:rPr>
              <a:t>No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92059" y="4631468"/>
            <a:ext cx="770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accent4"/>
                </a:solidFill>
              </a:rPr>
              <a:t>Yes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17781" y="5646863"/>
            <a:ext cx="944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accent4"/>
                </a:solidFill>
              </a:rPr>
              <a:t>Total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80586" y="2757411"/>
            <a:ext cx="1604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4"/>
                </a:solidFill>
              </a:rPr>
              <a:t>Negative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21044" y="2757411"/>
            <a:ext cx="1443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4"/>
                </a:solidFill>
              </a:rPr>
              <a:t>Positive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329684" y="2757411"/>
            <a:ext cx="944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4"/>
                </a:solidFill>
              </a:rPr>
              <a:t>Total</a:t>
            </a:r>
          </a:p>
        </p:txBody>
      </p:sp>
    </p:spTree>
    <p:extLst>
      <p:ext uri="{BB962C8B-B14F-4D97-AF65-F5344CB8AC3E}">
        <p14:creationId xmlns:p14="http://schemas.microsoft.com/office/powerpoint/2010/main" val="417293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T_NL 16-9 new">
  <a:themeElements>
    <a:clrScheme name="UT_wi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4B233"/>
      </a:accent1>
      <a:accent2>
        <a:srgbClr val="CF0072"/>
      </a:accent2>
      <a:accent3>
        <a:srgbClr val="FED100"/>
      </a:accent3>
      <a:accent4>
        <a:srgbClr val="0098C3"/>
      </a:accent4>
      <a:accent5>
        <a:srgbClr val="DC0C30"/>
      </a:accent5>
      <a:accent6>
        <a:srgbClr val="006A4D"/>
      </a:accent6>
      <a:hlink>
        <a:srgbClr val="4F2D7F"/>
      </a:hlink>
      <a:folHlink>
        <a:srgbClr val="887B1B"/>
      </a:folHlink>
    </a:clrScheme>
    <a:fontScheme name="Standaardontwerp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CA440"/>
        </a:accent1>
        <a:accent2>
          <a:srgbClr val="FFD600"/>
        </a:accent2>
        <a:accent3>
          <a:srgbClr val="FFFFFF"/>
        </a:accent3>
        <a:accent4>
          <a:srgbClr val="000000"/>
        </a:accent4>
        <a:accent5>
          <a:srgbClr val="B5CFAF"/>
        </a:accent5>
        <a:accent6>
          <a:srgbClr val="E7C200"/>
        </a:accent6>
        <a:hlink>
          <a:srgbClr val="C40079"/>
        </a:hlink>
        <a:folHlink>
          <a:srgbClr val="0098A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UT_EN 16-9</Template>
  <TotalTime>0</TotalTime>
  <Words>349</Words>
  <Application>Microsoft Office PowerPoint</Application>
  <PresentationFormat>Custom</PresentationFormat>
  <Paragraphs>126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UT_NL 16-9 new</vt:lpstr>
      <vt:lpstr>PowerPoint Presentation</vt:lpstr>
      <vt:lpstr>Creating a Cross table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Rens ten Klooster</dc:creator>
  <cp:lastModifiedBy>UT-werkplek x64</cp:lastModifiedBy>
  <cp:revision>27</cp:revision>
  <dcterms:created xsi:type="dcterms:W3CDTF">2015-06-23T15:17:08Z</dcterms:created>
  <dcterms:modified xsi:type="dcterms:W3CDTF">2015-08-28T14:03:19Z</dcterms:modified>
</cp:coreProperties>
</file>