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4" r:id="rId2"/>
    <p:sldId id="266" r:id="rId3"/>
    <p:sldId id="268" r:id="rId4"/>
    <p:sldId id="288" r:id="rId5"/>
    <p:sldId id="289" r:id="rId6"/>
    <p:sldId id="290" r:id="rId7"/>
    <p:sldId id="291" r:id="rId8"/>
    <p:sldId id="295" r:id="rId9"/>
    <p:sldId id="292" r:id="rId10"/>
    <p:sldId id="293" r:id="rId11"/>
    <p:sldId id="296" r:id="rId12"/>
    <p:sldId id="298" r:id="rId13"/>
    <p:sldId id="297" r:id="rId14"/>
    <p:sldId id="284" r:id="rId15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5258"/>
    <a:srgbClr val="002C5F"/>
    <a:srgbClr val="887B1B"/>
    <a:srgbClr val="4F2D7F"/>
    <a:srgbClr val="006A4D"/>
    <a:srgbClr val="DC0C30"/>
    <a:srgbClr val="0098C3"/>
    <a:srgbClr val="FED100"/>
    <a:srgbClr val="CF0072"/>
    <a:srgbClr val="34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082" autoAdjust="0"/>
    <p:restoredTop sz="81369" autoAdjust="0"/>
  </p:normalViewPr>
  <p:slideViewPr>
    <p:cSldViewPr>
      <p:cViewPr varScale="1">
        <p:scale>
          <a:sx n="83" d="100"/>
          <a:sy n="83" d="100"/>
        </p:scale>
        <p:origin x="96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D0794-B355-9146-9DF3-1A424D31562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F2B71-22B3-F247-B21A-7C7CFAB6F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43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1BD2A-F24E-4ECA-82B3-08C5D5A627D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594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79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448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5215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78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974BA0-77E3-254B-8610-03F3CFE14EA0}" type="datetime1">
              <a:rPr lang="en-US" smtClean="0"/>
              <a:t>10/2/2015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59703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40267" y="858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UT powerpoint sheet small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24000" cy="68623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7D5293-BDCC-5A47-B4EC-E85BF42AA612}" type="datetime1">
              <a:rPr lang="en-US" smtClean="0"/>
              <a:t>10/2/2015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59703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0"/>
            <a:ext cx="1485713" cy="6832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BDA62-0053-504F-AEAA-9ADCEAD8D44B}" type="datetime1">
              <a:rPr lang="en-US" smtClean="0"/>
              <a:t>10/2/2015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73668"/>
            <a:ext cx="9982241" cy="304800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"/>
          <a:stretch/>
        </p:blipFill>
        <p:spPr>
          <a:xfrm>
            <a:off x="0" y="0"/>
            <a:ext cx="14986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BDAB2-0033-7747-8B32-8277501BEACA}" type="datetime1">
              <a:rPr lang="en-US" smtClean="0"/>
              <a:t>10/2/2015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56734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7" name="Picture 6" descr="UT powerpoint sheet small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6248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32171-DA00-A14C-8FFE-383B5C060270}" type="datetime1">
              <a:rPr lang="en-US" smtClean="0"/>
              <a:t>10/2/2015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568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99568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7B773-D837-174A-A28B-21000BA58558}" type="datetime1">
              <a:rPr lang="en-US" smtClean="0"/>
              <a:t>10/2/2015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798CE2-0DC3-CA46-9665-C1B4BCEFF7F2}" type="datetime1">
              <a:rPr lang="en-US" smtClean="0"/>
              <a:t>10/2/2015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81055F-CB14-C94F-84C5-D3C137E33FF7}" type="datetime1">
              <a:rPr lang="en-US" smtClean="0"/>
              <a:t>10/2/2015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43051"/>
            <a:ext cx="12192000" cy="400052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77801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7213601" y="1667933"/>
            <a:ext cx="4597441" cy="4402667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62100"/>
            <a:ext cx="7010400" cy="441010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6A7C6E-D0A1-B343-B591-BEF971A17FB1}" type="datetime1">
              <a:rPr lang="en-US" smtClean="0"/>
              <a:t>10/2/2015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0" y="181416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E9673-A97A-594E-A6CA-BA721C1CE06C}" type="datetime1">
              <a:rPr lang="en-US" smtClean="0"/>
              <a:t>10/2/2015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828800" y="1641599"/>
            <a:ext cx="10363200" cy="3999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nl-NL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81416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_Logo_Black_EN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6172200"/>
            <a:ext cx="3149600" cy="607619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803400"/>
            <a:ext cx="100128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96502" y="6172200"/>
            <a:ext cx="12488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fld id="{FC12151D-39B0-8444-8B12-B052E4EA9241}" type="datetime1">
              <a:rPr lang="en-US" smtClean="0"/>
              <a:t>10/2/2015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0167" y="6172200"/>
            <a:ext cx="53763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r>
              <a:rPr lang="nl-NL" dirty="0" err="1" smtClean="0"/>
              <a:t>Footer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: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modify</a:t>
            </a:r>
            <a:r>
              <a:rPr lang="nl-NL" dirty="0" smtClean="0"/>
              <a:t> </a:t>
            </a:r>
            <a:r>
              <a:rPr lang="nl-NL" dirty="0" err="1" smtClean="0"/>
              <a:t>choose</a:t>
            </a:r>
            <a:r>
              <a:rPr lang="nl-NL" dirty="0" smtClean="0"/>
              <a:t> ‘</a:t>
            </a:r>
            <a:r>
              <a:rPr lang="nl-NL" dirty="0" err="1" smtClean="0"/>
              <a:t>Insert</a:t>
            </a:r>
            <a:r>
              <a:rPr lang="nl-NL" dirty="0" smtClean="0"/>
              <a:t>’ (or ‘View’ </a:t>
            </a:r>
            <a:r>
              <a:rPr lang="nl-NL" dirty="0" err="1" smtClean="0"/>
              <a:t>for</a:t>
            </a:r>
            <a:r>
              <a:rPr lang="nl-NL" dirty="0" smtClean="0"/>
              <a:t> office 2003 or </a:t>
            </a:r>
            <a:r>
              <a:rPr lang="nl-NL" dirty="0" err="1" smtClean="0"/>
              <a:t>earlier</a:t>
            </a:r>
            <a:r>
              <a:rPr lang="nl-NL" dirty="0" smtClean="0"/>
              <a:t>) </a:t>
            </a:r>
            <a:r>
              <a:rPr lang="nl-NL" dirty="0" err="1" smtClean="0"/>
              <a:t>then</a:t>
            </a:r>
            <a:r>
              <a:rPr lang="nl-NL" dirty="0" smtClean="0"/>
              <a:t> ‘Header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Footer</a:t>
            </a:r>
            <a:r>
              <a:rPr lang="nl-NL" dirty="0" smtClean="0"/>
              <a:t>’</a:t>
            </a: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45334" y="6170083"/>
            <a:ext cx="4995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fld id="{D818A380-CEF3-4FA4-B905-6E6A3B62A7C3}" type="slidenum">
              <a:rPr lang="nl-NL"/>
              <a:pPr/>
              <a:t>‹#›</a:t>
            </a:fld>
            <a:endParaRPr lang="nl-NL" dirty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828800" y="1397000"/>
            <a:ext cx="103744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6" r:id="rId4"/>
    <p:sldLayoutId id="2147483660" r:id="rId5"/>
    <p:sldLayoutId id="2147483665" r:id="rId6"/>
    <p:sldLayoutId id="2147483661" r:id="rId7"/>
    <p:sldLayoutId id="2147483662" r:id="rId8"/>
    <p:sldLayoutId id="2147483663" r:id="rId9"/>
    <p:sldLayoutId id="2147483664" r:id="rId10"/>
    <p:sldLayoutId id="2147483655" r:id="rId11"/>
    <p:sldLayoutId id="2147483656" r:id="rId12"/>
    <p:sldLayoutId id="2147483657" r:id="rId13"/>
    <p:sldLayoutId id="2147483658" r:id="rId1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9pPr>
    </p:titleStyle>
    <p:bodyStyle>
      <a:lvl1pPr marL="340775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7533" indent="-374641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068891" indent="-317492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437181" indent="-33442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1792773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402357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6pPr>
      <a:lvl7pPr marL="3011942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7pPr>
      <a:lvl8pPr marL="3621527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8pPr>
      <a:lvl9pPr marL="4231112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effect of third variables:</a:t>
            </a:r>
            <a:br>
              <a:rPr lang="en-US" dirty="0" smtClean="0"/>
            </a:br>
            <a:r>
              <a:rPr lang="en-US" dirty="0" smtClean="0"/>
              <a:t>confounding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Henk van der Kolk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04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Confounding in a model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31080" y="1851588"/>
            <a:ext cx="4059746" cy="11139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Confounder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2040876" y="4902697"/>
            <a:ext cx="3429000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Independent variable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7783286" y="4936079"/>
            <a:ext cx="3502657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Dependent variable</a:t>
            </a:r>
            <a:endParaRPr lang="en-US" sz="3600" dirty="0"/>
          </a:p>
        </p:txBody>
      </p:sp>
      <p:sp>
        <p:nvSpPr>
          <p:cNvPr id="11" name="Right Arrow 10"/>
          <p:cNvSpPr/>
          <p:nvPr/>
        </p:nvSpPr>
        <p:spPr>
          <a:xfrm rot="7926385">
            <a:off x="4148609" y="3637746"/>
            <a:ext cx="2076477" cy="5823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695923" y="5216413"/>
            <a:ext cx="2076477" cy="5823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233389" y="4894412"/>
            <a:ext cx="1081811" cy="115957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20851567" flipH="1" flipV="1">
            <a:off x="6310218" y="4794022"/>
            <a:ext cx="793780" cy="1364499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 rot="2842118">
            <a:off x="7206804" y="3642186"/>
            <a:ext cx="2076477" cy="5823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 err="1" smtClean="0"/>
              <a:t>Relationship</a:t>
            </a:r>
            <a:r>
              <a:rPr lang="nl-NL" sz="2800" dirty="0" smtClean="0"/>
              <a:t> </a:t>
            </a:r>
            <a:r>
              <a:rPr lang="nl-NL" sz="2800" dirty="0" err="1" smtClean="0"/>
              <a:t>between</a:t>
            </a:r>
            <a:r>
              <a:rPr lang="nl-NL" sz="2800" dirty="0" smtClean="0"/>
              <a:t> </a:t>
            </a:r>
            <a:r>
              <a:rPr lang="nl-NL" sz="2800" dirty="0" err="1" smtClean="0"/>
              <a:t>Social</a:t>
            </a:r>
            <a:r>
              <a:rPr lang="nl-NL" sz="2800" dirty="0" smtClean="0"/>
              <a:t> Class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Obesity</a:t>
            </a:r>
            <a:r>
              <a:rPr lang="nl-NL" sz="2800" dirty="0" smtClean="0"/>
              <a:t> of </a:t>
            </a:r>
            <a:r>
              <a:rPr lang="nl-NL" sz="2800" dirty="0" err="1" smtClean="0">
                <a:solidFill>
                  <a:srgbClr val="FF0000"/>
                </a:solidFill>
              </a:rPr>
              <a:t>individuals</a:t>
            </a:r>
            <a:r>
              <a:rPr lang="nl-NL" sz="2800" dirty="0" smtClean="0">
                <a:solidFill>
                  <a:srgbClr val="FF0000"/>
                </a:solidFill>
              </a:rPr>
              <a:t>, </a:t>
            </a:r>
            <a:r>
              <a:rPr lang="nl-NL" sz="2800" dirty="0" err="1" smtClean="0">
                <a:solidFill>
                  <a:schemeClr val="tx2"/>
                </a:solidFill>
              </a:rPr>
              <a:t>maybe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dirty="0" err="1" smtClean="0">
                <a:solidFill>
                  <a:schemeClr val="tx2"/>
                </a:solidFill>
              </a:rPr>
              <a:t>because</a:t>
            </a:r>
            <a:r>
              <a:rPr lang="nl-NL" sz="2800" dirty="0" smtClean="0">
                <a:solidFill>
                  <a:schemeClr val="tx2"/>
                </a:solidFill>
              </a:rPr>
              <a:t> of ‘</a:t>
            </a:r>
            <a:r>
              <a:rPr lang="nl-NL" sz="2800" dirty="0" err="1" smtClean="0">
                <a:solidFill>
                  <a:schemeClr val="tx2"/>
                </a:solidFill>
              </a:rPr>
              <a:t>ability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dirty="0" err="1" smtClean="0">
                <a:solidFill>
                  <a:schemeClr val="tx2"/>
                </a:solidFill>
              </a:rPr>
              <a:t>to</a:t>
            </a:r>
            <a:r>
              <a:rPr lang="nl-NL" sz="2800" dirty="0" smtClean="0">
                <a:solidFill>
                  <a:schemeClr val="tx2"/>
                </a:solidFill>
              </a:rPr>
              <a:t> plan’</a:t>
            </a:r>
            <a:endParaRPr lang="nl-NL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9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Confounding in a model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31080" y="1851588"/>
            <a:ext cx="4059746" cy="11139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Ability to plan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2040876" y="4902697"/>
            <a:ext cx="3429000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Social class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7783286" y="4936079"/>
            <a:ext cx="3502657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Obesity</a:t>
            </a:r>
            <a:endParaRPr lang="en-US" sz="3600" dirty="0"/>
          </a:p>
        </p:txBody>
      </p:sp>
      <p:sp>
        <p:nvSpPr>
          <p:cNvPr id="11" name="Right Arrow 10"/>
          <p:cNvSpPr/>
          <p:nvPr/>
        </p:nvSpPr>
        <p:spPr>
          <a:xfrm rot="7926385">
            <a:off x="4148609" y="3637746"/>
            <a:ext cx="2076477" cy="5823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695923" y="5216413"/>
            <a:ext cx="2076477" cy="5823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233389" y="4894412"/>
            <a:ext cx="1081811" cy="115957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20851567" flipH="1" flipV="1">
            <a:off x="6310218" y="4794022"/>
            <a:ext cx="793780" cy="1364499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 rot="2842118">
            <a:off x="7206804" y="3642186"/>
            <a:ext cx="2076477" cy="5823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7219361" y="6074634"/>
            <a:ext cx="502782" cy="423712"/>
          </a:xfrm>
          <a:prstGeom prst="mathMinus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4302756" y="3653687"/>
            <a:ext cx="502782" cy="423712"/>
          </a:xfrm>
          <a:prstGeom prst="mathMinus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8752793" y="3667727"/>
            <a:ext cx="495300" cy="533400"/>
          </a:xfrm>
          <a:prstGeom prst="mathPl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26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nl-NL" dirty="0"/>
              <a:t>Confounding in a graph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657600" y="2196827"/>
            <a:ext cx="0" cy="3124200"/>
          </a:xfrm>
          <a:prstGeom prst="line">
            <a:avLst/>
          </a:prstGeom>
          <a:ln w="57150">
            <a:headEnd type="none" w="med" len="med"/>
            <a:tailEnd type="triangle" w="med" len="med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57600" y="5321027"/>
            <a:ext cx="6477000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57599" y="2547031"/>
            <a:ext cx="7162801" cy="2624193"/>
          </a:xfrm>
          <a:prstGeom prst="line">
            <a:avLst/>
          </a:prstGeom>
          <a:ln w="57150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1200" y="284285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Obesity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55727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Social class</a:t>
            </a:r>
            <a:endParaRPr lang="en-US"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657598" y="2566145"/>
            <a:ext cx="5407049" cy="523220"/>
            <a:chOff x="6743700" y="2547031"/>
            <a:chExt cx="5407049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9130823" y="2547031"/>
              <a:ext cx="30199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Ability to plan (1)</a:t>
              </a:r>
              <a:endParaRPr lang="en-US" sz="28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743700" y="2833265"/>
              <a:ext cx="25146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691741" y="3113720"/>
            <a:ext cx="5725886" cy="523220"/>
            <a:chOff x="5878286" y="3070251"/>
            <a:chExt cx="5725886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8327572" y="3070251"/>
              <a:ext cx="3276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err="1" smtClean="0"/>
                <a:t>AtP</a:t>
              </a:r>
              <a:r>
                <a:rPr lang="en-GB" sz="2800" dirty="0" smtClean="0"/>
                <a:t> (3, low)</a:t>
              </a:r>
              <a:endParaRPr lang="en-US" sz="28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878286" y="3366074"/>
              <a:ext cx="25146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791200" y="3580813"/>
            <a:ext cx="6400800" cy="523220"/>
            <a:chOff x="4876800" y="3601564"/>
            <a:chExt cx="6400800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7391400" y="3601564"/>
              <a:ext cx="388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AtP</a:t>
              </a:r>
              <a:r>
                <a:rPr lang="en-US" sz="2800" dirty="0" smtClean="0"/>
                <a:t> (5, medium)</a:t>
              </a:r>
              <a:endParaRPr lang="en-US" sz="28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876800" y="3885483"/>
              <a:ext cx="25146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022577" y="4036001"/>
            <a:ext cx="4726020" cy="523220"/>
            <a:chOff x="1985024" y="4026143"/>
            <a:chExt cx="4726020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1985024" y="4026143"/>
              <a:ext cx="35152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AtP</a:t>
              </a:r>
              <a:r>
                <a:rPr lang="en-US" sz="2800" dirty="0" smtClean="0"/>
                <a:t> (7, high)</a:t>
              </a:r>
              <a:endParaRPr lang="en-US" sz="28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196444" y="4386663"/>
              <a:ext cx="25146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4914898" y="4595051"/>
            <a:ext cx="5741545" cy="523220"/>
            <a:chOff x="-636145" y="4623100"/>
            <a:chExt cx="5741545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-636145" y="4623100"/>
              <a:ext cx="4992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Ability to plan (10, highest) </a:t>
              </a:r>
              <a:endParaRPr lang="en-US" sz="28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733800" y="4909614"/>
              <a:ext cx="13716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228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0942638" y="6172200"/>
            <a:ext cx="1249362" cy="476250"/>
          </a:xfrm>
        </p:spPr>
        <p:txBody>
          <a:bodyPr/>
          <a:lstStyle/>
          <a:p>
            <a:fld id="{533BDA62-0053-504F-AEAA-9ADCEAD8D44B}" type="datetime1">
              <a:rPr lang="en-US" smtClean="0"/>
              <a:t>10/2/2015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815138" y="6172200"/>
            <a:ext cx="5376862" cy="476250"/>
          </a:xfrm>
        </p:spPr>
        <p:txBody>
          <a:bodyPr/>
          <a:lstStyle/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693525" y="6170613"/>
            <a:ext cx="498475" cy="476250"/>
          </a:xfrm>
        </p:spPr>
        <p:txBody>
          <a:bodyPr/>
          <a:lstStyle/>
          <a:p>
            <a:fld id="{13C9CC7F-86E1-48DE-82DC-E9AC50D04532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3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Understanding the potential effect of ‘third’ </a:t>
            </a:r>
            <a:r>
              <a:rPr lang="nl-NL" sz="2800" dirty="0" smtClean="0"/>
              <a:t>variables, more </a:t>
            </a:r>
            <a:r>
              <a:rPr lang="nl-NL" sz="2800" dirty="0" err="1" smtClean="0"/>
              <a:t>specifically</a:t>
            </a:r>
            <a:r>
              <a:rPr lang="nl-NL" sz="2800" dirty="0" smtClean="0"/>
              <a:t> “</a:t>
            </a:r>
            <a:r>
              <a:rPr lang="nl-NL" sz="2800" dirty="0" err="1" smtClean="0"/>
              <a:t>Explanation</a:t>
            </a:r>
            <a:r>
              <a:rPr lang="nl-NL" sz="2800" dirty="0" smtClean="0"/>
              <a:t>/</a:t>
            </a:r>
            <a:r>
              <a:rPr lang="nl-NL" sz="2800" b="1" dirty="0" err="1" smtClean="0"/>
              <a:t>Confounding</a:t>
            </a:r>
            <a:r>
              <a:rPr lang="nl-NL" sz="2800" dirty="0" smtClean="0"/>
              <a:t>”</a:t>
            </a:r>
            <a:endParaRPr lang="nl-NL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Aim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 err="1" smtClean="0"/>
              <a:t>Relationship</a:t>
            </a:r>
            <a:r>
              <a:rPr lang="nl-NL" sz="2800" dirty="0" smtClean="0"/>
              <a:t> </a:t>
            </a:r>
            <a:r>
              <a:rPr lang="nl-NL" sz="2800" dirty="0" err="1" smtClean="0"/>
              <a:t>between</a:t>
            </a:r>
            <a:r>
              <a:rPr lang="nl-NL" sz="2800" dirty="0" smtClean="0"/>
              <a:t> # of </a:t>
            </a:r>
            <a:r>
              <a:rPr lang="nl-NL" sz="2800" dirty="0" err="1" smtClean="0"/>
              <a:t>storks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# of </a:t>
            </a:r>
            <a:r>
              <a:rPr lang="nl-NL" sz="2800" dirty="0" err="1" smtClean="0"/>
              <a:t>babies</a:t>
            </a:r>
            <a:r>
              <a:rPr lang="nl-NL" sz="2800" dirty="0" smtClean="0"/>
              <a:t> (per capita) in </a:t>
            </a:r>
            <a:r>
              <a:rPr lang="nl-NL" sz="2800" dirty="0" err="1" smtClean="0">
                <a:solidFill>
                  <a:srgbClr val="FF0000"/>
                </a:solidFill>
              </a:rPr>
              <a:t>municipalities</a:t>
            </a:r>
            <a:endParaRPr lang="nl-NL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 err="1" smtClean="0"/>
              <a:t>Relationship</a:t>
            </a:r>
            <a:r>
              <a:rPr lang="nl-NL" sz="2800" dirty="0" smtClean="0"/>
              <a:t> </a:t>
            </a:r>
            <a:r>
              <a:rPr lang="nl-NL" sz="2800" dirty="0" err="1" smtClean="0"/>
              <a:t>between</a:t>
            </a:r>
            <a:r>
              <a:rPr lang="nl-NL" sz="2800" dirty="0" smtClean="0"/>
              <a:t> </a:t>
            </a:r>
            <a:r>
              <a:rPr lang="nl-NL" sz="2800" dirty="0" err="1" smtClean="0"/>
              <a:t>Social</a:t>
            </a:r>
            <a:r>
              <a:rPr lang="nl-NL" sz="2800" dirty="0" smtClean="0"/>
              <a:t> Class</a:t>
            </a:r>
          </a:p>
          <a:p>
            <a:pPr marL="0" indent="0">
              <a:buNone/>
            </a:pP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Obesity</a:t>
            </a:r>
            <a:r>
              <a:rPr lang="nl-NL" sz="2800" dirty="0" smtClean="0"/>
              <a:t> of </a:t>
            </a:r>
            <a:r>
              <a:rPr lang="nl-NL" sz="2800" dirty="0" err="1" smtClean="0">
                <a:solidFill>
                  <a:srgbClr val="FF0000"/>
                </a:solidFill>
              </a:rPr>
              <a:t>individuals</a:t>
            </a:r>
            <a:endParaRPr lang="nl-NL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0"/>
            <a:ext cx="2729042" cy="2057400"/>
          </a:xfrm>
          <a:prstGeom prst="rect">
            <a:avLst/>
          </a:prstGeom>
        </p:spPr>
      </p:pic>
      <p:pic>
        <p:nvPicPr>
          <p:cNvPr id="7" name="Picture 4" descr="C:\Users\LuttikhuisMG\AppData\Local\Microsoft\Windows\Temporary Internet Files\Content.IE5\12U5I9IV\3872155588_215554ac40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749271"/>
            <a:ext cx="2486025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34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nl-NL" dirty="0"/>
              <a:t>The </a:t>
            </a:r>
            <a:r>
              <a:rPr lang="nl-NL" dirty="0" err="1" smtClean="0"/>
              <a:t>bivariate</a:t>
            </a:r>
            <a:r>
              <a:rPr lang="nl-NL" dirty="0" smtClean="0"/>
              <a:t> </a:t>
            </a:r>
            <a:r>
              <a:rPr lang="nl-NL" dirty="0" err="1" smtClean="0"/>
              <a:t>expectation</a:t>
            </a:r>
            <a:r>
              <a:rPr lang="nl-NL" dirty="0" smtClean="0"/>
              <a:t> </a:t>
            </a:r>
            <a:r>
              <a:rPr lang="nl-NL" dirty="0"/>
              <a:t>in a model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28800" y="3505200"/>
            <a:ext cx="3429000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Number of storks</a:t>
            </a:r>
            <a:endParaRPr lang="en-US" sz="3600" dirty="0"/>
          </a:p>
        </p:txBody>
      </p:sp>
      <p:sp>
        <p:nvSpPr>
          <p:cNvPr id="13" name="Right Arrow 12"/>
          <p:cNvSpPr/>
          <p:nvPr/>
        </p:nvSpPr>
        <p:spPr>
          <a:xfrm>
            <a:off x="5562600" y="3785534"/>
            <a:ext cx="2076477" cy="5823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6600838" y="3314700"/>
            <a:ext cx="495300" cy="533400"/>
          </a:xfrm>
          <a:prstGeom prst="mathPl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927835" y="3505200"/>
            <a:ext cx="3429000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Number of babies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678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nl-NL" dirty="0"/>
              <a:t>The expectation in a graph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657600" y="2196827"/>
            <a:ext cx="0" cy="3124200"/>
          </a:xfrm>
          <a:prstGeom prst="line">
            <a:avLst/>
          </a:prstGeom>
          <a:ln w="57150">
            <a:headEnd type="none" w="med" len="med"/>
            <a:tailEnd type="triangle" w="med" len="med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57600" y="5321027"/>
            <a:ext cx="6477000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657600" y="2577827"/>
            <a:ext cx="4953000" cy="2743200"/>
          </a:xfrm>
          <a:prstGeom prst="line">
            <a:avLst/>
          </a:prstGeom>
          <a:ln w="57150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1200" y="284285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Babies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55727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Storks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27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nl-NL" sz="3600" dirty="0" err="1"/>
              <a:t>Testing</a:t>
            </a:r>
            <a:r>
              <a:rPr lang="nl-NL" sz="3600" dirty="0"/>
              <a:t> the </a:t>
            </a:r>
            <a:r>
              <a:rPr lang="nl-NL" sz="3600" dirty="0" err="1"/>
              <a:t>causal</a:t>
            </a:r>
            <a:r>
              <a:rPr lang="nl-NL" sz="3600" dirty="0"/>
              <a:t> </a:t>
            </a:r>
            <a:r>
              <a:rPr lang="nl-NL" sz="3600" dirty="0" err="1" smtClean="0"/>
              <a:t>relationship</a:t>
            </a:r>
            <a:endParaRPr lang="nl-NL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(</a:t>
            </a:r>
            <a:r>
              <a:rPr lang="nl-NL" sz="2800" dirty="0"/>
              <a:t>correct time </a:t>
            </a:r>
            <a:r>
              <a:rPr lang="nl-NL" sz="2800" dirty="0" smtClean="0"/>
              <a:t>order is </a:t>
            </a:r>
            <a:r>
              <a:rPr lang="nl-NL" sz="2800" dirty="0" err="1" smtClean="0"/>
              <a:t>assumed</a:t>
            </a:r>
            <a:r>
              <a:rPr lang="nl-NL" sz="2800" dirty="0" smtClean="0"/>
              <a:t>)</a:t>
            </a:r>
            <a:endParaRPr lang="nl-NL" sz="2800" dirty="0"/>
          </a:p>
          <a:p>
            <a:r>
              <a:rPr lang="nl-NL" sz="2800" dirty="0" smtClean="0"/>
              <a:t>(</a:t>
            </a:r>
            <a:r>
              <a:rPr lang="nl-NL" sz="2800" dirty="0"/>
              <a:t>we found an association)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What would be the ‘theoretical argumentation’ </a:t>
            </a:r>
            <a:r>
              <a:rPr lang="nl-NL" sz="2800" dirty="0" err="1" smtClean="0"/>
              <a:t>about</a:t>
            </a:r>
            <a:r>
              <a:rPr lang="nl-NL" sz="2800" dirty="0" smtClean="0"/>
              <a:t> </a:t>
            </a:r>
            <a:r>
              <a:rPr lang="nl-NL" sz="2800" dirty="0" err="1" smtClean="0"/>
              <a:t>why</a:t>
            </a:r>
            <a:r>
              <a:rPr lang="nl-NL" sz="2800" dirty="0" smtClean="0"/>
              <a:t> </a:t>
            </a:r>
            <a:r>
              <a:rPr lang="nl-NL" sz="2800" dirty="0" err="1"/>
              <a:t>this</a:t>
            </a:r>
            <a:r>
              <a:rPr lang="nl-NL" sz="2800" dirty="0"/>
              <a:t> </a:t>
            </a:r>
            <a:r>
              <a:rPr lang="nl-NL" sz="2800" dirty="0" smtClean="0"/>
              <a:t>is </a:t>
            </a:r>
            <a:r>
              <a:rPr lang="nl-NL" sz="2800" dirty="0" err="1" smtClean="0"/>
              <a:t>still</a:t>
            </a:r>
            <a:r>
              <a:rPr lang="nl-NL" sz="2800" dirty="0" smtClean="0"/>
              <a:t> NOT </a:t>
            </a:r>
            <a:r>
              <a:rPr lang="nl-NL" sz="2800" dirty="0"/>
              <a:t>a causal relationship? </a:t>
            </a:r>
          </a:p>
        </p:txBody>
      </p:sp>
    </p:spTree>
    <p:extLst>
      <p:ext uri="{BB962C8B-B14F-4D97-AF65-F5344CB8AC3E}">
        <p14:creationId xmlns:p14="http://schemas.microsoft.com/office/powerpoint/2010/main" val="358887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Confounding in a model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31080" y="1851588"/>
            <a:ext cx="4059746" cy="11139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Degree of urbanization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2040876" y="4902697"/>
            <a:ext cx="3429000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Number of storks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7783286" y="4936079"/>
            <a:ext cx="3502657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Number of babies</a:t>
            </a:r>
            <a:endParaRPr lang="en-US" sz="3600" dirty="0"/>
          </a:p>
        </p:txBody>
      </p:sp>
      <p:sp>
        <p:nvSpPr>
          <p:cNvPr id="11" name="Right Arrow 10"/>
          <p:cNvSpPr/>
          <p:nvPr/>
        </p:nvSpPr>
        <p:spPr>
          <a:xfrm rot="7926385">
            <a:off x="4148609" y="3637746"/>
            <a:ext cx="2076477" cy="5823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695923" y="5216413"/>
            <a:ext cx="2076477" cy="5823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7041959" y="6119838"/>
            <a:ext cx="495300" cy="533400"/>
          </a:xfrm>
          <a:prstGeom prst="mathPl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233389" y="4894412"/>
            <a:ext cx="1081811" cy="115957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20851567" flipH="1" flipV="1">
            <a:off x="6310218" y="4794022"/>
            <a:ext cx="793780" cy="1364499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Minus 3"/>
          <p:cNvSpPr/>
          <p:nvPr/>
        </p:nvSpPr>
        <p:spPr>
          <a:xfrm>
            <a:off x="4302756" y="3653687"/>
            <a:ext cx="502782" cy="423712"/>
          </a:xfrm>
          <a:prstGeom prst="mathMinus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2842118">
            <a:off x="7206804" y="3642186"/>
            <a:ext cx="2076477" cy="5823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8690826" y="3653687"/>
            <a:ext cx="502782" cy="423712"/>
          </a:xfrm>
          <a:prstGeom prst="mathMinus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Confounding in a model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31080" y="1851588"/>
            <a:ext cx="4059746" cy="11139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Degree of urbanization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2040876" y="4902697"/>
            <a:ext cx="3429000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Number of storks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7783286" y="4936079"/>
            <a:ext cx="3502657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Number of babies</a:t>
            </a:r>
            <a:endParaRPr lang="en-US" sz="3600" dirty="0"/>
          </a:p>
        </p:txBody>
      </p:sp>
      <p:sp>
        <p:nvSpPr>
          <p:cNvPr id="11" name="Right Arrow 10"/>
          <p:cNvSpPr/>
          <p:nvPr/>
        </p:nvSpPr>
        <p:spPr>
          <a:xfrm rot="7926385">
            <a:off x="4148609" y="3637746"/>
            <a:ext cx="2076477" cy="5823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4302756" y="3653687"/>
            <a:ext cx="502782" cy="423712"/>
          </a:xfrm>
          <a:prstGeom prst="mathMinus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2842118">
            <a:off x="7206804" y="3642186"/>
            <a:ext cx="2076477" cy="5823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8690826" y="3653687"/>
            <a:ext cx="502782" cy="423712"/>
          </a:xfrm>
          <a:prstGeom prst="mathMinus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nl-NL" dirty="0"/>
              <a:t>Confounding in a graph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657600" y="2196827"/>
            <a:ext cx="0" cy="3124200"/>
          </a:xfrm>
          <a:prstGeom prst="line">
            <a:avLst/>
          </a:prstGeom>
          <a:ln w="57150">
            <a:headEnd type="none" w="med" len="med"/>
            <a:tailEnd type="triangle" w="med" len="med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57600" y="5321027"/>
            <a:ext cx="6477000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657600" y="2577827"/>
            <a:ext cx="4953000" cy="2743200"/>
          </a:xfrm>
          <a:prstGeom prst="line">
            <a:avLst/>
          </a:prstGeom>
          <a:ln w="57150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1200" y="284285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Babies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55727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Storks</a:t>
            </a:r>
            <a:endParaRPr lang="en-US"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6743700" y="2547031"/>
            <a:ext cx="5407049" cy="523220"/>
            <a:chOff x="6743700" y="2547031"/>
            <a:chExt cx="5407049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9130823" y="2547031"/>
              <a:ext cx="30199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Not urbanized (1)</a:t>
              </a:r>
              <a:endParaRPr lang="en-US" sz="28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743700" y="2833265"/>
              <a:ext cx="25146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878286" y="3070251"/>
            <a:ext cx="5725886" cy="523220"/>
            <a:chOff x="5878286" y="3070251"/>
            <a:chExt cx="5725886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8327572" y="3070251"/>
              <a:ext cx="3276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Urbanized (3, low)</a:t>
              </a:r>
              <a:endParaRPr lang="en-US" sz="28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878286" y="3366074"/>
              <a:ext cx="25146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876800" y="3601564"/>
            <a:ext cx="6400800" cy="523220"/>
            <a:chOff x="4876800" y="3601564"/>
            <a:chExt cx="6400800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7391400" y="3601564"/>
              <a:ext cx="388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Urbanized (5, medium)</a:t>
              </a:r>
              <a:endParaRPr lang="en-US" sz="28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876800" y="3885483"/>
              <a:ext cx="25146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196444" y="4124784"/>
            <a:ext cx="6029805" cy="523220"/>
            <a:chOff x="4196444" y="4124784"/>
            <a:chExt cx="6029805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6711044" y="4124784"/>
              <a:ext cx="35152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Urbanized (7, high)</a:t>
              </a:r>
              <a:endParaRPr lang="en-US" sz="28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196444" y="4386663"/>
              <a:ext cx="25146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733800" y="4648004"/>
            <a:ext cx="5397023" cy="523220"/>
            <a:chOff x="3733800" y="4648004"/>
            <a:chExt cx="5397023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5140349" y="4648004"/>
              <a:ext cx="3990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Urbanized (10, highest) </a:t>
              </a:r>
              <a:endParaRPr lang="en-US" sz="28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733800" y="4909614"/>
              <a:ext cx="13716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802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T_NL 16-9 new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UT_EN 16-9</Template>
  <TotalTime>27</TotalTime>
  <Words>285</Words>
  <Application>Microsoft Office PowerPoint</Application>
  <PresentationFormat>Widescreen</PresentationFormat>
  <Paragraphs>76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Narrow</vt:lpstr>
      <vt:lpstr>Wingdings</vt:lpstr>
      <vt:lpstr>UT_NL 16-9 new</vt:lpstr>
      <vt:lpstr>The effect of third variables: confounding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Rens ten Klooster</dc:creator>
  <cp:lastModifiedBy>Kolk, H. van der (BMS)</cp:lastModifiedBy>
  <cp:revision>33</cp:revision>
  <dcterms:created xsi:type="dcterms:W3CDTF">2015-06-23T15:17:08Z</dcterms:created>
  <dcterms:modified xsi:type="dcterms:W3CDTF">2015-10-02T14:15:57Z</dcterms:modified>
</cp:coreProperties>
</file>