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5" r:id="rId3"/>
  </p:sldMasterIdLst>
  <p:notesMasterIdLst>
    <p:notesMasterId r:id="rId21"/>
  </p:notesMasterIdLst>
  <p:sldIdLst>
    <p:sldId id="270" r:id="rId4"/>
    <p:sldId id="269" r:id="rId5"/>
    <p:sldId id="268" r:id="rId6"/>
    <p:sldId id="261" r:id="rId7"/>
    <p:sldId id="260" r:id="rId8"/>
    <p:sldId id="262" r:id="rId9"/>
    <p:sldId id="264" r:id="rId10"/>
    <p:sldId id="263" r:id="rId11"/>
    <p:sldId id="277" r:id="rId12"/>
    <p:sldId id="265" r:id="rId13"/>
    <p:sldId id="266" r:id="rId14"/>
    <p:sldId id="272" r:id="rId15"/>
    <p:sldId id="273" r:id="rId16"/>
    <p:sldId id="274" r:id="rId17"/>
    <p:sldId id="275" r:id="rId18"/>
    <p:sldId id="276" r:id="rId19"/>
    <p:sldId id="271" r:id="rId20"/>
  </p:sldIdLst>
  <p:sldSz cx="9144000" cy="5143500" type="screen16x9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156" y="162"/>
      </p:cViewPr>
      <p:guideLst>
        <p:guide orient="horz" pos="162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en-US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4821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noProof="0" smtClean="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4A6DBF-47E1-4801-9C1C-C467B3CE113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1706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F2BABB6-D52D-4D91-80E4-47B188F2B37E}" type="slidenum">
              <a:rPr lang="nl-NL" altLang="nl-NL" smtClean="0">
                <a:solidFill>
                  <a:srgbClr val="000000"/>
                </a:solidFill>
              </a:rPr>
              <a:pPr/>
              <a:t>1</a:t>
            </a:fld>
            <a:endParaRPr lang="nl-NL" alt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77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smtClean="0">
              <a:latin typeface="Times New Roman" panose="02020603050405020304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382BC8-1BFC-4FB2-9D61-3277FC5EDF2E}" type="slidenum">
              <a:rPr lang="nl-NL" altLang="nl-N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9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smtClean="0">
              <a:latin typeface="Times New Roman" panose="02020603050405020304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7CFD4E-EE9B-4033-8367-45C50AAD7E11}" type="slidenum">
              <a:rPr lang="nl-NL" altLang="nl-N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06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smtClean="0">
              <a:latin typeface="Times New Roman" panose="02020603050405020304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198E08-817E-4165-8E60-1D0F6585C13C}" type="slidenum">
              <a:rPr lang="nl-NL" altLang="nl-N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53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4A355F5-98AE-44EB-B774-F5EE624611ED}" type="slidenum">
              <a:rPr lang="nl-NL" altLang="nl-NL" smtClean="0">
                <a:solidFill>
                  <a:srgbClr val="000000"/>
                </a:solidFill>
              </a:rPr>
              <a:pPr/>
              <a:t>13</a:t>
            </a:fld>
            <a:endParaRPr lang="nl-NL" alt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72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smtClean="0">
              <a:latin typeface="Times New Roman" panose="02020603050405020304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EF429D-67AB-4F80-AA60-8379E9825BCA}" type="slidenum">
              <a:rPr lang="nl-NL" altLang="nl-N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5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23E3E7B-02F1-403B-83BE-1EC84561541F}" type="slidenum">
              <a:rPr lang="nl-NL" altLang="nl-NL" smtClean="0">
                <a:solidFill>
                  <a:srgbClr val="000000"/>
                </a:solidFill>
              </a:rPr>
              <a:pPr/>
              <a:t>15</a:t>
            </a:fld>
            <a:endParaRPr lang="nl-NL" alt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2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smtClean="0">
              <a:latin typeface="Times New Roman" panose="02020603050405020304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85E1EB-4277-4584-A55F-D7CABC69A59D}" type="slidenum">
              <a:rPr lang="nl-NL" altLang="nl-N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02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BB35DFA-94C0-4092-9ABE-47779AF8F768}" type="slidenum">
              <a:rPr lang="nl-NL" altLang="nl-NL" smtClean="0">
                <a:solidFill>
                  <a:srgbClr val="000000"/>
                </a:solidFill>
              </a:rPr>
              <a:pPr/>
              <a:t>17</a:t>
            </a:fld>
            <a:endParaRPr lang="nl-NL" alt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4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26813BB-38F4-4887-BD8F-BA4105A3B8E7}" type="slidenum">
              <a:rPr lang="nl-NL" altLang="nl-NL" smtClean="0">
                <a:solidFill>
                  <a:srgbClr val="000000"/>
                </a:solidFill>
              </a:rPr>
              <a:pPr/>
              <a:t>2</a:t>
            </a:fld>
            <a:endParaRPr lang="nl-NL" alt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2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09EB2A9-9AE9-428E-93C5-E989F5533432}" type="slidenum">
              <a:rPr lang="nl-NL" altLang="nl-NL" smtClean="0">
                <a:solidFill>
                  <a:srgbClr val="000000"/>
                </a:solidFill>
              </a:rPr>
              <a:pPr/>
              <a:t>3</a:t>
            </a:fld>
            <a:endParaRPr lang="nl-NL" alt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9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A1F4AE-6A8B-4CA6-A650-67C5674A0436}" type="slidenum">
              <a:rPr lang="nl-NL" altLang="nl-NL" smtClean="0">
                <a:solidFill>
                  <a:srgbClr val="000000"/>
                </a:solidFill>
              </a:rPr>
              <a:pPr/>
              <a:t>4</a:t>
            </a:fld>
            <a:endParaRPr lang="nl-NL" alt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2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smtClean="0">
              <a:latin typeface="Times New Roman" panose="02020603050405020304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1E8CCC-E24F-46C9-AE76-00293D1D0D6A}" type="slidenum">
              <a:rPr lang="nl-NL" altLang="nl-N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86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smtClean="0">
              <a:latin typeface="Times New Roman" panose="02020603050405020304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793FED-FDF0-4B1C-886B-BC6A99AB92FD}" type="slidenum">
              <a:rPr lang="nl-NL" altLang="nl-N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36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F349AC1-F587-4886-BD8B-F0C7B96CED14}" type="slidenum">
              <a:rPr lang="nl-NL" altLang="nl-NL" smtClean="0">
                <a:solidFill>
                  <a:srgbClr val="000000"/>
                </a:solidFill>
              </a:rPr>
              <a:pPr/>
              <a:t>7</a:t>
            </a:fld>
            <a:endParaRPr lang="nl-NL" alt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46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E7F9FF5-D57D-4E01-A62A-F41EFEA08E28}" type="slidenum">
              <a:rPr lang="nl-NL" altLang="nl-NL" smtClean="0">
                <a:solidFill>
                  <a:srgbClr val="000000"/>
                </a:solidFill>
              </a:rPr>
              <a:pPr/>
              <a:t>8</a:t>
            </a:fld>
            <a:endParaRPr lang="nl-NL" alt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94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0E14DFD-763D-4D4A-8AA5-4424BFA25FC7}" type="slidenum">
              <a:rPr lang="nl-NL" altLang="nl-NL" smtClean="0">
                <a:solidFill>
                  <a:srgbClr val="000000"/>
                </a:solidFill>
              </a:rPr>
              <a:pPr/>
              <a:t>9</a:t>
            </a:fld>
            <a:endParaRPr lang="nl-NL" alt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7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C55B-7887-4DB7-BDC5-F16677D8459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128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B167-92B6-434C-88E7-DE79961A214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9967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2055813" cy="43874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74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561FC-7490-44CA-B6D6-83498C12700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8026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T powerpoint sheet small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"/>
          <a:stretch>
            <a:fillRect/>
          </a:stretch>
        </p:blipFill>
        <p:spPr bwMode="auto">
          <a:xfrm>
            <a:off x="0" y="0"/>
            <a:ext cx="1123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lIns="0"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30251"/>
            <a:ext cx="7486681" cy="228600"/>
          </a:xfrm>
        </p:spPr>
        <p:txBody>
          <a:bodyPr lIns="0"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082C0-044E-46A9-A9C7-605AAA1393B6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>
          <a:xfrm>
            <a:off x="3540125" y="4629150"/>
            <a:ext cx="4032250" cy="357188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C3D2-E251-4864-B8A3-DA496194AEA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480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dia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90"/>
            <a:ext cx="6786562" cy="1102519"/>
          </a:xfrm>
          <a:prstGeom prst="rect">
            <a:avLst/>
          </a:prstGeom>
        </p:spPr>
        <p:txBody>
          <a:bodyPr lIns="0" anchor="b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9995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103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676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4676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8CA162-68C5-433E-B988-1325B0A8E2B4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1B359A-97A6-4DCC-BDE0-A46112C3790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452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71B5CD-A1D8-4BB0-A4E7-46AC9B60FAA3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8E6D6E-A9F8-4B58-AFA9-6B8912429A7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24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F533BD-307B-47E8-99C1-D2AA405D52D2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2E3E9D-3A03-4838-80DB-3C8F2381550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55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32288"/>
            <a:ext cx="9144000" cy="300039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nl-NL" noProof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/>
          </p:nvPr>
        </p:nvSpPr>
        <p:spPr>
          <a:xfrm>
            <a:off x="1371600" y="133351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1DEC8F-48FE-47A6-BC04-C62EF22B1B1A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9C35B1-6981-43B6-9737-A076136F48E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265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410201" y="1250950"/>
            <a:ext cx="3448081" cy="3302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46575"/>
            <a:ext cx="5257800" cy="330758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371600" y="136062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2BA50B-23AE-4DFF-8EBF-0CE6D964B8F2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064CEB-7812-47CF-B19D-4810574BC35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49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F575B-539C-49A8-94F2-D8E674A612A3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7217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371600" y="1231199"/>
            <a:ext cx="7772400" cy="2999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nl-NL" noProof="0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6062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8B7364-CB6A-4E86-A415-3253C040BE1F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C7D190-02B7-4480-88DB-2B1178E0FE1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45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754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292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221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30200" y="64389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endParaRPr lang="en-US" altLang="nl-NL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8" descr="UT powerpoint sheet small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19777"/>
            <a:ext cx="7486681" cy="23907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9AA5FE-5407-4B8D-80FD-78AB3A0C439D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F020D6-612E-4140-AD26-168BD2020BA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887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T powerpoint sheet small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1144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19777"/>
            <a:ext cx="7486681" cy="23907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DF5652-0584-4B64-BE2E-835C1CAACEC0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0544DC-AC4B-4320-AA16-411A138D137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380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T powerpoint sheet small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"/>
          <a:stretch>
            <a:fillRect/>
          </a:stretch>
        </p:blipFill>
        <p:spPr bwMode="auto">
          <a:xfrm>
            <a:off x="0" y="0"/>
            <a:ext cx="1123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30251"/>
            <a:ext cx="7486681" cy="22860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1D4EFC-442E-4CA2-B302-5CBB737435BF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CF79F4-2FCF-4D9F-BD4A-1C9BBABF6E4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463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T powerpoint sheet small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69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17551"/>
            <a:ext cx="7486681" cy="23907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653213-3981-444F-AC56-1A22C06F2A60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E2AB25-CC87-4935-B795-BFB79565EB6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473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42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676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4676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206E14-3F5D-41DB-B107-925C78EF5112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C214DF-E42D-4F5E-B340-914206DEFE9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27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B4923-AFF0-40A1-9C78-89E146DBA09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92376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A730CA-0EFB-4EF8-9AF9-370AA0191F5D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6F9A5B-B116-4F57-8E17-DE0492C50FE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2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9BBEA0-F735-4B3D-975F-27E501B148E2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42878D-C54F-4C79-A68E-F5399D24B9D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474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32288"/>
            <a:ext cx="9144000" cy="300039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nl-NL" noProof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/>
          </p:nvPr>
        </p:nvSpPr>
        <p:spPr>
          <a:xfrm>
            <a:off x="1371600" y="133351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C548CE-3424-4D66-A55B-5B1F01593021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080299-89B4-429D-ADF8-0E98817BF98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668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410201" y="1250950"/>
            <a:ext cx="3448081" cy="3302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46575"/>
            <a:ext cx="5257800" cy="330758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371600" y="136062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714C33-2084-453C-8C79-758B260A89C1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3DAEAE-F568-4A07-9DB5-E96D8AEFB09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630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371600" y="1231199"/>
            <a:ext cx="7772400" cy="2999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nl-NL" noProof="0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6062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026055-43D1-484B-9B83-04A59C669F7B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26FFE6-6C2F-46C9-9D32-3862C0F42AD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443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637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981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494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30200" y="64389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endParaRPr lang="en-US" altLang="nl-NL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8" descr="UT powerpoint sheet small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19777"/>
            <a:ext cx="7486681" cy="23907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E8B8AE-01B7-4C76-989D-FAEF1DE98972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3B8594-416D-4B48-B064-471296E7D98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281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T powerpoint sheet small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1144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19777"/>
            <a:ext cx="7486681" cy="23907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B9124F-EF58-449C-83A8-C11A779D21DF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0AA0BF-8537-4E03-999D-594F9D81C78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39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7013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00151"/>
            <a:ext cx="4038600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E403-0E28-4057-85BF-5E45D7200C2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99116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T powerpoint sheet small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"/>
          <a:stretch>
            <a:fillRect/>
          </a:stretch>
        </p:blipFill>
        <p:spPr bwMode="auto">
          <a:xfrm>
            <a:off x="0" y="0"/>
            <a:ext cx="1123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30251"/>
            <a:ext cx="7486681" cy="22860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AD82E0-2361-43A1-A8AD-CA5417585300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39BEBA-417C-407D-99A2-FB07379E3BB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758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T powerpoint sheet small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69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17551"/>
            <a:ext cx="7486681" cy="23907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6CDBB2-BBED-4FE5-B95A-9A92424DD83F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4EF6F5-4E1B-4F29-8485-85413625C38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40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8304E-AFAC-4638-97E3-AACB0AF2667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493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9D35-D712-43FF-A993-D2620E8F135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0230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14942-652D-452E-A2BD-95F92713EAC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390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2DEB-2021-4414-95E2-0367C4C1D46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146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C76B6-6203-4C7B-8C31-94790217D49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97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8013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8013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4765675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4765675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4765675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0D27DB-75D5-4183-A611-C9A802B1540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UT_Logo_Black_EN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629150"/>
            <a:ext cx="2362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352550"/>
            <a:ext cx="75088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4629150"/>
            <a:ext cx="936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lnSpc>
                <a:spcPts val="1500"/>
              </a:lnSpc>
              <a:buFont typeface="Times New Roman" panose="02020603050405020304" pitchFamily="18" charset="0"/>
              <a:buNone/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4104CD-F82E-4DCC-BCE6-0BA3881E27AB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4629150"/>
            <a:ext cx="4032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lnSpc>
                <a:spcPts val="1500"/>
              </a:lnSpc>
              <a:buFont typeface="Times New Roman" panose="02020603050405020304" pitchFamily="18" charset="0"/>
              <a:buNone/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4627563"/>
            <a:ext cx="3746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lnSpc>
                <a:spcPts val="1500"/>
              </a:lnSpc>
              <a:buFont typeface="Times New Roman" panose="02020603050405020304" pitchFamily="18" charset="0"/>
              <a:buNone/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A95540D-41A8-4DC5-907C-C60572DA21A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371600" y="1047750"/>
            <a:ext cx="77803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4000" indent="-254000" algn="l" defTabSz="236538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6575" indent="-279400" algn="l" defTabSz="236538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800100" indent="-236538" algn="l" defTabSz="236538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076325" indent="-249238" algn="l" defTabSz="236538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1343025" indent="-254000" algn="l" defTabSz="236538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1801768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8957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145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334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UT_Logo_Black_EN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629150"/>
            <a:ext cx="2362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352550"/>
            <a:ext cx="75088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4629150"/>
            <a:ext cx="936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lnSpc>
                <a:spcPts val="1500"/>
              </a:lnSpc>
              <a:buFont typeface="Times New Roman" panose="02020603050405020304" pitchFamily="18" charset="0"/>
              <a:buNone/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94A0C7-4FCD-4A8D-AEE2-93D38B3CD861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4629150"/>
            <a:ext cx="4032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lnSpc>
                <a:spcPts val="1500"/>
              </a:lnSpc>
              <a:buFont typeface="Times New Roman" panose="02020603050405020304" pitchFamily="18" charset="0"/>
              <a:buNone/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4627563"/>
            <a:ext cx="3746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lnSpc>
                <a:spcPts val="1500"/>
              </a:lnSpc>
              <a:buFont typeface="Times New Roman" panose="02020603050405020304" pitchFamily="18" charset="0"/>
              <a:buNone/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DC8DE53-4271-4604-9F81-D612211B7F4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371600" y="1047750"/>
            <a:ext cx="77803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4000" indent="-254000" algn="l" defTabSz="236538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6575" indent="-279400" algn="l" defTabSz="236538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800100" indent="-236538" algn="l" defTabSz="236538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076325" indent="-249238" algn="l" defTabSz="236538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1343025" indent="-254000" algn="l" defTabSz="236538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1801768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8957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145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334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46200" y="1233488"/>
            <a:ext cx="7258050" cy="1103312"/>
          </a:xfrm>
        </p:spPr>
        <p:txBody>
          <a:bodyPr/>
          <a:lstStyle/>
          <a:p>
            <a:pPr algn="l" eaLnBrk="1" hangingPunct="1">
              <a:buClrTx/>
              <a:defRPr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Testing 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a </a:t>
            </a:r>
            <a:r>
              <a:rPr lang="en-US" altLang="en-US" sz="28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trivariate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hypothesis Using a</a:t>
            </a:r>
            <a:b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800" b="1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trivariate</a:t>
            </a:r>
            <a:r>
              <a:rPr lang="en-US" altLang="en-US" sz="28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table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46200" y="2276475"/>
            <a:ext cx="6788150" cy="827088"/>
          </a:xfrm>
        </p:spPr>
        <p:txBody>
          <a:bodyPr/>
          <a:lstStyle/>
          <a:p>
            <a:pPr>
              <a:defRPr/>
            </a:pPr>
            <a:endParaRPr lang="en-US" sz="2100" dirty="0" smtClean="0"/>
          </a:p>
          <a:p>
            <a:pPr>
              <a:defRPr/>
            </a:pPr>
            <a:r>
              <a:rPr lang="en-US" sz="2100" dirty="0" err="1" smtClean="0"/>
              <a:t>Henk</a:t>
            </a:r>
            <a:r>
              <a:rPr lang="en-US" sz="2100" dirty="0" smtClean="0"/>
              <a:t> </a:t>
            </a:r>
            <a:r>
              <a:rPr lang="en-US" sz="2100" dirty="0"/>
              <a:t>van der Kolk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57300" y="4627563"/>
            <a:ext cx="233521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5EE646-41BB-4EC4-954C-A10CD18DD9AE}" type="slidenum">
              <a:rPr lang="nl-NL" altLang="nl-NL" smtClean="0"/>
              <a:pPr/>
              <a:t>10</a:t>
            </a:fld>
            <a:endParaRPr lang="nl-NL" altLang="nl-NL" smtClean="0"/>
          </a:p>
        </p:txBody>
      </p:sp>
      <p:sp>
        <p:nvSpPr>
          <p:cNvPr id="7" name="Rectangle 6"/>
          <p:cNvSpPr/>
          <p:nvPr/>
        </p:nvSpPr>
        <p:spPr>
          <a:xfrm>
            <a:off x="1257300" y="914400"/>
            <a:ext cx="78867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693738"/>
            <a:ext cx="6343650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Table: # of babies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by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 # of storks (absolute numbers;</a:t>
            </a:r>
          </a:p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column percentages)(N= 400 (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municipalities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))</a:t>
            </a: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</p:nvPr>
        </p:nvGraphicFramePr>
        <p:xfrm>
          <a:off x="4000500" y="2457450"/>
          <a:ext cx="3943350" cy="24415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7331"/>
                <a:gridCol w="1314725"/>
                <a:gridCol w="1251294"/>
              </a:tblGrid>
              <a:tr h="800297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/>
                        <a:t>130</a:t>
                      </a:r>
                    </a:p>
                    <a:p>
                      <a:pPr algn="ctr"/>
                      <a:r>
                        <a:rPr lang="en-US" sz="2100" b="0" dirty="0" smtClean="0"/>
                        <a:t>(65%)</a:t>
                      </a:r>
                      <a:endParaRPr lang="en-US" sz="2100" b="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(35%)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029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70</a:t>
                      </a:r>
                    </a:p>
                    <a:p>
                      <a:pPr algn="ctr"/>
                      <a:r>
                        <a:rPr lang="en-US" sz="2100" dirty="0" smtClean="0"/>
                        <a:t>(35%)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130</a:t>
                      </a:r>
                    </a:p>
                    <a:p>
                      <a:pPr algn="ctr"/>
                      <a:r>
                        <a:rPr lang="en-US" sz="2100" dirty="0" smtClean="0"/>
                        <a:t>(65%)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4098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</a:p>
                    <a:p>
                      <a:pPr algn="ctr"/>
                      <a:r>
                        <a:rPr lang="en-US" sz="2100" dirty="0" smtClean="0"/>
                        <a:t>(100%)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</a:p>
                    <a:p>
                      <a:pPr algn="ctr"/>
                      <a:r>
                        <a:rPr lang="en-US" sz="2100" dirty="0" smtClean="0"/>
                        <a:t>(100%)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400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70250" y="2635250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1513" y="3473450"/>
            <a:ext cx="73501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4050" y="4235450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3563" y="2068513"/>
            <a:ext cx="677862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4200" y="2068513"/>
            <a:ext cx="735013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75475" y="2068513"/>
            <a:ext cx="752475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8938" y="1428750"/>
            <a:ext cx="112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storks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03363" y="3533775"/>
            <a:ext cx="119856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babies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57300" y="4627563"/>
            <a:ext cx="233521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768EF2C-C446-41D0-8BB2-48500B5773AC}" type="slidenum">
              <a:rPr lang="nl-NL" altLang="nl-NL" smtClean="0"/>
              <a:pPr/>
              <a:t>11</a:t>
            </a:fld>
            <a:endParaRPr lang="nl-NL" altLang="nl-NL" smtClean="0"/>
          </a:p>
        </p:txBody>
      </p:sp>
      <p:sp>
        <p:nvSpPr>
          <p:cNvPr id="7" name="Rectangle 6"/>
          <p:cNvSpPr/>
          <p:nvPr/>
        </p:nvSpPr>
        <p:spPr>
          <a:xfrm>
            <a:off x="1257300" y="914400"/>
            <a:ext cx="78867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693738"/>
            <a:ext cx="7912100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Table: # of babies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by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 # of storks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</a:rPr>
              <a:t>controlled by 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urbanization</a:t>
            </a:r>
          </a:p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(absolute numbers; column percentages)(N= 400 (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municipalities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))</a:t>
            </a: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</p:nvPr>
        </p:nvGraphicFramePr>
        <p:xfrm>
          <a:off x="4000500" y="2457450"/>
          <a:ext cx="3943350" cy="268446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7331"/>
                <a:gridCol w="1314725"/>
                <a:gridCol w="1251294"/>
              </a:tblGrid>
              <a:tr h="92195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(</a:t>
                      </a:r>
                      <a:r>
                        <a:rPr lang="en-US" sz="1400" b="0" i="1" dirty="0" smtClean="0"/>
                        <a:t>10</a:t>
                      </a:r>
                      <a:r>
                        <a:rPr lang="en-US" sz="1400" b="0" dirty="0" smtClean="0"/>
                        <a:t> + 120 = ) </a:t>
                      </a:r>
                      <a:r>
                        <a:rPr lang="en-US" sz="2100" b="0" dirty="0" smtClean="0"/>
                        <a:t>130</a:t>
                      </a:r>
                    </a:p>
                    <a:p>
                      <a:pPr algn="ctr"/>
                      <a:r>
                        <a:rPr lang="en-US" sz="2100" b="0" dirty="0" smtClean="0"/>
                        <a:t>(65%)</a:t>
                      </a:r>
                      <a:endParaRPr lang="en-US" sz="2100" b="0" dirty="0"/>
                    </a:p>
                  </a:txBody>
                  <a:tcPr marL="68580" marR="68580" marT="34281" marB="34281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+ 30 = ) </a:t>
                      </a:r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(35%)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1" marB="34281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1" marB="34281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195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+ 40 = ) </a:t>
                      </a:r>
                      <a:r>
                        <a:rPr lang="en-US" sz="2100" dirty="0" smtClean="0"/>
                        <a:t>70</a:t>
                      </a:r>
                    </a:p>
                    <a:p>
                      <a:pPr algn="ctr"/>
                      <a:r>
                        <a:rPr lang="en-US" sz="2100" dirty="0" smtClean="0"/>
                        <a:t>(35%)</a:t>
                      </a:r>
                      <a:endParaRPr lang="en-US" sz="2100" dirty="0"/>
                    </a:p>
                  </a:txBody>
                  <a:tcPr marL="68580" marR="68580" marT="34281" marB="34281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+ 10 = ) </a:t>
                      </a:r>
                      <a:r>
                        <a:rPr lang="en-US" sz="2100" dirty="0" smtClean="0"/>
                        <a:t>130</a:t>
                      </a:r>
                    </a:p>
                    <a:p>
                      <a:pPr algn="ctr"/>
                      <a:r>
                        <a:rPr lang="en-US" sz="2100" dirty="0" smtClean="0"/>
                        <a:t>(65%)</a:t>
                      </a:r>
                      <a:endParaRPr lang="en-US" sz="2100" dirty="0"/>
                    </a:p>
                  </a:txBody>
                  <a:tcPr marL="68580" marR="68580" marT="34281" marB="34281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  <a:endParaRPr lang="en-US" sz="2100" dirty="0"/>
                    </a:p>
                  </a:txBody>
                  <a:tcPr marL="68580" marR="68580" marT="34281" marB="34281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40549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</a:p>
                    <a:p>
                      <a:pPr algn="ctr"/>
                      <a:r>
                        <a:rPr lang="en-US" sz="2100" dirty="0" smtClean="0"/>
                        <a:t>(100%)</a:t>
                      </a:r>
                      <a:endParaRPr lang="en-US" sz="2100" dirty="0"/>
                    </a:p>
                  </a:txBody>
                  <a:tcPr marL="68580" marR="68580" marT="34281" marB="34281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</a:p>
                    <a:p>
                      <a:pPr algn="ctr"/>
                      <a:r>
                        <a:rPr lang="en-US" sz="2100" dirty="0" smtClean="0"/>
                        <a:t>(100%)</a:t>
                      </a:r>
                      <a:endParaRPr lang="en-US" sz="2100" dirty="0"/>
                    </a:p>
                  </a:txBody>
                  <a:tcPr marL="68580" marR="68580" marT="34281" marB="34281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400</a:t>
                      </a:r>
                      <a:endParaRPr lang="en-US" sz="2100" dirty="0"/>
                    </a:p>
                  </a:txBody>
                  <a:tcPr marL="68580" marR="68580" marT="34281" marB="34281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70250" y="2635250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1513" y="3473450"/>
            <a:ext cx="73501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4050" y="4235450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3563" y="2068513"/>
            <a:ext cx="677862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4200" y="2068513"/>
            <a:ext cx="735013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75475" y="2068513"/>
            <a:ext cx="752475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8938" y="1428750"/>
            <a:ext cx="112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storks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16238" y="1924050"/>
            <a:ext cx="1223962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28" name="TextBox 3"/>
          <p:cNvSpPr txBox="1">
            <a:spLocks noChangeArrowheads="1"/>
          </p:cNvSpPr>
          <p:nvPr/>
        </p:nvSpPr>
        <p:spPr bwMode="auto">
          <a:xfrm>
            <a:off x="2051050" y="1617663"/>
            <a:ext cx="151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nl-NL" i="1">
                <a:solidFill>
                  <a:srgbClr val="00B050"/>
                </a:solidFill>
              </a:rPr>
              <a:t>Not urbanized</a:t>
            </a:r>
          </a:p>
        </p:txBody>
      </p:sp>
      <p:sp>
        <p:nvSpPr>
          <p:cNvPr id="55329" name="TextBox 22"/>
          <p:cNvSpPr txBox="1">
            <a:spLocks noChangeArrowheads="1"/>
          </p:cNvSpPr>
          <p:nvPr/>
        </p:nvSpPr>
        <p:spPr bwMode="auto">
          <a:xfrm>
            <a:off x="3921125" y="1604963"/>
            <a:ext cx="113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nl-NL" i="1">
                <a:solidFill>
                  <a:srgbClr val="00B050"/>
                </a:solidFill>
              </a:rPr>
              <a:t>Urbanized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711700" y="1924050"/>
            <a:ext cx="136525" cy="606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03363" y="3533775"/>
            <a:ext cx="119856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babies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331913" y="4648200"/>
            <a:ext cx="3638550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9FF000-F525-4ED8-B66D-101A6A948C8F}" type="slidenum">
              <a:rPr lang="nl-NL" altLang="nl-NL" smtClean="0"/>
              <a:pPr/>
              <a:t>12</a:t>
            </a:fld>
            <a:endParaRPr lang="nl-NL" altLang="nl-NL" smtClean="0"/>
          </a:p>
        </p:txBody>
      </p:sp>
      <p:sp>
        <p:nvSpPr>
          <p:cNvPr id="7" name="Rectangle 6"/>
          <p:cNvSpPr/>
          <p:nvPr/>
        </p:nvSpPr>
        <p:spPr>
          <a:xfrm>
            <a:off x="1257300" y="914400"/>
            <a:ext cx="78867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693738"/>
            <a:ext cx="7912100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Table: # of babies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by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 # of storks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</a:rPr>
              <a:t>controlled by 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urbanization</a:t>
            </a:r>
          </a:p>
          <a:p>
            <a:pPr defTabSz="685800" eaLnBrk="1" hangingPunct="1"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(absolute numbers; column percentages)(N= 400 (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municipalities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))</a:t>
            </a: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</p:nvPr>
        </p:nvGraphicFramePr>
        <p:xfrm>
          <a:off x="5654675" y="2505075"/>
          <a:ext cx="3306763" cy="231933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6898"/>
                <a:gridCol w="1314312"/>
                <a:gridCol w="615553"/>
              </a:tblGrid>
              <a:tr h="80030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120</a:t>
                      </a:r>
                    </a:p>
                    <a:p>
                      <a:pPr algn="ctr"/>
                      <a:r>
                        <a:rPr lang="en-US" sz="1800" b="0" dirty="0" smtClean="0"/>
                        <a:t>(75%)</a:t>
                      </a:r>
                      <a:endParaRPr lang="en-US" sz="1800" b="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(75%)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030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(25%)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(25%)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187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160</a:t>
                      </a:r>
                    </a:p>
                    <a:p>
                      <a:pPr algn="ctr"/>
                      <a:r>
                        <a:rPr lang="en-US" sz="1800" dirty="0" smtClean="0"/>
                        <a:t>(100%)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</a:t>
                      </a:r>
                    </a:p>
                    <a:p>
                      <a:pPr algn="ctr"/>
                      <a:r>
                        <a:rPr lang="en-US" sz="1800" dirty="0" smtClean="0"/>
                        <a:t>(100%)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24425" y="2682875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4100" y="3521075"/>
            <a:ext cx="7366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8225" y="4283075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27738" y="2116138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8375" y="2116138"/>
            <a:ext cx="73501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75638" y="2116138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57374" name="TextBox 3"/>
          <p:cNvSpPr txBox="1">
            <a:spLocks noChangeArrowheads="1"/>
          </p:cNvSpPr>
          <p:nvPr/>
        </p:nvSpPr>
        <p:spPr bwMode="auto">
          <a:xfrm>
            <a:off x="2336800" y="1444625"/>
            <a:ext cx="151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nl-NL" i="1">
                <a:solidFill>
                  <a:srgbClr val="00B050"/>
                </a:solidFill>
              </a:rPr>
              <a:t>Not urbanized</a:t>
            </a:r>
          </a:p>
        </p:txBody>
      </p:sp>
      <p:sp>
        <p:nvSpPr>
          <p:cNvPr id="57375" name="TextBox 22"/>
          <p:cNvSpPr txBox="1">
            <a:spLocks noChangeArrowheads="1"/>
          </p:cNvSpPr>
          <p:nvPr/>
        </p:nvSpPr>
        <p:spPr bwMode="auto">
          <a:xfrm>
            <a:off x="6704013" y="1455738"/>
            <a:ext cx="113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nl-NL" i="1">
                <a:solidFill>
                  <a:srgbClr val="00B050"/>
                </a:solidFill>
              </a:rPr>
              <a:t>Urbanized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681832" y="3475831"/>
            <a:ext cx="119856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babies</a:t>
            </a:r>
          </a:p>
        </p:txBody>
      </p:sp>
      <p:graphicFrame>
        <p:nvGraphicFramePr>
          <p:cNvPr id="22" name="Content Placeholder 2"/>
          <p:cNvGraphicFramePr>
            <a:graphicFrameLocks/>
          </p:cNvGraphicFramePr>
          <p:nvPr/>
        </p:nvGraphicFramePr>
        <p:xfrm>
          <a:off x="1516063" y="2514600"/>
          <a:ext cx="3308350" cy="231933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7559"/>
                <a:gridCol w="1314942"/>
                <a:gridCol w="615849"/>
              </a:tblGrid>
              <a:tr h="8003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 smtClean="0"/>
                        <a:t>10</a:t>
                      </a:r>
                    </a:p>
                    <a:p>
                      <a:pPr algn="ctr"/>
                      <a:r>
                        <a:rPr lang="en-US" sz="1800" b="0" i="1" dirty="0" smtClean="0"/>
                        <a:t>(25%)</a:t>
                      </a:r>
                      <a:endParaRPr lang="en-US" sz="1800" b="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(25%)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030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(75%)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(75%)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187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</a:t>
                      </a:r>
                    </a:p>
                    <a:p>
                      <a:pPr algn="ctr"/>
                      <a:r>
                        <a:rPr lang="en-US" sz="1800" dirty="0" smtClean="0"/>
                        <a:t>(100%)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160</a:t>
                      </a:r>
                    </a:p>
                    <a:p>
                      <a:pPr algn="ctr"/>
                      <a:r>
                        <a:rPr lang="en-US" sz="1800" dirty="0" smtClean="0"/>
                        <a:t>(100%)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793875" y="2063750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82925" y="2063750"/>
            <a:ext cx="7366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41775" y="2063750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43688" y="1730375"/>
            <a:ext cx="112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storks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33625" y="1717675"/>
            <a:ext cx="112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storks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4883150" y="1570038"/>
            <a:ext cx="4184650" cy="3573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/>
          </a:p>
        </p:txBody>
      </p:sp>
      <p:sp>
        <p:nvSpPr>
          <p:cNvPr id="23" name="Oval 22"/>
          <p:cNvSpPr/>
          <p:nvPr/>
        </p:nvSpPr>
        <p:spPr>
          <a:xfrm>
            <a:off x="3041650" y="3276600"/>
            <a:ext cx="936625" cy="936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/>
          </a:p>
        </p:txBody>
      </p:sp>
      <p:sp>
        <p:nvSpPr>
          <p:cNvPr id="24" name="Right Arrow 23"/>
          <p:cNvSpPr/>
          <p:nvPr/>
        </p:nvSpPr>
        <p:spPr>
          <a:xfrm rot="10800000">
            <a:off x="2514600" y="3460750"/>
            <a:ext cx="527050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26" grpId="0"/>
      <p:bldP spid="27" grpId="0"/>
      <p:bldP spid="28" grpId="0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C09A34-D4A7-4AAC-B639-1E0C0E312B6E}" type="slidenum">
              <a:rPr lang="nl-NL" altLang="nl-NL" smtClean="0"/>
              <a:pPr/>
              <a:t>13</a:t>
            </a:fld>
            <a:endParaRPr lang="nl-NL" altLang="nl-NL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514350"/>
            <a:ext cx="7486650" cy="549275"/>
          </a:xfrm>
        </p:spPr>
        <p:txBody>
          <a:bodyPr/>
          <a:lstStyle/>
          <a:p>
            <a:pPr defTabSz="238119" eaLnBrk="1" hangingPunct="1">
              <a:defRPr/>
            </a:pPr>
            <a:r>
              <a:rPr lang="nl-NL" dirty="0"/>
              <a:t>Confounding in a graph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43200" y="1647825"/>
            <a:ext cx="0" cy="234315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3990975"/>
            <a:ext cx="4857750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43200" y="1933575"/>
            <a:ext cx="3714750" cy="2057400"/>
          </a:xfrm>
          <a:prstGeom prst="line">
            <a:avLst/>
          </a:prstGeom>
          <a:ln w="5715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85900" y="2132013"/>
            <a:ext cx="1143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Babies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4179888"/>
            <a:ext cx="12001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Storks</a:t>
            </a:r>
          </a:p>
        </p:txBody>
      </p:sp>
      <p:grpSp>
        <p:nvGrpSpPr>
          <p:cNvPr id="59401" name="Group 22"/>
          <p:cNvGrpSpPr>
            <a:grpSpLocks/>
          </p:cNvGrpSpPr>
          <p:nvPr/>
        </p:nvGrpSpPr>
        <p:grpSpPr bwMode="auto">
          <a:xfrm>
            <a:off x="5084763" y="2260600"/>
            <a:ext cx="3544887" cy="484188"/>
            <a:chOff x="7782488" y="2431787"/>
            <a:chExt cx="3996164" cy="646556"/>
          </a:xfrm>
        </p:grpSpPr>
        <p:sp>
          <p:nvSpPr>
            <p:cNvPr id="16" name="TextBox 15"/>
            <p:cNvSpPr txBox="1"/>
            <p:nvPr/>
          </p:nvSpPr>
          <p:spPr>
            <a:xfrm>
              <a:off x="8666548" y="2525061"/>
              <a:ext cx="3112104" cy="5532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hangingPunct="1">
                <a:buFont typeface="Times New Roman" panose="02020603050405020304" pitchFamily="18" charset="0"/>
                <a:buNone/>
                <a:defRPr/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  <a:cs typeface="+mn-cs"/>
                </a:rPr>
                <a:t>Not urbanized (1) low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782488" y="2431787"/>
              <a:ext cx="1707273" cy="42397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402" name="Group 1"/>
          <p:cNvGrpSpPr>
            <a:grpSpLocks/>
          </p:cNvGrpSpPr>
          <p:nvPr/>
        </p:nvGrpSpPr>
        <p:grpSpPr bwMode="auto">
          <a:xfrm>
            <a:off x="3035300" y="3157538"/>
            <a:ext cx="4800600" cy="738187"/>
            <a:chOff x="3733800" y="4648004"/>
            <a:chExt cx="5397023" cy="984883"/>
          </a:xfrm>
        </p:grpSpPr>
        <p:sp>
          <p:nvSpPr>
            <p:cNvPr id="12" name="TextBox 11"/>
            <p:cNvSpPr txBox="1"/>
            <p:nvPr/>
          </p:nvSpPr>
          <p:spPr>
            <a:xfrm>
              <a:off x="5140167" y="4648004"/>
              <a:ext cx="3990656" cy="984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hangingPunct="1">
                <a:buFont typeface="Times New Roman" panose="02020603050405020304" pitchFamily="18" charset="0"/>
                <a:buNone/>
                <a:defRPr/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  <a:cs typeface="+mn-cs"/>
                </a:rPr>
                <a:t>Very urbanized (10, highest) 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733800" y="4910640"/>
              <a:ext cx="1372458" cy="0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331913" y="4648200"/>
            <a:ext cx="3638550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68A2733-73BA-4ED6-8315-7F2D3DD3D228}" type="slidenum">
              <a:rPr lang="nl-NL" altLang="nl-NL" smtClean="0"/>
              <a:pPr/>
              <a:t>14</a:t>
            </a:fld>
            <a:endParaRPr lang="nl-NL" altLang="nl-NL" smtClean="0"/>
          </a:p>
        </p:txBody>
      </p:sp>
      <p:sp>
        <p:nvSpPr>
          <p:cNvPr id="7" name="Rectangle 6"/>
          <p:cNvSpPr/>
          <p:nvPr/>
        </p:nvSpPr>
        <p:spPr>
          <a:xfrm>
            <a:off x="1257300" y="914400"/>
            <a:ext cx="78867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693738"/>
            <a:ext cx="7988300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Table: # of babies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by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 # of storks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</a:rPr>
              <a:t>controlled by 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urbanization</a:t>
            </a:r>
          </a:p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(absolute numbers; column percentages)(N= 400 (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municipalities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))</a:t>
            </a: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</p:nvPr>
        </p:nvGraphicFramePr>
        <p:xfrm>
          <a:off x="5654675" y="2505075"/>
          <a:ext cx="3306763" cy="231933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6898"/>
                <a:gridCol w="1314312"/>
                <a:gridCol w="615553"/>
              </a:tblGrid>
              <a:tr h="80030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120</a:t>
                      </a:r>
                    </a:p>
                    <a:p>
                      <a:pPr algn="ctr"/>
                      <a:r>
                        <a:rPr lang="en-US" sz="1800" b="0" dirty="0" smtClean="0"/>
                        <a:t>(75%)</a:t>
                      </a:r>
                      <a:endParaRPr lang="en-US" sz="1800" b="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(75%)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030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(25%)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(25%)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187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160</a:t>
                      </a:r>
                    </a:p>
                    <a:p>
                      <a:pPr algn="ctr"/>
                      <a:r>
                        <a:rPr lang="en-US" sz="1800" dirty="0" smtClean="0"/>
                        <a:t>(100%)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</a:t>
                      </a:r>
                    </a:p>
                    <a:p>
                      <a:pPr algn="ctr"/>
                      <a:r>
                        <a:rPr lang="en-US" sz="1800" dirty="0" smtClean="0"/>
                        <a:t>(100%)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24425" y="2682875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4100" y="3521075"/>
            <a:ext cx="7366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8225" y="4283075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27738" y="2116138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8375" y="2116138"/>
            <a:ext cx="73501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75638" y="2116138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61470" name="TextBox 3"/>
          <p:cNvSpPr txBox="1">
            <a:spLocks noChangeArrowheads="1"/>
          </p:cNvSpPr>
          <p:nvPr/>
        </p:nvSpPr>
        <p:spPr bwMode="auto">
          <a:xfrm>
            <a:off x="2336800" y="1444625"/>
            <a:ext cx="151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nl-NL" i="1">
                <a:solidFill>
                  <a:srgbClr val="00B050"/>
                </a:solidFill>
              </a:rPr>
              <a:t>Not urbanized</a:t>
            </a:r>
          </a:p>
        </p:txBody>
      </p:sp>
      <p:sp>
        <p:nvSpPr>
          <p:cNvPr id="61471" name="TextBox 22"/>
          <p:cNvSpPr txBox="1">
            <a:spLocks noChangeArrowheads="1"/>
          </p:cNvSpPr>
          <p:nvPr/>
        </p:nvSpPr>
        <p:spPr bwMode="auto">
          <a:xfrm>
            <a:off x="6704013" y="1455738"/>
            <a:ext cx="113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nl-NL" i="1">
                <a:solidFill>
                  <a:srgbClr val="00B050"/>
                </a:solidFill>
              </a:rPr>
              <a:t>Urbanized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681832" y="3475831"/>
            <a:ext cx="119856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babies</a:t>
            </a:r>
          </a:p>
        </p:txBody>
      </p:sp>
      <p:graphicFrame>
        <p:nvGraphicFramePr>
          <p:cNvPr id="22" name="Content Placeholder 2"/>
          <p:cNvGraphicFramePr>
            <a:graphicFrameLocks/>
          </p:cNvGraphicFramePr>
          <p:nvPr/>
        </p:nvGraphicFramePr>
        <p:xfrm>
          <a:off x="1516063" y="2514600"/>
          <a:ext cx="3308350" cy="231933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7559"/>
                <a:gridCol w="1314942"/>
                <a:gridCol w="615849"/>
              </a:tblGrid>
              <a:tr h="8003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 smtClean="0"/>
                        <a:t>10</a:t>
                      </a:r>
                    </a:p>
                    <a:p>
                      <a:pPr algn="ctr"/>
                      <a:r>
                        <a:rPr lang="en-US" sz="1800" b="0" i="1" dirty="0" smtClean="0"/>
                        <a:t>(25%)</a:t>
                      </a:r>
                      <a:endParaRPr lang="en-US" sz="1800" b="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(25%)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030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(75%)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(75%)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187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</a:t>
                      </a:r>
                    </a:p>
                    <a:p>
                      <a:pPr algn="ctr"/>
                      <a:r>
                        <a:rPr lang="en-US" sz="1800" dirty="0" smtClean="0"/>
                        <a:t>(100%)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160</a:t>
                      </a:r>
                    </a:p>
                    <a:p>
                      <a:pPr algn="ctr"/>
                      <a:r>
                        <a:rPr lang="en-US" sz="1800" dirty="0" smtClean="0"/>
                        <a:t>(100%)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793875" y="2063750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82925" y="2063750"/>
            <a:ext cx="7366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41775" y="2063750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43688" y="1730375"/>
            <a:ext cx="112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storks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33625" y="1717675"/>
            <a:ext cx="112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storks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4851400" y="1411288"/>
            <a:ext cx="4184650" cy="3573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/>
          </a:p>
        </p:txBody>
      </p:sp>
      <p:sp>
        <p:nvSpPr>
          <p:cNvPr id="23" name="Oval 22"/>
          <p:cNvSpPr/>
          <p:nvPr/>
        </p:nvSpPr>
        <p:spPr>
          <a:xfrm>
            <a:off x="7172325" y="3219450"/>
            <a:ext cx="936625" cy="936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/>
          </a:p>
        </p:txBody>
      </p:sp>
      <p:sp>
        <p:nvSpPr>
          <p:cNvPr id="24" name="Right Arrow 23"/>
          <p:cNvSpPr/>
          <p:nvPr/>
        </p:nvSpPr>
        <p:spPr>
          <a:xfrm rot="10800000">
            <a:off x="6645275" y="3403600"/>
            <a:ext cx="527050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58E3A9F-4C0E-4D96-B3F5-BC10D4C6A3CB}" type="slidenum">
              <a:rPr lang="nl-NL" altLang="nl-NL" smtClean="0"/>
              <a:pPr/>
              <a:t>15</a:t>
            </a:fld>
            <a:endParaRPr lang="nl-NL" altLang="nl-NL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514350"/>
            <a:ext cx="7486650" cy="549275"/>
          </a:xfrm>
        </p:spPr>
        <p:txBody>
          <a:bodyPr/>
          <a:lstStyle/>
          <a:p>
            <a:pPr defTabSz="238119" eaLnBrk="1" hangingPunct="1">
              <a:defRPr/>
            </a:pPr>
            <a:r>
              <a:rPr lang="nl-NL" dirty="0"/>
              <a:t>Confounding in a graph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43200" y="1647825"/>
            <a:ext cx="0" cy="234315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3990975"/>
            <a:ext cx="4857750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43200" y="1933575"/>
            <a:ext cx="3714750" cy="2057400"/>
          </a:xfrm>
          <a:prstGeom prst="line">
            <a:avLst/>
          </a:prstGeom>
          <a:ln w="5715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85900" y="2132013"/>
            <a:ext cx="1143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Babies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4179888"/>
            <a:ext cx="12001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Storks</a:t>
            </a:r>
          </a:p>
        </p:txBody>
      </p:sp>
      <p:grpSp>
        <p:nvGrpSpPr>
          <p:cNvPr id="63497" name="Group 22"/>
          <p:cNvGrpSpPr>
            <a:grpSpLocks/>
          </p:cNvGrpSpPr>
          <p:nvPr/>
        </p:nvGrpSpPr>
        <p:grpSpPr bwMode="auto">
          <a:xfrm>
            <a:off x="5084763" y="2260600"/>
            <a:ext cx="3544887" cy="484188"/>
            <a:chOff x="7782488" y="2431787"/>
            <a:chExt cx="3996164" cy="646556"/>
          </a:xfrm>
        </p:grpSpPr>
        <p:sp>
          <p:nvSpPr>
            <p:cNvPr id="16" name="TextBox 15"/>
            <p:cNvSpPr txBox="1"/>
            <p:nvPr/>
          </p:nvSpPr>
          <p:spPr>
            <a:xfrm>
              <a:off x="8666548" y="2525061"/>
              <a:ext cx="3112104" cy="5532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hangingPunct="1">
                <a:buFont typeface="Times New Roman" panose="02020603050405020304" pitchFamily="18" charset="0"/>
                <a:buNone/>
                <a:defRPr/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  <a:cs typeface="+mn-cs"/>
                </a:rPr>
                <a:t>Not urbanized (1) low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782488" y="2431787"/>
              <a:ext cx="1707273" cy="42397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498" name="Group 1"/>
          <p:cNvGrpSpPr>
            <a:grpSpLocks/>
          </p:cNvGrpSpPr>
          <p:nvPr/>
        </p:nvGrpSpPr>
        <p:grpSpPr bwMode="auto">
          <a:xfrm>
            <a:off x="3035300" y="3157538"/>
            <a:ext cx="4800600" cy="738187"/>
            <a:chOff x="3733800" y="4648004"/>
            <a:chExt cx="5397023" cy="984883"/>
          </a:xfrm>
        </p:grpSpPr>
        <p:sp>
          <p:nvSpPr>
            <p:cNvPr id="12" name="TextBox 11"/>
            <p:cNvSpPr txBox="1"/>
            <p:nvPr/>
          </p:nvSpPr>
          <p:spPr>
            <a:xfrm>
              <a:off x="5140167" y="4648004"/>
              <a:ext cx="3990656" cy="984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hangingPunct="1">
                <a:buFont typeface="Times New Roman" panose="02020603050405020304" pitchFamily="18" charset="0"/>
                <a:buNone/>
                <a:defRPr/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  <a:cs typeface="+mn-cs"/>
                </a:rPr>
                <a:t>Very urbanized (10, highest) 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733800" y="4910640"/>
              <a:ext cx="1372458" cy="0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331913" y="4648200"/>
            <a:ext cx="3638550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87F3CC-FF18-4375-A828-EDA58DC0A31B}" type="slidenum">
              <a:rPr lang="nl-NL" altLang="nl-NL" smtClean="0"/>
              <a:pPr/>
              <a:t>16</a:t>
            </a:fld>
            <a:endParaRPr lang="nl-NL" altLang="nl-NL" smtClean="0"/>
          </a:p>
        </p:txBody>
      </p:sp>
      <p:sp>
        <p:nvSpPr>
          <p:cNvPr id="7" name="Rectangle 6"/>
          <p:cNvSpPr/>
          <p:nvPr/>
        </p:nvSpPr>
        <p:spPr>
          <a:xfrm>
            <a:off x="1257300" y="914400"/>
            <a:ext cx="78867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693738"/>
            <a:ext cx="7988300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Table: dependent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by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 independent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controlled by test variable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(absolute numbers; column percentages)(N= 400 (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municipalities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))</a:t>
            </a: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</p:nvPr>
        </p:nvGraphicFramePr>
        <p:xfrm>
          <a:off x="5654675" y="2505075"/>
          <a:ext cx="3306763" cy="231933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6898"/>
                <a:gridCol w="1314312"/>
                <a:gridCol w="615553"/>
              </a:tblGrid>
              <a:tr h="800309"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030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1871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24425" y="2682875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4100" y="3521075"/>
            <a:ext cx="7366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8225" y="4283075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27738" y="2116138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8375" y="2116138"/>
            <a:ext cx="73501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75638" y="2116138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65566" name="TextBox 3"/>
          <p:cNvSpPr txBox="1">
            <a:spLocks noChangeArrowheads="1"/>
          </p:cNvSpPr>
          <p:nvPr/>
        </p:nvSpPr>
        <p:spPr bwMode="auto">
          <a:xfrm>
            <a:off x="2336800" y="1444625"/>
            <a:ext cx="91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nl-NL" sz="2400" i="1">
                <a:solidFill>
                  <a:srgbClr val="00B050"/>
                </a:solidFill>
              </a:rPr>
              <a:t>Low T</a:t>
            </a:r>
          </a:p>
        </p:txBody>
      </p:sp>
      <p:sp>
        <p:nvSpPr>
          <p:cNvPr id="65567" name="TextBox 22"/>
          <p:cNvSpPr txBox="1">
            <a:spLocks noChangeArrowheads="1"/>
          </p:cNvSpPr>
          <p:nvPr/>
        </p:nvSpPr>
        <p:spPr bwMode="auto">
          <a:xfrm>
            <a:off x="6704013" y="1455738"/>
            <a:ext cx="98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nl-NL" sz="2400" i="1">
                <a:solidFill>
                  <a:srgbClr val="00B050"/>
                </a:solidFill>
              </a:rPr>
              <a:t>High 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554832" y="3475831"/>
            <a:ext cx="145256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dependent</a:t>
            </a:r>
          </a:p>
        </p:txBody>
      </p:sp>
      <p:graphicFrame>
        <p:nvGraphicFramePr>
          <p:cNvPr id="22" name="Content Placeholder 2"/>
          <p:cNvGraphicFramePr>
            <a:graphicFrameLocks/>
          </p:cNvGraphicFramePr>
          <p:nvPr/>
        </p:nvGraphicFramePr>
        <p:xfrm>
          <a:off x="1516063" y="2514600"/>
          <a:ext cx="3308350" cy="231933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7559"/>
                <a:gridCol w="1314942"/>
                <a:gridCol w="615849"/>
              </a:tblGrid>
              <a:tr h="800309"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030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1871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793875" y="2063750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82925" y="2063750"/>
            <a:ext cx="7366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41775" y="2063750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69050" y="1730375"/>
            <a:ext cx="16764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Independent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58988" y="1717675"/>
            <a:ext cx="16764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Independent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46200" y="1233488"/>
            <a:ext cx="7258050" cy="11033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Testing </a:t>
            </a:r>
            <a:r>
              <a:rPr lang="en-US" altLang="en-US" sz="28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trivariate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hypotheses Using</a:t>
            </a:r>
            <a:b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8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trivariate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tables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46200" y="2276475"/>
            <a:ext cx="6788150" cy="827088"/>
          </a:xfrm>
        </p:spPr>
        <p:txBody>
          <a:bodyPr/>
          <a:lstStyle/>
          <a:p>
            <a:pPr defTabSz="238119" eaLnBrk="1" hangingPunct="1">
              <a:defRPr/>
            </a:pPr>
            <a:endParaRPr lang="en-US" sz="2100" dirty="0" smtClean="0"/>
          </a:p>
          <a:p>
            <a:pPr defTabSz="238119" eaLnBrk="1" hangingPunct="1">
              <a:defRPr/>
            </a:pPr>
            <a:r>
              <a:rPr lang="en-US" sz="2100" dirty="0" err="1" smtClean="0"/>
              <a:t>Henk</a:t>
            </a:r>
            <a:r>
              <a:rPr lang="en-US" sz="2100" dirty="0" smtClean="0"/>
              <a:t> </a:t>
            </a:r>
            <a:r>
              <a:rPr lang="en-US" sz="2100" dirty="0"/>
              <a:t>van der Kolk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1FA140-76C8-49AC-B301-8DEEBA989F08}" type="slidenum">
              <a:rPr lang="nl-NL" altLang="nl-NL" sz="18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nl-NL" altLang="nl-NL" sz="1800" smtClean="0"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514350"/>
            <a:ext cx="7486650" cy="549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7892" name="Content Placeholder 1"/>
          <p:cNvSpPr>
            <a:spLocks noGrp="1"/>
          </p:cNvSpPr>
          <p:nvPr>
            <p:ph idx="1"/>
          </p:nvPr>
        </p:nvSpPr>
        <p:spPr>
          <a:xfrm>
            <a:off x="1187450" y="1200150"/>
            <a:ext cx="7497763" cy="33940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Testing a bivariate hypothesis means studying</a:t>
            </a:r>
          </a:p>
          <a:p>
            <a:pPr eaLnBrk="1" hangingPunct="1">
              <a:buFont typeface="Arial" panose="020B0604020202020204" pitchFamily="34" charset="0"/>
              <a:buChar char="–"/>
            </a:pPr>
            <a:r>
              <a:rPr lang="en-US" altLang="en-US" sz="2400" smtClean="0"/>
              <a:t>Time order </a:t>
            </a:r>
          </a:p>
          <a:p>
            <a:pPr eaLnBrk="1" hangingPunct="1">
              <a:buFont typeface="Arial" panose="020B0604020202020204" pitchFamily="34" charset="0"/>
              <a:buChar char="–"/>
            </a:pPr>
            <a:r>
              <a:rPr lang="en-US" altLang="en-US" sz="2400" smtClean="0"/>
              <a:t>Correlation/association</a:t>
            </a:r>
          </a:p>
          <a:p>
            <a:pPr eaLnBrk="1" hangingPunct="1">
              <a:buFont typeface="Arial" panose="020B0604020202020204" pitchFamily="34" charset="0"/>
              <a:buChar char="–"/>
            </a:pPr>
            <a:r>
              <a:rPr lang="en-US" altLang="en-US" sz="2400" smtClean="0"/>
              <a:t>Non-spuriousness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nl-NL" altLang="en-US" sz="2400" i="1" smtClean="0"/>
              <a:t>Theorizing</a:t>
            </a:r>
            <a:r>
              <a:rPr lang="nl-NL" altLang="en-US" sz="2400" smtClean="0"/>
              <a:t> potential confounders, interactions etc…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nl-NL" altLang="en-US" sz="2400" i="1" smtClean="0"/>
              <a:t>Formulating</a:t>
            </a:r>
            <a:r>
              <a:rPr lang="nl-NL" altLang="en-US" sz="2400" smtClean="0"/>
              <a:t> a trivariate hypothesis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nl-NL" altLang="en-US" sz="2400" b="1" i="1" smtClean="0"/>
              <a:t>Testing</a:t>
            </a:r>
            <a:r>
              <a:rPr lang="nl-NL" altLang="en-US" sz="2400" b="1" smtClean="0"/>
              <a:t> the trivariate hypothesis</a:t>
            </a:r>
          </a:p>
          <a:p>
            <a:pPr lvl="2" eaLnBrk="1" hangingPunct="1">
              <a:buFont typeface="Arial" panose="020B0604020202020204" pitchFamily="34" charset="0"/>
              <a:buChar char="–"/>
            </a:pPr>
            <a:r>
              <a:rPr lang="nl-NL" altLang="en-US" b="1" smtClean="0"/>
              <a:t>Constructing a trivariate table</a:t>
            </a:r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A4242A-B53A-4727-9859-CE7FB3946187}" type="slidenum">
              <a:rPr lang="nl-NL" altLang="nl-NL" sz="18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nl-NL" altLang="nl-NL" sz="1800" smtClean="0"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514350"/>
            <a:ext cx="7486650" cy="549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9940" name="Content Placeholder 1"/>
          <p:cNvSpPr>
            <a:spLocks noGrp="1"/>
          </p:cNvSpPr>
          <p:nvPr>
            <p:ph idx="1"/>
          </p:nvPr>
        </p:nvSpPr>
        <p:spPr>
          <a:xfrm>
            <a:off x="1187450" y="1200150"/>
            <a:ext cx="7497763" cy="3394075"/>
          </a:xfrm>
        </p:spPr>
        <p:txBody>
          <a:bodyPr/>
          <a:lstStyle/>
          <a:p>
            <a:pPr eaLnBrk="1" hangingPunct="1"/>
            <a:r>
              <a:rPr lang="nl-NL" altLang="en-US" sz="2400" smtClean="0"/>
              <a:t>In this micro lecture I use </a:t>
            </a:r>
          </a:p>
          <a:p>
            <a:pPr eaLnBrk="1" hangingPunct="1"/>
            <a:r>
              <a:rPr lang="nl-NL" altLang="en-US" sz="2400" smtClean="0"/>
              <a:t>‘confounding’ to show the idea of ‘elaboration’ and ‘trivariate tables’, … but …</a:t>
            </a:r>
          </a:p>
          <a:p>
            <a:pPr eaLnBrk="1" hangingPunct="1"/>
            <a:r>
              <a:rPr lang="nl-NL" altLang="en-US" sz="2400" smtClean="0"/>
              <a:t>… it also applies to: interpretation, modification, addition etc…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5CD6F0A-8DA3-42AE-BCD7-CBAEE8FF2AA1}" type="slidenum">
              <a:rPr lang="nl-NL" altLang="nl-NL" smtClean="0">
                <a:solidFill>
                  <a:schemeClr val="bg1"/>
                </a:solidFill>
              </a:rPr>
              <a:pPr/>
              <a:t>4</a:t>
            </a:fld>
            <a:endParaRPr lang="nl-NL" altLang="nl-NL" smtClean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514350"/>
            <a:ext cx="7486650" cy="549275"/>
          </a:xfrm>
        </p:spPr>
        <p:txBody>
          <a:bodyPr/>
          <a:lstStyle/>
          <a:p>
            <a:pPr defTabSz="238119" eaLnBrk="1" hangingPunct="1">
              <a:defRPr/>
            </a:pP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nl-NL" altLang="nl-NL" sz="2100" smtClean="0"/>
              <a:t>Relationship between </a:t>
            </a:r>
            <a:r>
              <a:rPr lang="nl-NL" altLang="nl-NL" sz="2100" smtClean="0">
                <a:solidFill>
                  <a:srgbClr val="00B050"/>
                </a:solidFill>
              </a:rPr>
              <a:t># of storks </a:t>
            </a:r>
            <a:r>
              <a:rPr lang="nl-NL" altLang="nl-NL" sz="2100" smtClean="0"/>
              <a:t>and </a:t>
            </a:r>
            <a:r>
              <a:rPr lang="nl-NL" altLang="nl-NL" sz="2100" smtClean="0">
                <a:solidFill>
                  <a:srgbClr val="00B050"/>
                </a:solidFill>
              </a:rPr>
              <a:t># of babies </a:t>
            </a:r>
            <a:r>
              <a:rPr lang="nl-NL" altLang="nl-NL" sz="2100" smtClean="0"/>
              <a:t>(per capita) in </a:t>
            </a:r>
            <a:r>
              <a:rPr lang="nl-NL" altLang="nl-NL" sz="2100" smtClean="0">
                <a:solidFill>
                  <a:srgbClr val="FF0000"/>
                </a:solidFill>
              </a:rPr>
              <a:t>municipalities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nl-NL" altLang="nl-NL" sz="21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nl-NL" altLang="nl-NL" sz="21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nl-NL" altLang="nl-NL" sz="21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nl-NL" altLang="nl-NL" sz="21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19300"/>
            <a:ext cx="41529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57300" y="4627563"/>
            <a:ext cx="233521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FFF6769-A299-42BE-8FB1-B5187EB58CC9}" type="slidenum">
              <a:rPr lang="nl-NL" altLang="nl-NL" smtClean="0"/>
              <a:pPr/>
              <a:t>5</a:t>
            </a:fld>
            <a:endParaRPr lang="nl-NL" altLang="nl-NL" smtClean="0"/>
          </a:p>
        </p:txBody>
      </p:sp>
      <p:sp>
        <p:nvSpPr>
          <p:cNvPr id="7" name="Rectangle 6"/>
          <p:cNvSpPr/>
          <p:nvPr/>
        </p:nvSpPr>
        <p:spPr>
          <a:xfrm>
            <a:off x="1257300" y="914400"/>
            <a:ext cx="78867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693738"/>
            <a:ext cx="747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Table: Y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by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 X (absolute numbers; column percentages)(N=...)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5025" y="207963"/>
            <a:ext cx="682625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FF0000"/>
                </a:solidFill>
                <a:latin typeface="Arial" charset="0"/>
                <a:cs typeface="+mn-cs"/>
              </a:rPr>
              <a:t>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7300" y="1600200"/>
            <a:ext cx="32766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FF0000"/>
                </a:solidFill>
                <a:latin typeface="Arial" charset="0"/>
                <a:cs typeface="+mn-cs"/>
              </a:rPr>
              <a:t>Increasing order of values</a:t>
            </a: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</p:nvPr>
        </p:nvGraphicFramePr>
        <p:xfrm>
          <a:off x="4000500" y="2457450"/>
          <a:ext cx="3943350" cy="24415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7331"/>
                <a:gridCol w="1314725"/>
                <a:gridCol w="1251294"/>
              </a:tblGrid>
              <a:tr h="80029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Column percentages</a:t>
                      </a:r>
                      <a:endParaRPr lang="en-US" sz="1600" b="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0297"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40980"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64075" y="1111250"/>
            <a:ext cx="2692400" cy="414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FF0000"/>
                </a:solidFill>
                <a:latin typeface="Arial" charset="0"/>
                <a:cs typeface="+mn-cs"/>
              </a:rPr>
              <a:t>Independent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2663" y="2997200"/>
            <a:ext cx="1571625" cy="739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FF0000"/>
                </a:solidFill>
                <a:latin typeface="Arial" charset="0"/>
                <a:cs typeface="+mn-cs"/>
              </a:rPr>
              <a:t>Dependent </a:t>
            </a:r>
          </a:p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FF0000"/>
                </a:solidFill>
                <a:latin typeface="Arial" charset="0"/>
                <a:cs typeface="+mn-cs"/>
              </a:rPr>
              <a:t>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1925" y="2635250"/>
            <a:ext cx="12446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Negative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988" y="3473450"/>
            <a:ext cx="1125537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Positive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4050" y="4235450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3563" y="2068513"/>
            <a:ext cx="677862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4200" y="2068513"/>
            <a:ext cx="735013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75475" y="2068513"/>
            <a:ext cx="752475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9938" y="1428750"/>
            <a:ext cx="363537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2188" y="3473450"/>
            <a:ext cx="363537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Y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686050" y="2000250"/>
            <a:ext cx="0" cy="2720975"/>
          </a:xfrm>
          <a:prstGeom prst="line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00563" y="1828800"/>
            <a:ext cx="3824287" cy="0"/>
          </a:xfrm>
          <a:prstGeom prst="line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43200" y="541338"/>
            <a:ext cx="477838" cy="152400"/>
          </a:xfrm>
          <a:prstGeom prst="line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57300" y="4627563"/>
            <a:ext cx="233521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91B797B-815B-41CF-86F4-64C05AFACE06}" type="slidenum">
              <a:rPr lang="nl-NL" altLang="nl-NL" smtClean="0"/>
              <a:pPr/>
              <a:t>6</a:t>
            </a:fld>
            <a:endParaRPr lang="nl-NL" altLang="nl-NL" smtClean="0"/>
          </a:p>
        </p:txBody>
      </p:sp>
      <p:sp>
        <p:nvSpPr>
          <p:cNvPr id="7" name="Rectangle 6"/>
          <p:cNvSpPr/>
          <p:nvPr/>
        </p:nvSpPr>
        <p:spPr>
          <a:xfrm>
            <a:off x="1257300" y="914400"/>
            <a:ext cx="78867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693738"/>
            <a:ext cx="6343650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Table: # of babies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by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 # of storks (absolute numbers;</a:t>
            </a:r>
          </a:p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column percentages)(N= 400 (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municipalities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))</a:t>
            </a: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</p:nvPr>
        </p:nvGraphicFramePr>
        <p:xfrm>
          <a:off x="4000500" y="2457450"/>
          <a:ext cx="3943350" cy="24415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7331"/>
                <a:gridCol w="1314725"/>
                <a:gridCol w="1251294"/>
              </a:tblGrid>
              <a:tr h="800297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/>
                        <a:t>130</a:t>
                      </a:r>
                    </a:p>
                    <a:p>
                      <a:pPr algn="ctr"/>
                      <a:r>
                        <a:rPr lang="en-US" sz="2100" b="0" dirty="0" smtClean="0"/>
                        <a:t>(65%)</a:t>
                      </a:r>
                      <a:endParaRPr lang="en-US" sz="2100" b="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(35%)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029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70</a:t>
                      </a:r>
                    </a:p>
                    <a:p>
                      <a:pPr algn="ctr"/>
                      <a:r>
                        <a:rPr lang="en-US" sz="2100" dirty="0" smtClean="0"/>
                        <a:t>(35%)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130</a:t>
                      </a:r>
                    </a:p>
                    <a:p>
                      <a:pPr algn="ctr"/>
                      <a:r>
                        <a:rPr lang="en-US" sz="2100" dirty="0" smtClean="0"/>
                        <a:t>(65%)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4098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</a:p>
                    <a:p>
                      <a:pPr algn="ctr"/>
                      <a:r>
                        <a:rPr lang="en-US" sz="2100" dirty="0" smtClean="0"/>
                        <a:t>(100%)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</a:p>
                    <a:p>
                      <a:pPr algn="ctr"/>
                      <a:r>
                        <a:rPr lang="en-US" sz="2100" dirty="0" smtClean="0"/>
                        <a:t>(100%)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400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70250" y="2635250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1513" y="3473450"/>
            <a:ext cx="73501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4050" y="4235450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3563" y="2068513"/>
            <a:ext cx="677862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4200" y="2068513"/>
            <a:ext cx="735013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75475" y="2068513"/>
            <a:ext cx="752475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8938" y="1428750"/>
            <a:ext cx="112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storks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03363" y="3533775"/>
            <a:ext cx="119856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babies</a:t>
            </a:r>
          </a:p>
        </p:txBody>
      </p:sp>
      <p:sp>
        <p:nvSpPr>
          <p:cNvPr id="2" name="Oval 1"/>
          <p:cNvSpPr/>
          <p:nvPr/>
        </p:nvSpPr>
        <p:spPr>
          <a:xfrm>
            <a:off x="5580063" y="3219450"/>
            <a:ext cx="936625" cy="936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/>
          </a:p>
        </p:txBody>
      </p:sp>
      <p:sp>
        <p:nvSpPr>
          <p:cNvPr id="3" name="Right Arrow 2"/>
          <p:cNvSpPr/>
          <p:nvPr/>
        </p:nvSpPr>
        <p:spPr>
          <a:xfrm rot="10800000">
            <a:off x="5053013" y="3403600"/>
            <a:ext cx="527050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-1831799">
            <a:off x="3321050" y="2770188"/>
            <a:ext cx="5819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7200">
                <a:solidFill>
                  <a:srgbClr val="0070C0"/>
                </a:solidFill>
              </a:rPr>
              <a:t>Artifical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3C14EC8-97B2-414A-8B08-C667F5F98F46}" type="slidenum">
              <a:rPr lang="nl-NL" altLang="nl-NL" smtClean="0">
                <a:solidFill>
                  <a:schemeClr val="bg1"/>
                </a:solidFill>
              </a:rPr>
              <a:pPr/>
              <a:t>7</a:t>
            </a:fld>
            <a:endParaRPr lang="nl-NL" altLang="nl-NL" smtClean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514350"/>
            <a:ext cx="7486650" cy="549275"/>
          </a:xfrm>
        </p:spPr>
        <p:txBody>
          <a:bodyPr/>
          <a:lstStyle/>
          <a:p>
            <a:pPr defTabSz="238119" eaLnBrk="1" hangingPunct="1">
              <a:defRPr/>
            </a:pPr>
            <a:r>
              <a:rPr lang="en-US" dirty="0" smtClean="0"/>
              <a:t>Confounding in a model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73450" y="1389063"/>
            <a:ext cx="3044825" cy="8350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700" dirty="0"/>
              <a:t>Degree of urbanization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30350" y="3676650"/>
            <a:ext cx="2571750" cy="8572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700" dirty="0"/>
              <a:t>Number of storks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37238" y="3702050"/>
            <a:ext cx="2627312" cy="8572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700" dirty="0"/>
              <a:t>Number of babies</a:t>
            </a:r>
          </a:p>
        </p:txBody>
      </p:sp>
      <p:sp>
        <p:nvSpPr>
          <p:cNvPr id="11" name="Right Arrow 10"/>
          <p:cNvSpPr/>
          <p:nvPr/>
        </p:nvSpPr>
        <p:spPr>
          <a:xfrm rot="7926385">
            <a:off x="3111500" y="2728913"/>
            <a:ext cx="1557338" cy="43656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3227388" y="2740025"/>
            <a:ext cx="376237" cy="317500"/>
          </a:xfrm>
          <a:prstGeom prst="mathMinu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842118">
            <a:off x="5405438" y="2732087"/>
            <a:ext cx="1557338" cy="436563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518275" y="2740025"/>
            <a:ext cx="376238" cy="317500"/>
          </a:xfrm>
          <a:prstGeom prst="mathMinu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BD0DFD6-B59A-42EA-805D-303EFE9E4138}" type="slidenum">
              <a:rPr lang="nl-NL" altLang="nl-NL" smtClean="0"/>
              <a:pPr/>
              <a:t>8</a:t>
            </a:fld>
            <a:endParaRPr lang="nl-NL" altLang="nl-NL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514350"/>
            <a:ext cx="7486650" cy="549275"/>
          </a:xfrm>
        </p:spPr>
        <p:txBody>
          <a:bodyPr/>
          <a:lstStyle/>
          <a:p>
            <a:pPr defTabSz="238119" eaLnBrk="1" hangingPunct="1">
              <a:defRPr/>
            </a:pPr>
            <a:r>
              <a:rPr lang="nl-NL" dirty="0"/>
              <a:t>Confounding in a graph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43200" y="1647825"/>
            <a:ext cx="0" cy="234315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3990975"/>
            <a:ext cx="4857750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43200" y="1933575"/>
            <a:ext cx="3714750" cy="2057400"/>
          </a:xfrm>
          <a:prstGeom prst="line">
            <a:avLst/>
          </a:prstGeom>
          <a:ln w="5715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85900" y="2132013"/>
            <a:ext cx="1143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Babies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4179888"/>
            <a:ext cx="12001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Storks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084763" y="2260600"/>
            <a:ext cx="3544887" cy="484188"/>
            <a:chOff x="7782488" y="2431787"/>
            <a:chExt cx="3996164" cy="646556"/>
          </a:xfrm>
        </p:grpSpPr>
        <p:sp>
          <p:nvSpPr>
            <p:cNvPr id="16" name="TextBox 15"/>
            <p:cNvSpPr txBox="1"/>
            <p:nvPr/>
          </p:nvSpPr>
          <p:spPr>
            <a:xfrm>
              <a:off x="8666548" y="2525061"/>
              <a:ext cx="3112104" cy="5532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hangingPunct="1">
                <a:buFont typeface="Times New Roman" panose="02020603050405020304" pitchFamily="18" charset="0"/>
                <a:buNone/>
                <a:defRPr/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  <a:cs typeface="+mn-cs"/>
                </a:rPr>
                <a:t>Not urbanized (1) low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782488" y="2431787"/>
              <a:ext cx="1707273" cy="42397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35300" y="3157538"/>
            <a:ext cx="4800600" cy="738187"/>
            <a:chOff x="3733800" y="4648004"/>
            <a:chExt cx="5397023" cy="984883"/>
          </a:xfrm>
        </p:grpSpPr>
        <p:sp>
          <p:nvSpPr>
            <p:cNvPr id="12" name="TextBox 11"/>
            <p:cNvSpPr txBox="1"/>
            <p:nvPr/>
          </p:nvSpPr>
          <p:spPr>
            <a:xfrm>
              <a:off x="5140167" y="4648004"/>
              <a:ext cx="3990656" cy="984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hangingPunct="1">
                <a:buFont typeface="Times New Roman" panose="02020603050405020304" pitchFamily="18" charset="0"/>
                <a:buNone/>
                <a:defRPr/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  <a:cs typeface="+mn-cs"/>
                </a:rPr>
                <a:t>Very urbanized (10, highest) 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733800" y="4910640"/>
              <a:ext cx="1372458" cy="0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T_NL 16-9 new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T_NL 16-9 new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678</Words>
  <Application>Microsoft Office PowerPoint</Application>
  <PresentationFormat>On-screen Show (16:9)</PresentationFormat>
  <Paragraphs>274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Arial</vt:lpstr>
      <vt:lpstr>Arial Unicode MS</vt:lpstr>
      <vt:lpstr>Times New Roman</vt:lpstr>
      <vt:lpstr>Arial Narrow</vt:lpstr>
      <vt:lpstr>Wingdings</vt:lpstr>
      <vt:lpstr>ＭＳ Ｐゴシック</vt:lpstr>
      <vt:lpstr>Office Theme</vt:lpstr>
      <vt:lpstr>UT_NL 16-9 new</vt:lpstr>
      <vt:lpstr>1_UT_NL 16-9 new</vt:lpstr>
      <vt:lpstr>Testing a trivariate hypothesis Using a trivariate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trivariate hypotheses Using trivariate tables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Research Methodology for BSK/ES  Lecture 7  Henk van der Kolk Ravelijn 2-117 (office hours Mondays 13-14)</dc:title>
  <dc:creator>ICTS</dc:creator>
  <cp:lastModifiedBy>Hermsen, E.M.P. (CES)</cp:lastModifiedBy>
  <cp:revision>86</cp:revision>
  <cp:lastPrinted>1601-01-01T00:00:00Z</cp:lastPrinted>
  <dcterms:created xsi:type="dcterms:W3CDTF">2011-09-27T11:59:20Z</dcterms:created>
  <dcterms:modified xsi:type="dcterms:W3CDTF">2018-02-02T09:17:57Z</dcterms:modified>
</cp:coreProperties>
</file>