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70" r:id="rId4"/>
    <p:sldId id="269" r:id="rId5"/>
    <p:sldId id="268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72" r:id="rId14"/>
    <p:sldId id="273" r:id="rId15"/>
    <p:sldId id="271" r:id="rId16"/>
  </p:sldIdLst>
  <p:sldSz cx="9144000" cy="5143500" type="screen16x9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156" y="162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0A2970-0808-4FB3-82EF-0E4DA017C4E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7756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A441342C-5E5F-4AEE-9D83-BF479409D2A8}" type="slidenum">
              <a:rPr lang="nl-NL" altLang="en-US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3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A13B2692-E3A8-4EEE-B4AE-AA1008ECC211}" type="slidenum">
              <a:rPr lang="nl-NL" altLang="en-US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7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710B9AC4-5552-4048-BE8B-5FD9DC47E777}" type="slidenum">
              <a:rPr lang="nl-NL" altLang="en-US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9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4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5B23B0FA-5730-4FF5-A6E2-957ED89A3E12}" type="slidenum">
              <a:rPr lang="nl-NL" altLang="en-US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10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7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06D23F1A-9928-4085-9B95-6E0EFFCE7C9B}" type="slidenum">
              <a:rPr lang="nl-NL" altLang="en-US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11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3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D6B35-367F-4F4D-B7D7-231ECD4DD93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516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356A-4832-477E-BC69-5E65F4B7687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309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5813" cy="43874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74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8E87-1D8D-463C-8830-980FCFF468D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618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T powerpoint sheet small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"/>
          <a:stretch>
            <a:fillRect/>
          </a:stretch>
        </p:blipFill>
        <p:spPr bwMode="auto">
          <a:xfrm>
            <a:off x="0" y="0"/>
            <a:ext cx="1123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lIns="0"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30251"/>
            <a:ext cx="7486681" cy="228600"/>
          </a:xfrm>
        </p:spPr>
        <p:txBody>
          <a:bodyPr lIns="0"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840F4-8AFB-456E-88AD-841B3A69735F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>
          <a:xfrm>
            <a:off x="3540125" y="4629150"/>
            <a:ext cx="4032250" cy="357188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0C0E-9CDE-4A7A-9D7F-EABB7A9D337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25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dia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90"/>
            <a:ext cx="6786562" cy="1102519"/>
          </a:xfrm>
          <a:prstGeom prst="rect">
            <a:avLst/>
          </a:prstGeom>
        </p:spPr>
        <p:txBody>
          <a:bodyPr lIns="0" anchor="b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81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45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676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4676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84F9D9-77A7-4AAD-8A4B-4E3386F29ADD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4693E5-4118-4BD3-B0C5-0066895155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50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376D3C-D503-40B3-8ADD-0E00D5C61710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604C29-89E8-4AD8-B031-DDF0C67FFBD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2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B8BB9C-70DF-4671-BE0C-029BB2E4D85E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56239A-AB42-426A-A661-862BFC2A5F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03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CC84EE-76F3-45CC-A0D7-D2E443F23742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D2D455-E95A-4AB3-B974-420EC0E32DF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406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1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371600" y="136062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50C7B0-AB47-428B-85E9-8C89F6D4C2AC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FB725F-AF21-4764-B664-4E929EC2B42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8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72B8-63D2-45A1-B6B6-CAF7B9AB390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870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nl-NL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6062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CB6A86-F4D0-451F-8D75-88A999CC6E63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98CD62-D28A-496C-9234-DB2332F372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64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085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754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874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30200" y="6438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9777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017EF3-679E-418F-96E9-C4D69748BA00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56892-804F-4542-B52A-75ECF8E5460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42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114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9777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2084CE-6474-4FF0-A2CF-5BD821F20D6D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5DE66E-2D1E-40E5-9196-183D07BB1D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1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"/>
          <a:stretch>
            <a:fillRect/>
          </a:stretch>
        </p:blipFill>
        <p:spPr bwMode="auto">
          <a:xfrm>
            <a:off x="0" y="0"/>
            <a:ext cx="1123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30251"/>
            <a:ext cx="7486681" cy="22860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D4A801-2137-4244-AC9D-4C6C20A198EC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1D66B3-EB46-49AF-A815-712FA675C16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994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7551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AC2B29-EF85-4215-9E96-5F68A15E3F3D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AB37D1-3AA9-439D-9840-71C3055B80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186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01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676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4676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7BF2F6-78C8-450E-9B90-3B68877CDF86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CAA238-DD1A-4ECC-968E-1AA197F6CE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95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FE62-F631-44B5-8CC3-3C1A75F9D32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105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52A7CB-E164-4E2D-9201-F205494EE4E6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CD76E2-9E7A-4D01-A303-216B2E7D8E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598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71AA27-B252-4157-B5DA-B25A59A04883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B596A6-197D-4A54-AA6C-2162AAE412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486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1371600" y="133351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80BE9C-4CBC-4EEE-B0E6-9948EFDC8D0C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4CAFC1-03A8-4CE4-A37D-6E676CA0EB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044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1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371600" y="136062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3C7083-4DCA-4211-AD3C-97DADBA3A389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A6990C-8B91-48E5-B0FF-271BF97B9F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078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nl-NL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6062"/>
            <a:ext cx="754380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371601" y="742951"/>
            <a:ext cx="7543800" cy="21431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92AFDB-1E51-4017-AA6B-F6FFA396A304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281C2D-DB23-49FD-A834-E14504AD48C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560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987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820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9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2276475"/>
            <a:ext cx="6788150" cy="82629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443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30200" y="6438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6858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9777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5FAD8D-6189-4662-93C7-5891E0B1C33A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177809-E00F-401F-89BB-A32F5A6D5CC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099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114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9777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89CC86-76E9-4A36-A296-1D5218355E50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052085-C6E9-4A67-AE71-8F8DA063DB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54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7013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00151"/>
            <a:ext cx="40386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C036-A3ED-43E4-B5AA-8E4B9F891BE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7681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"/>
          <a:stretch>
            <a:fillRect/>
          </a:stretch>
        </p:blipFill>
        <p:spPr bwMode="auto">
          <a:xfrm>
            <a:off x="0" y="0"/>
            <a:ext cx="1123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30251"/>
            <a:ext cx="7486681" cy="22860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5AFD86-5DB4-4CC2-80E9-45D0A2D6454A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C8CB63-1E80-4CE7-8FFD-C3D4EC7974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96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71600" y="133351"/>
            <a:ext cx="7486680" cy="549739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371601" y="717551"/>
            <a:ext cx="7486681" cy="239073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058A06-E5C1-41AA-BD3D-640017C976AE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C79303-A690-498D-8C5D-7EFAA53B25F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7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8CC8-147F-4B66-9FCB-82B8C4D28DC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350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CE20-1F55-4D6C-89E2-6A568831727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283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6D68-334F-4D89-94A0-C49AF0168CE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355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E4BB-BB5A-44FC-A43B-94FC7E6133B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440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3427-A97A-4680-B6EC-504B97B0549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184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765675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4765675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765675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ABDBBA-DECE-48B5-838F-02B6CA16281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29150"/>
            <a:ext cx="2362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88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1F7275-73D9-4E4B-B4A0-57D9FC068872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27563"/>
            <a:ext cx="3746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C84640-41DC-4F16-8ADF-59D503A6ABC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4000" indent="-254000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9400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800100" indent="-236538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076325" indent="-249238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343025" indent="-254000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801768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8957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145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334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29150"/>
            <a:ext cx="2362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88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A1FE1C-5DCF-4FD7-91D1-F535828224C4}" type="datetime1">
              <a:rPr lang="en-US"/>
              <a:pPr>
                <a:defRPr/>
              </a:pPr>
              <a:t>2/2/2018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Footer text: to modify choose ‘Insert’ (or ‘View’ for office 2003 or earlier) then ‘Header and Footer’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27563"/>
            <a:ext cx="3746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lnSpc>
                <a:spcPts val="1500"/>
              </a:lnSpc>
              <a:buFont typeface="Times New Roman" panose="02020603050405020304" pitchFamily="18" charset="0"/>
              <a:buNone/>
              <a:defRPr sz="10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34A826-8802-412A-802F-C4400D1ADEE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4000" indent="-254000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9400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800100" indent="-236538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076325" indent="-249238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343025" indent="-254000" algn="l" defTabSz="236538" rtl="0" fontAlgn="base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801768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8957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145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334" indent="-255581" algn="l" defTabSz="238119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6200" y="1233488"/>
            <a:ext cx="7258050" cy="1103312"/>
          </a:xfrm>
        </p:spPr>
        <p:txBody>
          <a:bodyPr/>
          <a:lstStyle/>
          <a:p>
            <a:pPr algn="l" eaLnBrk="1" hangingPunct="1">
              <a:buClrTx/>
              <a:defRPr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Testing </a:t>
            </a:r>
            <a:r>
              <a:rPr lang="en-US" altLang="en-US" sz="28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trivariate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hypotheses Using</a:t>
            </a:r>
            <a:b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800" b="1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trivariate</a:t>
            </a:r>
            <a:r>
              <a:rPr lang="en-US" altLang="en-US" sz="28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tables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46200" y="2276475"/>
            <a:ext cx="6788150" cy="827088"/>
          </a:xfrm>
        </p:spPr>
        <p:txBody>
          <a:bodyPr/>
          <a:lstStyle/>
          <a:p>
            <a:pPr>
              <a:defRPr/>
            </a:pPr>
            <a:endParaRPr lang="en-US" sz="2100" dirty="0" smtClean="0"/>
          </a:p>
          <a:p>
            <a:pPr>
              <a:defRPr/>
            </a:pPr>
            <a:r>
              <a:rPr lang="en-US" sz="2100" dirty="0" err="1" smtClean="0"/>
              <a:t>Henk</a:t>
            </a:r>
            <a:r>
              <a:rPr lang="en-US" sz="2100" dirty="0" smtClean="0"/>
              <a:t> </a:t>
            </a:r>
            <a:r>
              <a:rPr lang="en-US" sz="2100" dirty="0"/>
              <a:t>van der Kolk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7300" y="4627563"/>
            <a:ext cx="233521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3CE010D-A599-401D-869F-2D780707D4EB}" type="slidenum">
              <a:rPr lang="nl-NL" altLang="en-US" smtClean="0"/>
              <a:pPr/>
              <a:t>10</a:t>
            </a:fld>
            <a:endParaRPr lang="nl-NL" altLang="en-US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63436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(absolute numbers;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4000500" y="2457450"/>
          <a:ext cx="3943350" cy="268446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331"/>
                <a:gridCol w="1314725"/>
                <a:gridCol w="1251294"/>
              </a:tblGrid>
              <a:tr h="9219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(</a:t>
                      </a:r>
                      <a:r>
                        <a:rPr lang="en-US" sz="1400" b="0" i="1" dirty="0" smtClean="0"/>
                        <a:t>10</a:t>
                      </a:r>
                      <a:r>
                        <a:rPr lang="en-US" sz="1400" b="0" dirty="0" smtClean="0"/>
                        <a:t> + 120 = ) </a:t>
                      </a:r>
                      <a:r>
                        <a:rPr lang="en-US" sz="2100" b="0" dirty="0" smtClean="0"/>
                        <a:t>130</a:t>
                      </a:r>
                    </a:p>
                    <a:p>
                      <a:pPr algn="ctr"/>
                      <a:r>
                        <a:rPr lang="en-US" sz="2100" b="0" dirty="0" smtClean="0"/>
                        <a:t>(65%)</a:t>
                      </a:r>
                      <a:endParaRPr lang="en-US" sz="2100" b="0" dirty="0"/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+ 30 = )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(35%)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19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+ 40 = ) </a:t>
                      </a:r>
                      <a:r>
                        <a:rPr lang="en-US" sz="2100" dirty="0" smtClean="0"/>
                        <a:t>70</a:t>
                      </a:r>
                    </a:p>
                    <a:p>
                      <a:pPr algn="ctr"/>
                      <a:r>
                        <a:rPr lang="en-US" sz="2100" dirty="0" smtClean="0"/>
                        <a:t>(35%)</a:t>
                      </a:r>
                      <a:endParaRPr lang="en-US" sz="2100" dirty="0"/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+ 10 = ) </a:t>
                      </a:r>
                      <a:r>
                        <a:rPr lang="en-US" sz="2100" dirty="0" smtClean="0"/>
                        <a:t>130</a:t>
                      </a:r>
                    </a:p>
                    <a:p>
                      <a:pPr algn="ctr"/>
                      <a:r>
                        <a:rPr lang="en-US" sz="2100" dirty="0" smtClean="0"/>
                        <a:t>(65%)</a:t>
                      </a:r>
                      <a:endParaRPr lang="en-US" sz="2100" dirty="0"/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  <a:endParaRPr lang="en-US" sz="2100" dirty="0"/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066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400</a:t>
                      </a:r>
                      <a:endParaRPr lang="en-US" sz="2100" dirty="0"/>
                    </a:p>
                  </a:txBody>
                  <a:tcPr marL="68580" marR="68580" marT="34286" marB="34286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70250" y="26352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1513" y="3473450"/>
            <a:ext cx="73501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4050" y="42354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563" y="2068513"/>
            <a:ext cx="6778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4200" y="2068513"/>
            <a:ext cx="7350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5475" y="2068513"/>
            <a:ext cx="75247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938" y="1428750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16238" y="1924050"/>
            <a:ext cx="1223962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0" name="TextBox 3"/>
          <p:cNvSpPr txBox="1">
            <a:spLocks noChangeArrowheads="1"/>
          </p:cNvSpPr>
          <p:nvPr/>
        </p:nvSpPr>
        <p:spPr bwMode="auto">
          <a:xfrm>
            <a:off x="2051050" y="1617663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i="1">
                <a:solidFill>
                  <a:srgbClr val="00B050"/>
                </a:solidFill>
              </a:rPr>
              <a:t>Not urbanized</a:t>
            </a:r>
          </a:p>
        </p:txBody>
      </p:sp>
      <p:sp>
        <p:nvSpPr>
          <p:cNvPr id="48161" name="TextBox 22"/>
          <p:cNvSpPr txBox="1">
            <a:spLocks noChangeArrowheads="1"/>
          </p:cNvSpPr>
          <p:nvPr/>
        </p:nvSpPr>
        <p:spPr bwMode="auto">
          <a:xfrm>
            <a:off x="3921125" y="1604963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i="1">
                <a:solidFill>
                  <a:srgbClr val="00B050"/>
                </a:solidFill>
              </a:rPr>
              <a:t>Urbanized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11700" y="1924050"/>
            <a:ext cx="136525" cy="60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03363" y="3533775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31913" y="4648200"/>
            <a:ext cx="3638550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AEFB42-9F68-4340-A052-CDBB3973F147}" type="slidenum">
              <a:rPr lang="nl-NL" altLang="en-US" smtClean="0"/>
              <a:pPr/>
              <a:t>11</a:t>
            </a:fld>
            <a:endParaRPr lang="nl-NL" altLang="en-US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63436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(absolute numbers;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5654675" y="2505075"/>
          <a:ext cx="3306763" cy="2319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6898"/>
                <a:gridCol w="1314312"/>
                <a:gridCol w="615553"/>
              </a:tblGrid>
              <a:tr h="8003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120</a:t>
                      </a:r>
                    </a:p>
                    <a:p>
                      <a:pPr algn="ctr"/>
                      <a:r>
                        <a:rPr lang="en-US" sz="1800" b="0" dirty="0" smtClean="0"/>
                        <a:t>(75%)</a:t>
                      </a:r>
                      <a:endParaRPr lang="en-US" sz="1800" b="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30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87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L="68558" marR="68558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24425" y="2682875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4100" y="3521075"/>
            <a:ext cx="73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8225" y="4283075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7738" y="2116138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8375" y="2116138"/>
            <a:ext cx="73501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5638" y="2116138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50206" name="TextBox 3"/>
          <p:cNvSpPr txBox="1">
            <a:spLocks noChangeArrowheads="1"/>
          </p:cNvSpPr>
          <p:nvPr/>
        </p:nvSpPr>
        <p:spPr bwMode="auto">
          <a:xfrm>
            <a:off x="2336800" y="1444625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i="1">
                <a:solidFill>
                  <a:srgbClr val="00B050"/>
                </a:solidFill>
              </a:rPr>
              <a:t>Not urbanized</a:t>
            </a:r>
          </a:p>
        </p:txBody>
      </p:sp>
      <p:sp>
        <p:nvSpPr>
          <p:cNvPr id="50207" name="TextBox 22"/>
          <p:cNvSpPr txBox="1">
            <a:spLocks noChangeArrowheads="1"/>
          </p:cNvSpPr>
          <p:nvPr/>
        </p:nvSpPr>
        <p:spPr bwMode="auto">
          <a:xfrm>
            <a:off x="6704013" y="1455738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i="1">
                <a:solidFill>
                  <a:srgbClr val="00B050"/>
                </a:solidFill>
              </a:rPr>
              <a:t>Urbanized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1832" y="3475831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22" name="Content Placeholder 2"/>
          <p:cNvGraphicFramePr>
            <a:graphicFrameLocks/>
          </p:cNvGraphicFramePr>
          <p:nvPr/>
        </p:nvGraphicFramePr>
        <p:xfrm>
          <a:off x="1516063" y="2514600"/>
          <a:ext cx="3308350" cy="2319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559"/>
                <a:gridCol w="1314942"/>
                <a:gridCol w="615849"/>
              </a:tblGrid>
              <a:tr h="8003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/>
                        <a:t>10</a:t>
                      </a:r>
                    </a:p>
                    <a:p>
                      <a:pPr algn="ctr"/>
                      <a:r>
                        <a:rPr lang="en-US" sz="1800" b="0" i="1" dirty="0" smtClean="0"/>
                        <a:t>(25%)</a:t>
                      </a:r>
                      <a:endParaRPr lang="en-US" sz="1800" b="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(25%)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30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(75%)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87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(100%)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L="68591" marR="68591" marT="34299" marB="34299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93875" y="20637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82925" y="2063750"/>
            <a:ext cx="73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1775" y="20637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43688" y="1730375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3625" y="1717675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4425" y="1431925"/>
            <a:ext cx="4184650" cy="3573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E2614B-1290-41EC-931C-9B7935EBA75A}" type="slidenum">
              <a:rPr lang="nl-NL" altLang="en-US" smtClean="0"/>
              <a:pPr/>
              <a:t>12</a:t>
            </a:fld>
            <a:endParaRPr lang="nl-NL" altLang="en-US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>
              <a:defRPr/>
            </a:pPr>
            <a:r>
              <a:rPr lang="nl-NL" dirty="0"/>
              <a:t>Confounding in a graph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43200" y="1647825"/>
            <a:ext cx="0" cy="234315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990975"/>
            <a:ext cx="485775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3200" y="1933575"/>
            <a:ext cx="3714750" cy="20574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5900" y="2132013"/>
            <a:ext cx="1143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Babies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179888"/>
            <a:ext cx="12001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Storks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084763" y="2260600"/>
            <a:ext cx="3544887" cy="484188"/>
            <a:chOff x="7782488" y="2431787"/>
            <a:chExt cx="3996164" cy="646556"/>
          </a:xfrm>
        </p:grpSpPr>
        <p:sp>
          <p:nvSpPr>
            <p:cNvPr id="16" name="TextBox 15"/>
            <p:cNvSpPr txBox="1"/>
            <p:nvPr/>
          </p:nvSpPr>
          <p:spPr>
            <a:xfrm>
              <a:off x="8666548" y="2525061"/>
              <a:ext cx="3112104" cy="553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Not urbanized (1) low</a:t>
              </a:r>
              <a:endParaRPr lang="en-US" sz="21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82488" y="2431787"/>
              <a:ext cx="1707273" cy="42397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35300" y="3157538"/>
            <a:ext cx="4800600" cy="738187"/>
            <a:chOff x="3733800" y="4648004"/>
            <a:chExt cx="5397023" cy="984883"/>
          </a:xfrm>
        </p:grpSpPr>
        <p:sp>
          <p:nvSpPr>
            <p:cNvPr id="12" name="TextBox 11"/>
            <p:cNvSpPr txBox="1"/>
            <p:nvPr/>
          </p:nvSpPr>
          <p:spPr>
            <a:xfrm>
              <a:off x="5140167" y="4648004"/>
              <a:ext cx="3990656" cy="984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Very urbanized (10, highest) </a:t>
              </a:r>
              <a:endParaRPr lang="en-US" sz="21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33800" y="4910640"/>
              <a:ext cx="1372458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6200" y="1233488"/>
            <a:ext cx="7258050" cy="110331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Testing </a:t>
            </a:r>
            <a:r>
              <a:rPr lang="en-US" altLang="en-US" sz="28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trivariate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hypotheses Using</a:t>
            </a:r>
            <a:b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8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trivariate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tables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46200" y="2276475"/>
            <a:ext cx="6788150" cy="827088"/>
          </a:xfrm>
        </p:spPr>
        <p:txBody>
          <a:bodyPr/>
          <a:lstStyle/>
          <a:p>
            <a:pPr defTabSz="238119">
              <a:defRPr/>
            </a:pPr>
            <a:endParaRPr lang="en-US" sz="2100" dirty="0" smtClean="0"/>
          </a:p>
          <a:p>
            <a:pPr defTabSz="238119">
              <a:defRPr/>
            </a:pPr>
            <a:r>
              <a:rPr lang="en-US" sz="2100" dirty="0" err="1" smtClean="0"/>
              <a:t>Henk</a:t>
            </a:r>
            <a:r>
              <a:rPr lang="en-US" sz="2100" dirty="0" smtClean="0"/>
              <a:t> </a:t>
            </a:r>
            <a:r>
              <a:rPr lang="en-US" sz="2100" dirty="0"/>
              <a:t>van der Kolk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DA27E20E-6541-4BF1-AB14-474B40686FE2}" type="slidenum">
              <a:rPr lang="nl-NL" altLang="en-US" smtClean="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</a:t>
            </a:fld>
            <a:endParaRPr lang="nl-NL" altLang="en-US" smtClean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6868" name="Content Placeholder 1"/>
          <p:cNvSpPr>
            <a:spLocks noGrp="1"/>
          </p:cNvSpPr>
          <p:nvPr>
            <p:ph idx="1"/>
          </p:nvPr>
        </p:nvSpPr>
        <p:spPr>
          <a:xfrm>
            <a:off x="1187450" y="1200150"/>
            <a:ext cx="7497763" cy="33940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Testing a bivariate hypothesis means studying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en-US" altLang="en-US" sz="2400" smtClean="0"/>
              <a:t>Time order 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en-US" altLang="en-US" sz="2400" smtClean="0"/>
              <a:t>Correlation/association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en-US" altLang="en-US" sz="2400" smtClean="0"/>
              <a:t>Non-spuriousness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nl-NL" altLang="en-US" sz="2400" i="1" smtClean="0"/>
              <a:t>Theorizing</a:t>
            </a:r>
            <a:r>
              <a:rPr lang="nl-NL" altLang="en-US" sz="2400" smtClean="0"/>
              <a:t> potential confounders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nl-NL" altLang="en-US" sz="2400" smtClean="0"/>
              <a:t>Formulating a trivariate hypothesis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nl-NL" altLang="en-US" sz="2400" b="1" i="1" smtClean="0"/>
              <a:t>Testing</a:t>
            </a:r>
            <a:r>
              <a:rPr lang="nl-NL" altLang="en-US" sz="2400" b="1" smtClean="0"/>
              <a:t> the trivariate hypothesis</a:t>
            </a:r>
          </a:p>
          <a:p>
            <a:pPr lvl="2" eaLnBrk="1" hangingPunct="1">
              <a:buFont typeface="Arial" panose="020B0604020202020204" pitchFamily="34" charset="0"/>
              <a:buChar char="–"/>
            </a:pPr>
            <a:r>
              <a:rPr lang="nl-NL" altLang="en-US" b="1" smtClean="0"/>
              <a:t>Constructing a trivariate table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EC75277B-FC28-4D3D-A9DE-52833BFBCF11}" type="slidenum">
              <a:rPr lang="nl-NL" altLang="en-US" smtClean="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</a:t>
            </a:fld>
            <a:endParaRPr lang="nl-NL" altLang="en-US" smtClean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7892" name="Content Placeholder 1"/>
          <p:cNvSpPr>
            <a:spLocks noGrp="1"/>
          </p:cNvSpPr>
          <p:nvPr>
            <p:ph idx="1"/>
          </p:nvPr>
        </p:nvSpPr>
        <p:spPr>
          <a:xfrm>
            <a:off x="1187450" y="1200150"/>
            <a:ext cx="7497763" cy="3394075"/>
          </a:xfrm>
        </p:spPr>
        <p:txBody>
          <a:bodyPr/>
          <a:lstStyle/>
          <a:p>
            <a:pPr eaLnBrk="1" hangingPunct="1"/>
            <a:r>
              <a:rPr lang="nl-NL" altLang="en-US" sz="2400" smtClean="0"/>
              <a:t>Using ‘confounding’ to show the idea of ‘elaboration’ and ‘trivariate tables’, … but …</a:t>
            </a:r>
          </a:p>
          <a:p>
            <a:pPr eaLnBrk="1" hangingPunct="1"/>
            <a:endParaRPr lang="nl-NL" altLang="en-US" sz="2400" b="1" smtClean="0"/>
          </a:p>
          <a:p>
            <a:pPr eaLnBrk="1" hangingPunct="1"/>
            <a:r>
              <a:rPr lang="nl-NL" altLang="en-US" sz="2400" smtClean="0"/>
              <a:t>… it also applies to: interpretation, modification, addition etc…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A26049-13AF-43D7-AD02-22B519032FF1}" type="slidenum">
              <a:rPr lang="nl-NL" altLang="en-US" smtClean="0">
                <a:solidFill>
                  <a:schemeClr val="bg1"/>
                </a:solidFill>
              </a:rPr>
              <a:pPr/>
              <a:t>4</a:t>
            </a:fld>
            <a:endParaRPr lang="nl-NL" altLang="en-US" smtClean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nl-NL" altLang="en-US" sz="2100" smtClean="0"/>
              <a:t>Relationship between </a:t>
            </a:r>
            <a:r>
              <a:rPr lang="nl-NL" altLang="en-US" sz="2100" smtClean="0">
                <a:solidFill>
                  <a:srgbClr val="00B050"/>
                </a:solidFill>
              </a:rPr>
              <a:t># of storks </a:t>
            </a:r>
            <a:r>
              <a:rPr lang="nl-NL" altLang="en-US" sz="2100" smtClean="0"/>
              <a:t>and </a:t>
            </a:r>
            <a:r>
              <a:rPr lang="nl-NL" altLang="en-US" sz="2100" smtClean="0">
                <a:solidFill>
                  <a:srgbClr val="00B050"/>
                </a:solidFill>
              </a:rPr>
              <a:t># of babies </a:t>
            </a:r>
            <a:r>
              <a:rPr lang="nl-NL" altLang="en-US" sz="2100" smtClean="0"/>
              <a:t>(per capita) in </a:t>
            </a:r>
            <a:r>
              <a:rPr lang="nl-NL" altLang="en-US" sz="2100" smtClean="0">
                <a:solidFill>
                  <a:srgbClr val="FF0000"/>
                </a:solidFill>
              </a:rPr>
              <a:t>municipalities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altLang="en-US" sz="210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altLang="en-US" sz="210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altLang="en-US" sz="210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altLang="en-US" sz="21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19300"/>
            <a:ext cx="41529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7300" y="4627563"/>
            <a:ext cx="233521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86C63AD-94D7-4864-A298-998F0C95862D}" type="slidenum">
              <a:rPr lang="nl-NL" altLang="en-US" smtClean="0"/>
              <a:pPr/>
              <a:t>5</a:t>
            </a:fld>
            <a:endParaRPr lang="nl-NL" altLang="en-US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747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Y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X (absolute numbers; column percentages)(N=...)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5025" y="207963"/>
            <a:ext cx="68262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Title</a:t>
            </a:r>
            <a:endParaRPr lang="en-US" sz="210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1600200"/>
            <a:ext cx="3276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Increasing order of values</a:t>
            </a:r>
            <a:endParaRPr lang="en-US" sz="210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4000500" y="2457450"/>
          <a:ext cx="3943350" cy="24415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331"/>
                <a:gridCol w="1314725"/>
                <a:gridCol w="1251294"/>
              </a:tblGrid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Column percentages</a:t>
                      </a:r>
                      <a:endParaRPr lang="en-US" sz="1600" b="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297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0980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64075" y="1111250"/>
            <a:ext cx="2692400" cy="414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Independent variable</a:t>
            </a:r>
            <a:endParaRPr lang="en-US" sz="210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663" y="2997200"/>
            <a:ext cx="1571625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Dependent 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FF0000"/>
                </a:solidFill>
                <a:latin typeface="Arial" charset="0"/>
                <a:cs typeface="+mn-cs"/>
              </a:rPr>
              <a:t>variable</a:t>
            </a:r>
            <a:endParaRPr lang="en-US" sz="210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1925" y="2635250"/>
            <a:ext cx="1244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Negative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988" y="3473450"/>
            <a:ext cx="1125537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Positive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4050" y="42354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563" y="2068513"/>
            <a:ext cx="6778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4200" y="2068513"/>
            <a:ext cx="7350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5475" y="2068513"/>
            <a:ext cx="75247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9938" y="1428750"/>
            <a:ext cx="363537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X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2188" y="3473450"/>
            <a:ext cx="363537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Y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686050" y="2000250"/>
            <a:ext cx="0" cy="2720975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00563" y="1828800"/>
            <a:ext cx="3824287" cy="0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43200" y="541338"/>
            <a:ext cx="477838" cy="152400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7300" y="4627563"/>
            <a:ext cx="233521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8006CF-7D62-4FBE-8147-556DC81334B5}" type="slidenum">
              <a:rPr lang="nl-NL" altLang="en-US" smtClean="0"/>
              <a:pPr/>
              <a:t>6</a:t>
            </a:fld>
            <a:endParaRPr lang="nl-NL" altLang="en-US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63436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(absolute numbers;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4000500" y="2457450"/>
          <a:ext cx="3943350" cy="24415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331"/>
                <a:gridCol w="1314725"/>
                <a:gridCol w="1251294"/>
              </a:tblGrid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/>
                        <a:t>130</a:t>
                      </a:r>
                    </a:p>
                    <a:p>
                      <a:pPr algn="ctr"/>
                      <a:r>
                        <a:rPr lang="en-US" sz="2100" b="0" dirty="0" smtClean="0"/>
                        <a:t>(65%)</a:t>
                      </a:r>
                      <a:endParaRPr lang="en-US" sz="2100" b="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(35%)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70</a:t>
                      </a:r>
                    </a:p>
                    <a:p>
                      <a:pPr algn="ctr"/>
                      <a:r>
                        <a:rPr lang="en-US" sz="2100" dirty="0" smtClean="0"/>
                        <a:t>(35%)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130</a:t>
                      </a:r>
                    </a:p>
                    <a:p>
                      <a:pPr algn="ctr"/>
                      <a:r>
                        <a:rPr lang="en-US" sz="2100" dirty="0" smtClean="0"/>
                        <a:t>(65%)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09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400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70250" y="26352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1513" y="3473450"/>
            <a:ext cx="73501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4050" y="42354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563" y="2068513"/>
            <a:ext cx="6778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4200" y="2068513"/>
            <a:ext cx="7350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5475" y="2068513"/>
            <a:ext cx="75247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938" y="1428750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3363" y="3533775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80063" y="3219450"/>
            <a:ext cx="936625" cy="936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  <p:sp>
        <p:nvSpPr>
          <p:cNvPr id="3" name="Right Arrow 2"/>
          <p:cNvSpPr/>
          <p:nvPr/>
        </p:nvSpPr>
        <p:spPr>
          <a:xfrm rot="10800000">
            <a:off x="5053013" y="3403600"/>
            <a:ext cx="52705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7C7C9C-C00B-4EF5-969F-FA8B4A1594A9}" type="slidenum">
              <a:rPr lang="nl-NL" altLang="en-US" smtClean="0">
                <a:solidFill>
                  <a:schemeClr val="bg1"/>
                </a:solidFill>
              </a:rPr>
              <a:pPr/>
              <a:t>7</a:t>
            </a:fld>
            <a:endParaRPr lang="nl-NL" altLang="en-US" smtClean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>
              <a:defRPr/>
            </a:pPr>
            <a:r>
              <a:rPr lang="en-US" dirty="0" smtClean="0"/>
              <a:t>Confounding in a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73450" y="1389063"/>
            <a:ext cx="3044825" cy="8350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700" dirty="0"/>
              <a:t>Degree of urbanization</a:t>
            </a:r>
            <a:endParaRPr lang="en-US" sz="2700" dirty="0"/>
          </a:p>
        </p:txBody>
      </p:sp>
      <p:sp>
        <p:nvSpPr>
          <p:cNvPr id="8" name="Rounded Rectangle 7"/>
          <p:cNvSpPr/>
          <p:nvPr/>
        </p:nvSpPr>
        <p:spPr>
          <a:xfrm>
            <a:off x="1530350" y="3676650"/>
            <a:ext cx="2571750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700" dirty="0"/>
              <a:t>Number of storks</a:t>
            </a:r>
            <a:endParaRPr lang="en-US" sz="2700" dirty="0"/>
          </a:p>
        </p:txBody>
      </p:sp>
      <p:sp>
        <p:nvSpPr>
          <p:cNvPr id="9" name="Rounded Rectangle 8"/>
          <p:cNvSpPr/>
          <p:nvPr/>
        </p:nvSpPr>
        <p:spPr>
          <a:xfrm>
            <a:off x="5837238" y="3702050"/>
            <a:ext cx="2627312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700" dirty="0"/>
              <a:t>Number of babies</a:t>
            </a:r>
            <a:endParaRPr lang="en-US" sz="2700" dirty="0"/>
          </a:p>
        </p:txBody>
      </p:sp>
      <p:sp>
        <p:nvSpPr>
          <p:cNvPr id="11" name="Right Arrow 10"/>
          <p:cNvSpPr/>
          <p:nvPr/>
        </p:nvSpPr>
        <p:spPr>
          <a:xfrm rot="7926385">
            <a:off x="3111500" y="2728913"/>
            <a:ext cx="1557338" cy="43656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3227388" y="2740025"/>
            <a:ext cx="376237" cy="317500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842118">
            <a:off x="5405438" y="2732087"/>
            <a:ext cx="1557338" cy="43656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518275" y="2740025"/>
            <a:ext cx="376238" cy="317500"/>
          </a:xfrm>
          <a:prstGeom prst="mathMinu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C63465-ED61-4359-ABA7-E2A20547C774}" type="slidenum">
              <a:rPr lang="nl-NL" altLang="en-US" smtClean="0"/>
              <a:pPr/>
              <a:t>8</a:t>
            </a:fld>
            <a:endParaRPr lang="nl-NL" altLang="en-US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514350"/>
            <a:ext cx="7486650" cy="549275"/>
          </a:xfrm>
        </p:spPr>
        <p:txBody>
          <a:bodyPr/>
          <a:lstStyle/>
          <a:p>
            <a:pPr defTabSz="238119">
              <a:defRPr/>
            </a:pPr>
            <a:r>
              <a:rPr lang="nl-NL" dirty="0"/>
              <a:t>Confounding in a graph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43200" y="1647825"/>
            <a:ext cx="0" cy="234315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990975"/>
            <a:ext cx="485775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3200" y="1933575"/>
            <a:ext cx="3714750" cy="20574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5900" y="2132013"/>
            <a:ext cx="1143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Babies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179888"/>
            <a:ext cx="12001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Storks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084763" y="2260600"/>
            <a:ext cx="3544887" cy="484188"/>
            <a:chOff x="7782488" y="2431787"/>
            <a:chExt cx="3996164" cy="646556"/>
          </a:xfrm>
        </p:grpSpPr>
        <p:sp>
          <p:nvSpPr>
            <p:cNvPr id="16" name="TextBox 15"/>
            <p:cNvSpPr txBox="1"/>
            <p:nvPr/>
          </p:nvSpPr>
          <p:spPr>
            <a:xfrm>
              <a:off x="8666548" y="2525061"/>
              <a:ext cx="3112104" cy="553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Not urbanized (1) low</a:t>
              </a:r>
              <a:endParaRPr lang="en-US" sz="21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82488" y="2431787"/>
              <a:ext cx="1707273" cy="42397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35300" y="3157538"/>
            <a:ext cx="4800600" cy="738187"/>
            <a:chOff x="3733800" y="4648004"/>
            <a:chExt cx="5397023" cy="984883"/>
          </a:xfrm>
        </p:grpSpPr>
        <p:sp>
          <p:nvSpPr>
            <p:cNvPr id="12" name="TextBox 11"/>
            <p:cNvSpPr txBox="1"/>
            <p:nvPr/>
          </p:nvSpPr>
          <p:spPr>
            <a:xfrm>
              <a:off x="5140167" y="4648004"/>
              <a:ext cx="3990656" cy="984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hangingPunct="1">
                <a:buFont typeface="Times New Roman" panose="02020603050405020304" pitchFamily="18" charset="0"/>
                <a:buNone/>
                <a:defRPr/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  <a:cs typeface="+mn-cs"/>
                </a:rPr>
                <a:t>Very urbanized (10, highest) </a:t>
              </a:r>
              <a:endParaRPr lang="en-US" sz="21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33800" y="4910640"/>
              <a:ext cx="1372458" cy="0"/>
            </a:xfrm>
            <a:prstGeom prst="line">
              <a:avLst/>
            </a:prstGeom>
            <a:ln w="57150">
              <a:solidFill>
                <a:schemeClr val="bg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7300" y="4627563"/>
            <a:ext cx="233521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918A91-429F-4C55-9FE7-E73D9FCC88A8}" type="slidenum">
              <a:rPr lang="nl-NL" altLang="en-US" smtClean="0"/>
              <a:pPr/>
              <a:t>9</a:t>
            </a:fld>
            <a:endParaRPr lang="nl-NL" altLang="en-US" smtClean="0"/>
          </a:p>
        </p:txBody>
      </p:sp>
      <p:sp>
        <p:nvSpPr>
          <p:cNvPr id="7" name="Rectangle 6"/>
          <p:cNvSpPr/>
          <p:nvPr/>
        </p:nvSpPr>
        <p:spPr>
          <a:xfrm>
            <a:off x="1257300" y="914400"/>
            <a:ext cx="78867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693738"/>
            <a:ext cx="63436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Table: # of babies 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by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 # of storks (absolute numbers;</a:t>
            </a:r>
          </a:p>
          <a:p>
            <a:pPr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column percentages)(N= 400 (</a:t>
            </a:r>
            <a:r>
              <a:rPr lang="en-US" sz="2100" i="1" dirty="0">
                <a:solidFill>
                  <a:srgbClr val="000000"/>
                </a:solidFill>
                <a:latin typeface="Arial" charset="0"/>
                <a:cs typeface="+mn-cs"/>
              </a:rPr>
              <a:t>municipalities</a:t>
            </a: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))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</p:nvPr>
        </p:nvGraphicFramePr>
        <p:xfrm>
          <a:off x="4000500" y="2457450"/>
          <a:ext cx="3943350" cy="24415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77331"/>
                <a:gridCol w="1314725"/>
                <a:gridCol w="1251294"/>
              </a:tblGrid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/>
                        <a:t>130</a:t>
                      </a:r>
                    </a:p>
                    <a:p>
                      <a:pPr algn="ctr"/>
                      <a:r>
                        <a:rPr lang="en-US" sz="2100" b="0" dirty="0" smtClean="0"/>
                        <a:t>(65%)</a:t>
                      </a:r>
                      <a:endParaRPr lang="en-US" sz="2100" b="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(35%)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029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70</a:t>
                      </a:r>
                    </a:p>
                    <a:p>
                      <a:pPr algn="ctr"/>
                      <a:r>
                        <a:rPr lang="en-US" sz="2100" dirty="0" smtClean="0"/>
                        <a:t>(35%)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130</a:t>
                      </a:r>
                    </a:p>
                    <a:p>
                      <a:pPr algn="ctr"/>
                      <a:r>
                        <a:rPr lang="en-US" sz="2100" dirty="0" smtClean="0"/>
                        <a:t>(65%)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09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</a:t>
                      </a:r>
                    </a:p>
                    <a:p>
                      <a:pPr algn="ctr"/>
                      <a:r>
                        <a:rPr lang="en-US" sz="2100" dirty="0" smtClean="0"/>
                        <a:t>(100%)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400</a:t>
                      </a:r>
                      <a:endParaRPr lang="en-US" sz="2100" dirty="0"/>
                    </a:p>
                  </a:txBody>
                  <a:tcPr marL="68580" marR="68580" marT="34298" marB="34298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70250" y="2635250"/>
            <a:ext cx="6762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1513" y="3473450"/>
            <a:ext cx="73501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4050" y="4235450"/>
            <a:ext cx="752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3563" y="2068513"/>
            <a:ext cx="6778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4200" y="2068513"/>
            <a:ext cx="7350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5475" y="2068513"/>
            <a:ext cx="752475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98C3"/>
                </a:solidFill>
                <a:latin typeface="Arial" charset="0"/>
                <a:cs typeface="+mn-cs"/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938" y="1428750"/>
            <a:ext cx="11271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storks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3363" y="3533775"/>
            <a:ext cx="11985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buFont typeface="Times New Roman" panose="02020603050405020304" pitchFamily="18" charset="0"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+mn-cs"/>
              </a:rPr>
              <a:t># babies</a:t>
            </a:r>
            <a:endParaRPr lang="en-US" sz="21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490</Words>
  <Application>Microsoft Office PowerPoint</Application>
  <PresentationFormat>On-screen Show (16:9)</PresentationFormat>
  <Paragraphs>191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Arial</vt:lpstr>
      <vt:lpstr>Times New Roman</vt:lpstr>
      <vt:lpstr>Arial Unicode MS</vt:lpstr>
      <vt:lpstr>Arial Narrow</vt:lpstr>
      <vt:lpstr>Wingdings</vt:lpstr>
      <vt:lpstr>ＭＳ Ｐゴシック</vt:lpstr>
      <vt:lpstr>Office Theme</vt:lpstr>
      <vt:lpstr>UT_NL 16-9 new</vt:lpstr>
      <vt:lpstr>1_UT_NL 16-9 new</vt:lpstr>
      <vt:lpstr>Testing trivariate hypotheses Using trivariate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trivariate hypotheses Using trivariate tables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Research Methodology for BSK/ES  Lecture 7  Henk van der Kolk Ravelijn 2-117 (office hours Mondays 13-14)</dc:title>
  <dc:creator>ICTS</dc:creator>
  <cp:lastModifiedBy>Hermsen, E.M.P. (CES)</cp:lastModifiedBy>
  <cp:revision>81</cp:revision>
  <cp:lastPrinted>1601-01-01T00:00:00Z</cp:lastPrinted>
  <dcterms:created xsi:type="dcterms:W3CDTF">2011-09-27T11:59:20Z</dcterms:created>
  <dcterms:modified xsi:type="dcterms:W3CDTF">2018-02-02T09:18:14Z</dcterms:modified>
</cp:coreProperties>
</file>