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  <p:sldMasterId id="2147483708" r:id="rId3"/>
    <p:sldMasterId id="2147483721" r:id="rId4"/>
  </p:sldMasterIdLst>
  <p:notesMasterIdLst>
    <p:notesMasterId r:id="rId15"/>
  </p:notesMasterIdLst>
  <p:sldIdLst>
    <p:sldId id="275" r:id="rId5"/>
    <p:sldId id="269" r:id="rId6"/>
    <p:sldId id="259" r:id="rId7"/>
    <p:sldId id="280" r:id="rId8"/>
    <p:sldId id="281" r:id="rId9"/>
    <p:sldId id="282" r:id="rId10"/>
    <p:sldId id="283" r:id="rId11"/>
    <p:sldId id="284" r:id="rId12"/>
    <p:sldId id="292" r:id="rId13"/>
    <p:sldId id="27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/>
    <p:restoredTop sz="94605"/>
  </p:normalViewPr>
  <p:slideViewPr>
    <p:cSldViewPr>
      <p:cViewPr>
        <p:scale>
          <a:sx n="139" d="100"/>
          <a:sy n="139" d="100"/>
        </p:scale>
        <p:origin x="1320" y="1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5C25B-5F27-6F47-8B2B-5F5683B7ED76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2D266-7123-A24C-A070-A5CBF0FEF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Like all research, content analysis starts with a research question 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3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2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0200" y="643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43000" cy="514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1114285" cy="5124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30251"/>
            <a:ext cx="7486681" cy="22860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1239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7550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8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676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4676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035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32288"/>
            <a:ext cx="9144000" cy="30003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410200" y="1250950"/>
            <a:ext cx="3448081" cy="3302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46575"/>
            <a:ext cx="5257800" cy="33075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371600" y="1231199"/>
            <a:ext cx="7772400" cy="29997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4629150"/>
            <a:ext cx="2362200" cy="45571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52550"/>
            <a:ext cx="7509600" cy="267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6" y="4629150"/>
            <a:ext cx="936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93A2F738-A251-46CB-9BB7-3F2938E99970}" type="datetimeFigureOut">
              <a:rPr lang="en-US" smtClean="0"/>
              <a:t>9/7/17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462915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4627562"/>
            <a:ext cx="3746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2E6E88C9-877C-4517-A990-E7B778618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371600" y="1047750"/>
            <a:ext cx="7780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4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3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9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F79B819-E484-4BE9-9D90-3B0D279DB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02E28E6-BB82-45F2-B30F-554831C834E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 matrix in </a:t>
            </a:r>
            <a:r>
              <a:rPr lang="en-US" b="1" dirty="0" err="1" smtClean="0"/>
              <a:t>spss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97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9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73844"/>
            <a:ext cx="7183710" cy="994172"/>
          </a:xfrm>
        </p:spPr>
        <p:txBody>
          <a:bodyPr>
            <a:normAutofit/>
          </a:bodyPr>
          <a:lstStyle/>
          <a:p>
            <a:r>
              <a:rPr lang="en-US" sz="2603" b="1" dirty="0"/>
              <a:t>AIM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369219"/>
            <a:ext cx="7183710" cy="3263504"/>
          </a:xfrm>
        </p:spPr>
        <p:txBody>
          <a:bodyPr/>
          <a:lstStyle/>
          <a:p>
            <a:pPr marL="0" indent="0">
              <a:buSzPct val="90000"/>
              <a:buNone/>
            </a:pPr>
            <a:r>
              <a:rPr lang="nl-NL" dirty="0" smtClean="0">
                <a:cs typeface="Arial" panose="020B0604020202020204" pitchFamily="34" charset="0"/>
              </a:rPr>
              <a:t>A basic </a:t>
            </a:r>
            <a:r>
              <a:rPr lang="nl-NL" dirty="0" err="1" smtClean="0">
                <a:cs typeface="Arial" panose="020B0604020202020204" pitchFamily="34" charset="0"/>
              </a:rPr>
              <a:t>introduction</a:t>
            </a:r>
            <a:r>
              <a:rPr lang="nl-NL" dirty="0" smtClean="0">
                <a:cs typeface="Arial" panose="020B0604020202020204" pitchFamily="34" charset="0"/>
              </a:rPr>
              <a:t> </a:t>
            </a:r>
            <a:r>
              <a:rPr lang="nl-NL" dirty="0" err="1" smtClean="0">
                <a:cs typeface="Arial" panose="020B0604020202020204" pitchFamily="34" charset="0"/>
              </a:rPr>
              <a:t>to</a:t>
            </a:r>
            <a:r>
              <a:rPr lang="nl-NL" dirty="0" smtClean="0">
                <a:cs typeface="Arial" panose="020B0604020202020204" pitchFamily="34" charset="0"/>
              </a:rPr>
              <a:t> </a:t>
            </a:r>
            <a:r>
              <a:rPr lang="nl-NL" dirty="0" err="1" smtClean="0">
                <a:cs typeface="Arial" panose="020B0604020202020204" pitchFamily="34" charset="0"/>
              </a:rPr>
              <a:t>the</a:t>
            </a:r>
            <a:r>
              <a:rPr lang="nl-NL" dirty="0" smtClean="0">
                <a:cs typeface="Arial" panose="020B0604020202020204" pitchFamily="34" charset="0"/>
              </a:rPr>
              <a:t> </a:t>
            </a:r>
            <a:r>
              <a:rPr lang="nl-NL" b="1" dirty="0" smtClean="0">
                <a:cs typeface="Arial" panose="020B0604020202020204" pitchFamily="34" charset="0"/>
              </a:rPr>
              <a:t>data matrix </a:t>
            </a:r>
            <a:r>
              <a:rPr lang="nl-NL" dirty="0" smtClean="0">
                <a:cs typeface="Arial" panose="020B0604020202020204" pitchFamily="34" charset="0"/>
              </a:rPr>
              <a:t>in SPSS</a:t>
            </a:r>
            <a:r>
              <a:rPr lang="nl-NL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SzPct val="90000"/>
              <a:buNone/>
            </a:pP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723"/>
            <a:ext cx="2227426" cy="4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208" y="1389723"/>
            <a:ext cx="2592288" cy="1620084"/>
            <a:chOff x="154208" y="1389723"/>
            <a:chExt cx="2592288" cy="1620084"/>
          </a:xfrm>
        </p:grpSpPr>
        <p:pic>
          <p:nvPicPr>
            <p:cNvPr id="1026" name="Picture 2" descr="C:\Users\KolkH\Dropbox\Schermafdrukken\Schermafdruk 2015-06-10 16.36.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08" y="1389723"/>
              <a:ext cx="2592288" cy="1620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11560" y="1988616"/>
              <a:ext cx="1916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Data</a:t>
              </a:r>
              <a:r>
                <a:rPr lang="nl-NL" dirty="0" smtClean="0"/>
                <a:t>(matrix) (.</a:t>
              </a:r>
              <a:r>
                <a:rPr lang="nl-NL" dirty="0" err="1" smtClean="0"/>
                <a:t>sav</a:t>
              </a:r>
              <a:r>
                <a:rPr lang="nl-NL" dirty="0" smtClean="0"/>
                <a:t>)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60526" y="192638"/>
            <a:ext cx="4424336" cy="1873029"/>
            <a:chOff x="2260526" y="192638"/>
            <a:chExt cx="4424336" cy="18730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526" y="555526"/>
              <a:ext cx="4424336" cy="576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42400" y="192638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Menu</a:t>
              </a:r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96830" y="1047933"/>
              <a:ext cx="432048" cy="10177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75659" y="2353072"/>
            <a:ext cx="2788472" cy="2297776"/>
            <a:chOff x="3078458" y="2609542"/>
            <a:chExt cx="2788472" cy="2297776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458" y="3291830"/>
              <a:ext cx="2788472" cy="161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79912" y="4099574"/>
              <a:ext cx="1690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Syntax file (.</a:t>
              </a:r>
              <a:r>
                <a:rPr lang="nl-NL" dirty="0" err="1" smtClean="0"/>
                <a:t>sps</a:t>
              </a:r>
              <a:r>
                <a:rPr lang="nl-NL" dirty="0" smtClean="0"/>
                <a:t>)</a:t>
              </a:r>
              <a:endParaRPr lang="en-US" dirty="0"/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4199629" y="2609542"/>
              <a:ext cx="432048" cy="674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own Arrow 15"/>
          <p:cNvSpPr/>
          <p:nvPr/>
        </p:nvSpPr>
        <p:spPr>
          <a:xfrm rot="16200000">
            <a:off x="4353529" y="376708"/>
            <a:ext cx="432048" cy="3646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15605" y="195494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392609" y="1400481"/>
            <a:ext cx="2643887" cy="1545603"/>
            <a:chOff x="6392609" y="1400481"/>
            <a:chExt cx="2643887" cy="1545603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609" y="1400481"/>
              <a:ext cx="2643887" cy="154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85384" y="2015098"/>
              <a:ext cx="1422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Output (.</a:t>
              </a:r>
              <a:r>
                <a:rPr lang="nl-NL" dirty="0" err="1" smtClean="0"/>
                <a:t>spv</a:t>
              </a:r>
              <a:r>
                <a:rPr lang="nl-NL" dirty="0" smtClean="0"/>
                <a:t>)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61279" y="240141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Graph/table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kH\Dropbox\Schermafdrukken\Schermafdruk 2015-06-10 16.36.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84249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07504" y="3867894"/>
            <a:ext cx="122413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43808" y="329183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Data view</a:t>
            </a:r>
            <a:r>
              <a:rPr lang="en-US" dirty="0" smtClean="0"/>
              <a:t>/variable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From question to data matrix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723"/>
            <a:ext cx="2227426" cy="429197"/>
          </a:xfrm>
          <a:prstGeom prst="rect">
            <a:avLst/>
          </a:prstGeom>
        </p:spPr>
      </p:pic>
      <p:sp>
        <p:nvSpPr>
          <p:cNvPr id="6" name="Rounded Rectangle 2"/>
          <p:cNvSpPr/>
          <p:nvPr/>
        </p:nvSpPr>
        <p:spPr>
          <a:xfrm>
            <a:off x="3072009" y="2301658"/>
            <a:ext cx="3601745" cy="20485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/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6" name="Rounded Rectangle 2"/>
          <p:cNvSpPr/>
          <p:nvPr/>
        </p:nvSpPr>
        <p:spPr>
          <a:xfrm>
            <a:off x="1534152" y="2301658"/>
            <a:ext cx="436096" cy="20485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514337"/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Unit(s) / cases</a:t>
            </a:r>
          </a:p>
        </p:txBody>
      </p:sp>
      <p:sp>
        <p:nvSpPr>
          <p:cNvPr id="18" name="Rounded Rectangle 2"/>
          <p:cNvSpPr/>
          <p:nvPr/>
        </p:nvSpPr>
        <p:spPr>
          <a:xfrm>
            <a:off x="3072008" y="1125697"/>
            <a:ext cx="3601746" cy="35639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/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variable(s)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5683" y="2084747"/>
            <a:ext cx="360996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  <a:p>
            <a:r>
              <a:rPr lang="en-US" sz="1350" dirty="0">
                <a:solidFill>
                  <a:schemeClr val="bg1"/>
                </a:solidFill>
              </a:rPr>
              <a:t>1</a:t>
            </a:r>
          </a:p>
          <a:p>
            <a:r>
              <a:rPr lang="en-US" sz="1350" dirty="0">
                <a:solidFill>
                  <a:schemeClr val="bg1"/>
                </a:solidFill>
              </a:rPr>
              <a:t>2</a:t>
            </a:r>
          </a:p>
          <a:p>
            <a:r>
              <a:rPr lang="en-US" sz="1350" dirty="0">
                <a:solidFill>
                  <a:schemeClr val="bg1"/>
                </a:solidFill>
              </a:rPr>
              <a:t>3</a:t>
            </a:r>
          </a:p>
          <a:p>
            <a:r>
              <a:rPr lang="en-US" sz="1350" dirty="0">
                <a:solidFill>
                  <a:schemeClr val="bg1"/>
                </a:solidFill>
              </a:rPr>
              <a:t>4</a:t>
            </a:r>
          </a:p>
          <a:p>
            <a:r>
              <a:rPr lang="en-US" sz="1350" dirty="0">
                <a:solidFill>
                  <a:schemeClr val="bg1"/>
                </a:solidFill>
              </a:rPr>
              <a:t>5</a:t>
            </a:r>
          </a:p>
          <a:p>
            <a:r>
              <a:rPr lang="en-US" sz="1350" dirty="0">
                <a:solidFill>
                  <a:schemeClr val="bg1"/>
                </a:solidFill>
              </a:rPr>
              <a:t>6</a:t>
            </a:r>
          </a:p>
          <a:p>
            <a:r>
              <a:rPr lang="en-US" sz="1350" dirty="0">
                <a:solidFill>
                  <a:schemeClr val="bg1"/>
                </a:solidFill>
              </a:rPr>
              <a:t>7</a:t>
            </a:r>
          </a:p>
          <a:p>
            <a:r>
              <a:rPr lang="en-US" sz="1350" dirty="0">
                <a:solidFill>
                  <a:schemeClr val="bg1"/>
                </a:solidFill>
              </a:rPr>
              <a:t>8</a:t>
            </a:r>
          </a:p>
          <a:p>
            <a:r>
              <a:rPr lang="en-US" sz="1350" dirty="0">
                <a:solidFill>
                  <a:schemeClr val="bg1"/>
                </a:solidFill>
              </a:rPr>
              <a:t>9</a:t>
            </a:r>
          </a:p>
          <a:p>
            <a:r>
              <a:rPr lang="en-US" sz="135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98599" y="1515565"/>
            <a:ext cx="10798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Work or not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8467" y="2084747"/>
            <a:ext cx="449162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>
              <a:solidFill>
                <a:prstClr val="white"/>
              </a:solidFill>
            </a:endParaRPr>
          </a:p>
          <a:p>
            <a:r>
              <a:rPr lang="en-US" sz="1350" dirty="0">
                <a:solidFill>
                  <a:prstClr val="white"/>
                </a:solidFill>
              </a:rPr>
              <a:t>0</a:t>
            </a:r>
          </a:p>
          <a:p>
            <a:r>
              <a:rPr lang="en-US" sz="1350" dirty="0">
                <a:solidFill>
                  <a:prstClr val="white"/>
                </a:solidFill>
              </a:rPr>
              <a:t>1</a:t>
            </a:r>
          </a:p>
          <a:p>
            <a:r>
              <a:rPr lang="en-US" sz="1350" dirty="0">
                <a:solidFill>
                  <a:prstClr val="white"/>
                </a:solidFill>
              </a:rPr>
              <a:t>1</a:t>
            </a:r>
          </a:p>
          <a:p>
            <a:r>
              <a:rPr lang="en-US" sz="1350" dirty="0">
                <a:solidFill>
                  <a:prstClr val="white"/>
                </a:solidFill>
              </a:rPr>
              <a:t>1</a:t>
            </a:r>
          </a:p>
          <a:p>
            <a:r>
              <a:rPr lang="en-US" sz="1350" dirty="0">
                <a:solidFill>
                  <a:prstClr val="white"/>
                </a:solidFill>
              </a:rPr>
              <a:t>1</a:t>
            </a:r>
          </a:p>
          <a:p>
            <a:r>
              <a:rPr lang="en-US" sz="1350" dirty="0">
                <a:solidFill>
                  <a:prstClr val="white"/>
                </a:solidFill>
              </a:rPr>
              <a:t>0</a:t>
            </a:r>
          </a:p>
          <a:p>
            <a:r>
              <a:rPr lang="en-US" sz="1350" dirty="0">
                <a:solidFill>
                  <a:prstClr val="white"/>
                </a:solidFill>
              </a:rPr>
              <a:t>999</a:t>
            </a:r>
          </a:p>
          <a:p>
            <a:r>
              <a:rPr lang="en-US" sz="1350" dirty="0">
                <a:solidFill>
                  <a:prstClr val="white"/>
                </a:solidFill>
              </a:rPr>
              <a:t>0</a:t>
            </a:r>
          </a:p>
          <a:p>
            <a:r>
              <a:rPr lang="en-US" sz="1350" dirty="0">
                <a:solidFill>
                  <a:prstClr val="white"/>
                </a:solidFill>
              </a:rPr>
              <a:t>1</a:t>
            </a:r>
          </a:p>
          <a:p>
            <a:r>
              <a:rPr lang="en-US" sz="1350" dirty="0">
                <a:solidFill>
                  <a:prstClr val="white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827840" y="1586725"/>
            <a:ext cx="937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prstClr val="black"/>
                </a:solidFill>
              </a:rPr>
              <a:t>Person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Labeling </a:t>
            </a:r>
            <a:r>
              <a:rPr lang="en-US" sz="3000" b="1" dirty="0" smtClean="0"/>
              <a:t>variables (codebook)</a:t>
            </a:r>
            <a:endParaRPr lang="en-US" sz="3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9"/>
            <a:ext cx="8389226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</a:t>
            </a:r>
            <a:r>
              <a:rPr lang="en-US" sz="1800" b="1" dirty="0"/>
              <a:t>codebook</a:t>
            </a:r>
            <a:r>
              <a:rPr lang="en-US" sz="1800" dirty="0"/>
              <a:t> describes </a:t>
            </a:r>
          </a:p>
          <a:p>
            <a:pPr marL="0" indent="0">
              <a:buNone/>
            </a:pPr>
            <a:r>
              <a:rPr lang="en-US" sz="1800" dirty="0"/>
              <a:t>the meaning of variables and values used in the data matrix.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Variable </a:t>
            </a:r>
            <a:r>
              <a:rPr lang="en-US" sz="1800" u="sng" dirty="0"/>
              <a:t>name</a:t>
            </a:r>
            <a:r>
              <a:rPr lang="en-US" sz="1800" dirty="0"/>
              <a:t> (</a:t>
            </a:r>
            <a:r>
              <a:rPr lang="en-US" sz="1800" b="1" dirty="0"/>
              <a:t>short</a:t>
            </a:r>
            <a:r>
              <a:rPr lang="en-US" sz="1800" dirty="0"/>
              <a:t>): ‘WORK’ or ‘</a:t>
            </a:r>
            <a:r>
              <a:rPr lang="en-US" sz="1800" dirty="0" err="1"/>
              <a:t>WorkYN</a:t>
            </a:r>
            <a:r>
              <a:rPr lang="en-US" sz="1800" dirty="0"/>
              <a:t>’ or </a:t>
            </a:r>
            <a:r>
              <a:rPr lang="en-US" sz="1800" b="1" dirty="0"/>
              <a:t>‘V1’ 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Variable </a:t>
            </a:r>
            <a:r>
              <a:rPr lang="en-US" sz="1800" u="sng" dirty="0"/>
              <a:t>label</a:t>
            </a:r>
            <a:r>
              <a:rPr lang="en-US" sz="1800" dirty="0"/>
              <a:t> (</a:t>
            </a:r>
            <a:r>
              <a:rPr lang="en-US" sz="1800" b="1" dirty="0"/>
              <a:t>clear</a:t>
            </a:r>
            <a:r>
              <a:rPr lang="en-US" sz="1800" dirty="0"/>
              <a:t>): meaning of variable </a:t>
            </a:r>
            <a:r>
              <a:rPr lang="en-US" sz="1800" dirty="0" smtClean="0"/>
              <a:t> (</a:t>
            </a:r>
            <a:r>
              <a:rPr lang="en-US" sz="1800" b="1" dirty="0" smtClean="0"/>
              <a:t>Is </a:t>
            </a:r>
            <a:r>
              <a:rPr lang="en-US" sz="1800" b="1" dirty="0"/>
              <a:t>respondent working or not?)</a:t>
            </a:r>
          </a:p>
          <a:p>
            <a:pPr marL="0" indent="0">
              <a:buNone/>
            </a:pPr>
            <a:r>
              <a:rPr lang="en-US" sz="1800" u="sng" dirty="0"/>
              <a:t>Value label</a:t>
            </a:r>
            <a:r>
              <a:rPr lang="en-US" sz="1800" dirty="0"/>
              <a:t>: meaning of the value (</a:t>
            </a:r>
            <a:r>
              <a:rPr lang="en-US" sz="1800" b="1" dirty="0"/>
              <a:t>0 = no work; 1 = work; 999 = no answer</a:t>
            </a:r>
            <a:r>
              <a:rPr lang="en-US" sz="1800" dirty="0"/>
              <a:t>)</a:t>
            </a:r>
            <a:endParaRPr lang="en-US" sz="1800" dirty="0"/>
          </a:p>
          <a:p>
            <a:pPr>
              <a:buSzPct val="90000"/>
              <a:buFont typeface="Wingdings" panose="05000000000000000000" pitchFamily="2" charset="2"/>
              <a:buChar char="§"/>
            </a:pPr>
            <a:endParaRPr lang="nl-NL" sz="1800" dirty="0"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723"/>
            <a:ext cx="2227426" cy="4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Labeling variables</a:t>
            </a:r>
            <a:endParaRPr lang="en-US" sz="3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42378" y="2036928"/>
            <a:ext cx="4845928" cy="1525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V1 ‘</a:t>
            </a:r>
            <a:r>
              <a:rPr lang="en-US" sz="2400" dirty="0"/>
              <a:t>Is respondent working or not?’</a:t>
            </a:r>
          </a:p>
          <a:p>
            <a:pPr marL="0" indent="0">
              <a:buNone/>
            </a:pPr>
            <a:r>
              <a:rPr lang="en-US" sz="2400" dirty="0"/>
              <a:t>0 = 		no work</a:t>
            </a:r>
          </a:p>
          <a:p>
            <a:pPr marL="0" indent="0">
              <a:buNone/>
            </a:pPr>
            <a:r>
              <a:rPr lang="en-US" sz="2400" dirty="0"/>
              <a:t>1 = 		work </a:t>
            </a:r>
          </a:p>
          <a:p>
            <a:pPr marL="0" indent="0">
              <a:buNone/>
            </a:pPr>
            <a:r>
              <a:rPr lang="en-US" sz="2400" dirty="0"/>
              <a:t>999 = 	no answer</a:t>
            </a:r>
            <a:endParaRPr lang="en-US" sz="2400" dirty="0"/>
          </a:p>
          <a:p>
            <a:pPr>
              <a:buSzPct val="90000"/>
              <a:buFont typeface="Wingdings" panose="05000000000000000000" pitchFamily="2" charset="2"/>
              <a:buChar char="§"/>
            </a:pPr>
            <a:endParaRPr lang="nl-NL" sz="2400" dirty="0"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4613"/>
            <a:ext cx="2227426" cy="42919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02541" y="1208230"/>
            <a:ext cx="2425344" cy="907412"/>
            <a:chOff x="936721" y="1610974"/>
            <a:chExt cx="3233792" cy="1209882"/>
          </a:xfrm>
        </p:grpSpPr>
        <p:sp>
          <p:nvSpPr>
            <p:cNvPr id="5" name="TextBox 4"/>
            <p:cNvSpPr txBox="1"/>
            <p:nvPr/>
          </p:nvSpPr>
          <p:spPr>
            <a:xfrm>
              <a:off x="936721" y="1610974"/>
              <a:ext cx="323379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00B050"/>
                  </a:solidFill>
                </a:rPr>
                <a:t>Variable</a:t>
              </a:r>
              <a:r>
                <a:rPr lang="en-US" sz="3000" dirty="0">
                  <a:solidFill>
                    <a:prstClr val="black"/>
                  </a:solidFill>
                </a:rPr>
                <a:t> name</a:t>
              </a:r>
            </a:p>
          </p:txBody>
        </p:sp>
        <p:cxnSp>
          <p:nvCxnSpPr>
            <p:cNvPr id="10" name="Straight Arrow Connector 9"/>
            <p:cNvCxnSpPr>
              <a:stCxn id="5" idx="2"/>
            </p:cNvCxnSpPr>
            <p:nvPr/>
          </p:nvCxnSpPr>
          <p:spPr>
            <a:xfrm>
              <a:off x="2553617" y="2349638"/>
              <a:ext cx="702887" cy="471218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212469" y="1204716"/>
            <a:ext cx="2433360" cy="796372"/>
            <a:chOff x="7093391" y="898402"/>
            <a:chExt cx="3244480" cy="1061829"/>
          </a:xfrm>
        </p:grpSpPr>
        <p:sp>
          <p:nvSpPr>
            <p:cNvPr id="6" name="TextBox 5"/>
            <p:cNvSpPr txBox="1"/>
            <p:nvPr/>
          </p:nvSpPr>
          <p:spPr>
            <a:xfrm>
              <a:off x="7279340" y="898402"/>
              <a:ext cx="305853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00B050"/>
                  </a:solidFill>
                </a:rPr>
                <a:t>Variable</a:t>
              </a:r>
              <a:r>
                <a:rPr lang="en-US" sz="3000" dirty="0">
                  <a:solidFill>
                    <a:prstClr val="black"/>
                  </a:solidFill>
                </a:rPr>
                <a:t> label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093391" y="1528845"/>
              <a:ext cx="1100316" cy="431386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02541" y="2671868"/>
            <a:ext cx="1785953" cy="1352560"/>
            <a:chOff x="936721" y="3562490"/>
            <a:chExt cx="2381271" cy="1803414"/>
          </a:xfrm>
        </p:grpSpPr>
        <p:sp>
          <p:nvSpPr>
            <p:cNvPr id="7" name="TextBox 6"/>
            <p:cNvSpPr txBox="1"/>
            <p:nvPr/>
          </p:nvSpPr>
          <p:spPr>
            <a:xfrm>
              <a:off x="936721" y="4627240"/>
              <a:ext cx="16768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/>
                  </a:solidFill>
                </a:rPr>
                <a:t>Value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536909" y="4721603"/>
              <a:ext cx="779422" cy="321058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277043" y="3562490"/>
              <a:ext cx="990001" cy="1106412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409465" y="4115696"/>
              <a:ext cx="908527" cy="712097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865341" y="2597257"/>
            <a:ext cx="3224857" cy="1232486"/>
            <a:chOff x="5057279" y="3391168"/>
            <a:chExt cx="4299808" cy="1643314"/>
          </a:xfrm>
        </p:grpSpPr>
        <p:sp>
          <p:nvSpPr>
            <p:cNvPr id="8" name="TextBox 7"/>
            <p:cNvSpPr txBox="1"/>
            <p:nvPr/>
          </p:nvSpPr>
          <p:spPr>
            <a:xfrm>
              <a:off x="6841441" y="4295818"/>
              <a:ext cx="25156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prstClr val="black"/>
                  </a:solidFill>
                </a:rPr>
                <a:t>Value label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678108" y="4598275"/>
              <a:ext cx="1126220" cy="26014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510088" y="3391168"/>
              <a:ext cx="1331354" cy="971511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057279" y="4043855"/>
              <a:ext cx="1784164" cy="458846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10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3" b="1" dirty="0" smtClean="0"/>
              <a:t>Here a short part showing how that works in SPSS</a:t>
            </a:r>
            <a:endParaRPr lang="en-US" sz="2603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9219"/>
            <a:ext cx="7759774" cy="3263504"/>
          </a:xfrm>
        </p:spPr>
        <p:txBody>
          <a:bodyPr>
            <a:normAutofit/>
          </a:bodyPr>
          <a:lstStyle/>
          <a:p>
            <a:pPr>
              <a:buSzPct val="90000"/>
              <a:buFont typeface="Wingdings" panose="05000000000000000000" pitchFamily="2" charset="2"/>
              <a:buChar char="§"/>
            </a:pPr>
            <a:endParaRPr lang="nl-NL" sz="1800" dirty="0"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723"/>
            <a:ext cx="2227426" cy="4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3" b="1" dirty="0"/>
              <a:t>THIS MICROLECTURE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723"/>
            <a:ext cx="2227426" cy="429197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nl-NL" dirty="0" err="1">
                <a:cs typeface="Arial" panose="020B0604020202020204" pitchFamily="34" charset="0"/>
              </a:rPr>
              <a:t>What</a:t>
            </a:r>
            <a:r>
              <a:rPr lang="nl-NL" dirty="0">
                <a:cs typeface="Arial" panose="020B0604020202020204" pitchFamily="34" charset="0"/>
              </a:rPr>
              <a:t> a (</a:t>
            </a:r>
            <a:r>
              <a:rPr lang="nl-NL" dirty="0" err="1">
                <a:cs typeface="Arial" panose="020B0604020202020204" pitchFamily="34" charset="0"/>
              </a:rPr>
              <a:t>broad</a:t>
            </a:r>
            <a:r>
              <a:rPr lang="nl-NL" dirty="0">
                <a:cs typeface="Arial" panose="020B0604020202020204" pitchFamily="34" charset="0"/>
              </a:rPr>
              <a:t> format) datamatrix </a:t>
            </a:r>
            <a:r>
              <a:rPr lang="nl-NL" dirty="0" smtClean="0">
                <a:cs typeface="Arial" panose="020B0604020202020204" pitchFamily="34" charset="0"/>
              </a:rPr>
              <a:t>in SPSS is</a:t>
            </a:r>
            <a:endParaRPr lang="nl-NL" dirty="0">
              <a:cs typeface="Arial" panose="020B0604020202020204" pitchFamily="34" charset="0"/>
            </a:endParaRPr>
          </a:p>
          <a:p>
            <a:pPr>
              <a:buSzPct val="90000"/>
              <a:buFont typeface="Wingdings" panose="05000000000000000000" pitchFamily="2" charset="2"/>
              <a:buChar char="§"/>
            </a:pPr>
            <a:endParaRPr lang="nl-NL" dirty="0">
              <a:cs typeface="Arial" panose="020B0604020202020204" pitchFamily="34" charset="0"/>
            </a:endParaRP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nl-NL" dirty="0">
                <a:cs typeface="Arial" panose="020B0604020202020204" pitchFamily="34" charset="0"/>
              </a:rPr>
              <a:t>How </a:t>
            </a:r>
            <a:r>
              <a:rPr lang="nl-NL" dirty="0" err="1">
                <a:cs typeface="Arial" panose="020B0604020202020204" pitchFamily="34" charset="0"/>
              </a:rPr>
              <a:t>to</a:t>
            </a:r>
            <a:r>
              <a:rPr lang="nl-NL" dirty="0">
                <a:cs typeface="Arial" panose="020B0604020202020204" pitchFamily="34" charset="0"/>
              </a:rPr>
              <a:t> ‘store’ data in a data matrix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endParaRPr lang="nl-NL" dirty="0">
              <a:cs typeface="Arial" panose="020B0604020202020204" pitchFamily="34" charset="0"/>
            </a:endParaRP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nl-NL" dirty="0">
                <a:cs typeface="Arial" panose="020B0604020202020204" pitchFamily="34" charset="0"/>
              </a:rPr>
              <a:t>How </a:t>
            </a:r>
            <a:r>
              <a:rPr lang="nl-NL" dirty="0" err="1">
                <a:cs typeface="Arial" panose="020B0604020202020204" pitchFamily="34" charset="0"/>
              </a:rPr>
              <a:t>to</a:t>
            </a:r>
            <a:r>
              <a:rPr lang="nl-NL" dirty="0">
                <a:cs typeface="Arial" panose="020B0604020202020204" pitchFamily="34" charset="0"/>
              </a:rPr>
              <a:t> </a:t>
            </a:r>
            <a:r>
              <a:rPr lang="nl-NL" dirty="0" err="1">
                <a:cs typeface="Arial" panose="020B0604020202020204" pitchFamily="34" charset="0"/>
              </a:rPr>
              <a:t>read</a:t>
            </a:r>
            <a:r>
              <a:rPr lang="nl-NL" dirty="0">
                <a:cs typeface="Arial" panose="020B0604020202020204" pitchFamily="34" charset="0"/>
              </a:rPr>
              <a:t> a data </a:t>
            </a:r>
            <a:r>
              <a:rPr lang="nl-NL" dirty="0" smtClean="0">
                <a:cs typeface="Arial" panose="020B0604020202020204" pitchFamily="34" charset="0"/>
              </a:rPr>
              <a:t>matrix, </a:t>
            </a:r>
            <a:r>
              <a:rPr lang="nl-NL" dirty="0" err="1" smtClean="0">
                <a:cs typeface="Arial" panose="020B0604020202020204" pitchFamily="34" charset="0"/>
              </a:rPr>
              <a:t>using</a:t>
            </a:r>
            <a:r>
              <a:rPr lang="nl-NL" dirty="0" smtClean="0">
                <a:cs typeface="Arial" panose="020B0604020202020204" pitchFamily="34" charset="0"/>
              </a:rPr>
              <a:t> </a:t>
            </a:r>
            <a:r>
              <a:rPr lang="nl-NL" dirty="0" err="1" smtClean="0">
                <a:cs typeface="Arial" panose="020B0604020202020204" pitchFamily="34" charset="0"/>
              </a:rPr>
              <a:t>the</a:t>
            </a:r>
            <a:r>
              <a:rPr lang="nl-NL" dirty="0" smtClean="0">
                <a:cs typeface="Arial" panose="020B0604020202020204" pitchFamily="34" charset="0"/>
              </a:rPr>
              <a:t> ‘</a:t>
            </a:r>
            <a:r>
              <a:rPr lang="nl-NL" dirty="0" err="1" smtClean="0">
                <a:cs typeface="Arial" panose="020B0604020202020204" pitchFamily="34" charset="0"/>
              </a:rPr>
              <a:t>codebook</a:t>
            </a:r>
            <a:r>
              <a:rPr lang="nl-NL" dirty="0" smtClean="0">
                <a:cs typeface="Arial" panose="020B0604020202020204" pitchFamily="34" charset="0"/>
              </a:rPr>
              <a:t>’ (labels)</a:t>
            </a:r>
            <a:endParaRPr lang="nl-NL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 16-9</Template>
  <TotalTime>118</TotalTime>
  <Words>225</Words>
  <Application>Microsoft Macintosh PowerPoint</Application>
  <PresentationFormat>On-screen Show (16:9)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Narrow</vt:lpstr>
      <vt:lpstr>Calibri</vt:lpstr>
      <vt:lpstr>Mangal</vt:lpstr>
      <vt:lpstr>Wingdings</vt:lpstr>
      <vt:lpstr>Arial</vt:lpstr>
      <vt:lpstr>UT_NL 16-9 new</vt:lpstr>
      <vt:lpstr>Kantoorthema</vt:lpstr>
      <vt:lpstr>1_Kantoorthema</vt:lpstr>
      <vt:lpstr>2_Kantoorthema</vt:lpstr>
      <vt:lpstr>Data matrix in spss</vt:lpstr>
      <vt:lpstr>AIM</vt:lpstr>
      <vt:lpstr>PowerPoint Presentation</vt:lpstr>
      <vt:lpstr>PowerPoint Presentation</vt:lpstr>
      <vt:lpstr>From question to data matrix</vt:lpstr>
      <vt:lpstr>Labeling variables (codebook)</vt:lpstr>
      <vt:lpstr>Labeling variables</vt:lpstr>
      <vt:lpstr>Here a short part showing how that works in SPSS</vt:lpstr>
      <vt:lpstr>THIS MICROLECTURE</vt:lpstr>
      <vt:lpstr>PowerPoint Presentation</vt:lpstr>
    </vt:vector>
  </TitlesOfParts>
  <Company>University of Twente - ICTS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SPSS</dc:title>
  <dc:creator>UT-werkplek x64</dc:creator>
  <cp:lastModifiedBy>Henk van der Kolk</cp:lastModifiedBy>
  <cp:revision>22</cp:revision>
  <dcterms:created xsi:type="dcterms:W3CDTF">2015-06-08T13:06:09Z</dcterms:created>
  <dcterms:modified xsi:type="dcterms:W3CDTF">2017-09-07T09:25:09Z</dcterms:modified>
</cp:coreProperties>
</file>