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3" r:id="rId14"/>
    <p:sldId id="271" r:id="rId15"/>
    <p:sldId id="270" r:id="rId16"/>
    <p:sldId id="276" r:id="rId17"/>
    <p:sldId id="275"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86"/>
    <p:restoredTop sz="72251"/>
  </p:normalViewPr>
  <p:slideViewPr>
    <p:cSldViewPr snapToGrid="0" snapToObjects="1">
      <p:cViewPr varScale="1">
        <p:scale>
          <a:sx n="64" d="100"/>
          <a:sy n="64" d="100"/>
        </p:scale>
        <p:origin x="21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4" Type="http://schemas.openxmlformats.org/officeDocument/2006/relationships/chartUserShapes" Target="../drawings/drawing1.xml"/><Relationship Id="rId1" Type="http://schemas.microsoft.com/office/2011/relationships/chartStyle" Target="style4.xml"/><Relationship Id="rId2"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Chart%20in%20Microsoft%20Office%20PowerPoint"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 1</c:v>
                </c:pt>
              </c:strCache>
            </c:strRef>
          </c:tx>
          <c:spPr>
            <a:ln w="31750" cap="rnd">
              <a:noFill/>
              <a:round/>
            </a:ln>
            <a:effectLst/>
          </c:spPr>
          <c:marker>
            <c:symbol val="circle"/>
            <c:size val="5"/>
            <c:spPr>
              <a:solidFill>
                <a:schemeClr val="accent1"/>
              </a:solidFill>
              <a:ln w="9525">
                <a:solidFill>
                  <a:schemeClr val="accent1"/>
                </a:solidFill>
              </a:ln>
              <a:effectLst/>
            </c:spPr>
          </c:marker>
          <c:trendline>
            <c:spPr>
              <a:ln w="63500" cap="rnd">
                <a:solidFill>
                  <a:schemeClr val="accent1"/>
                </a:solidFill>
                <a:prstDash val="sysDot"/>
              </a:ln>
              <a:effectLst/>
            </c:spPr>
            <c:trendlineType val="linear"/>
            <c:forward val="1.0"/>
            <c:backward val="1.0"/>
            <c:dispRSqr val="0"/>
            <c:dispEq val="0"/>
          </c:trendline>
          <c:xVal>
            <c:numRef>
              <c:f>Sheet1!$A$2:$A$9</c:f>
              <c:numCache>
                <c:formatCode>General</c:formatCode>
                <c:ptCount val="8"/>
                <c:pt idx="0">
                  <c:v>1.0</c:v>
                </c:pt>
                <c:pt idx="1">
                  <c:v>2.0</c:v>
                </c:pt>
                <c:pt idx="2">
                  <c:v>3.0</c:v>
                </c:pt>
                <c:pt idx="3">
                  <c:v>4.0</c:v>
                </c:pt>
                <c:pt idx="4">
                  <c:v>1.0</c:v>
                </c:pt>
                <c:pt idx="5">
                  <c:v>2.0</c:v>
                </c:pt>
                <c:pt idx="6">
                  <c:v>3.0</c:v>
                </c:pt>
                <c:pt idx="7">
                  <c:v>4.0</c:v>
                </c:pt>
              </c:numCache>
            </c:numRef>
          </c:xVal>
          <c:yVal>
            <c:numRef>
              <c:f>Sheet1!$B$2:$B$9</c:f>
              <c:numCache>
                <c:formatCode>General</c:formatCode>
                <c:ptCount val="8"/>
                <c:pt idx="0">
                  <c:v>2.0</c:v>
                </c:pt>
                <c:pt idx="1">
                  <c:v>5.0</c:v>
                </c:pt>
                <c:pt idx="2">
                  <c:v>3.0</c:v>
                </c:pt>
                <c:pt idx="3">
                  <c:v>6.0</c:v>
                </c:pt>
                <c:pt idx="4">
                  <c:v>3.0</c:v>
                </c:pt>
                <c:pt idx="5">
                  <c:v>3.0</c:v>
                </c:pt>
                <c:pt idx="6">
                  <c:v>6.0</c:v>
                </c:pt>
                <c:pt idx="7">
                  <c:v>4.0</c:v>
                </c:pt>
              </c:numCache>
            </c:numRef>
          </c:yVal>
          <c:smooth val="0"/>
        </c:ser>
        <c:dLbls>
          <c:showLegendKey val="0"/>
          <c:showVal val="0"/>
          <c:showCatName val="0"/>
          <c:showSerName val="0"/>
          <c:showPercent val="0"/>
          <c:showBubbleSize val="0"/>
        </c:dLbls>
        <c:axId val="1578335152"/>
        <c:axId val="1578337200"/>
      </c:scatterChart>
      <c:valAx>
        <c:axId val="1578335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8337200"/>
        <c:crosses val="autoZero"/>
        <c:crossBetween val="midCat"/>
      </c:valAx>
      <c:valAx>
        <c:axId val="157833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83351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 1</c:v>
                </c:pt>
              </c:strCache>
            </c:strRef>
          </c:tx>
          <c:spPr>
            <a:ln w="19050" cap="rnd">
              <a:solidFill>
                <a:schemeClr val="accent1"/>
              </a:solidFill>
              <a:round/>
            </a:ln>
            <a:effectLst/>
          </c:spPr>
          <c:marker>
            <c:symbol val="none"/>
          </c:marker>
          <c:xVal>
            <c:numRef>
              <c:f>Sheet1!$A$2:$A$40</c:f>
              <c:numCache>
                <c:formatCode>General</c:formatCode>
                <c:ptCount val="39"/>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numCache>
            </c:numRef>
          </c:xVal>
          <c:yVal>
            <c:numRef>
              <c:f>Sheet1!$B$2:$B$40</c:f>
              <c:numCache>
                <c:formatCode>General</c:formatCode>
                <c:ptCount val="39"/>
                <c:pt idx="0">
                  <c:v>0.000133830225764885</c:v>
                </c:pt>
                <c:pt idx="1">
                  <c:v>0.000352595682367445</c:v>
                </c:pt>
                <c:pt idx="2">
                  <c:v>0.00087268269504576</c:v>
                </c:pt>
                <c:pt idx="3">
                  <c:v>0.00202904805729977</c:v>
                </c:pt>
                <c:pt idx="4">
                  <c:v>0.00443184841193801</c:v>
                </c:pt>
                <c:pt idx="5">
                  <c:v>0.00909356250159105</c:v>
                </c:pt>
                <c:pt idx="6">
                  <c:v>0.0175283004935685</c:v>
                </c:pt>
                <c:pt idx="7">
                  <c:v>0.0317396518356674</c:v>
                </c:pt>
                <c:pt idx="8">
                  <c:v>0.0539909665131881</c:v>
                </c:pt>
                <c:pt idx="9">
                  <c:v>0.0862773188265115</c:v>
                </c:pt>
                <c:pt idx="10">
                  <c:v>0.129517595665892</c:v>
                </c:pt>
                <c:pt idx="11">
                  <c:v>0.182649085389022</c:v>
                </c:pt>
                <c:pt idx="12">
                  <c:v>0.241970724519143</c:v>
                </c:pt>
                <c:pt idx="13">
                  <c:v>0.301137432154804</c:v>
                </c:pt>
                <c:pt idx="14">
                  <c:v>0.352065326764299</c:v>
                </c:pt>
                <c:pt idx="15">
                  <c:v>0.386668116802849</c:v>
                </c:pt>
                <c:pt idx="16">
                  <c:v>0.398942280401433</c:v>
                </c:pt>
                <c:pt idx="17">
                  <c:v>0.386668116802849</c:v>
                </c:pt>
                <c:pt idx="18">
                  <c:v>0.352065326764299</c:v>
                </c:pt>
                <c:pt idx="19">
                  <c:v>0.301137432154804</c:v>
                </c:pt>
                <c:pt idx="20">
                  <c:v>0.241970724519143</c:v>
                </c:pt>
                <c:pt idx="21">
                  <c:v>0.182649085389022</c:v>
                </c:pt>
                <c:pt idx="22">
                  <c:v>0.129517595665892</c:v>
                </c:pt>
                <c:pt idx="23">
                  <c:v>0.0862773188265115</c:v>
                </c:pt>
                <c:pt idx="24">
                  <c:v>0.0539909665131881</c:v>
                </c:pt>
                <c:pt idx="25">
                  <c:v>0.0317396518356674</c:v>
                </c:pt>
                <c:pt idx="26">
                  <c:v>0.0175283004935685</c:v>
                </c:pt>
                <c:pt idx="27">
                  <c:v>0.00909356250159105</c:v>
                </c:pt>
                <c:pt idx="28">
                  <c:v>0.00443184841193801</c:v>
                </c:pt>
                <c:pt idx="29">
                  <c:v>0.00202904805729977</c:v>
                </c:pt>
                <c:pt idx="30">
                  <c:v>0.00087268269504576</c:v>
                </c:pt>
                <c:pt idx="31">
                  <c:v>0.000352595682367445</c:v>
                </c:pt>
                <c:pt idx="32">
                  <c:v>0.000133830225764885</c:v>
                </c:pt>
              </c:numCache>
            </c:numRef>
          </c:yVal>
          <c:smooth val="1"/>
        </c:ser>
        <c:dLbls>
          <c:showLegendKey val="0"/>
          <c:showVal val="0"/>
          <c:showCatName val="0"/>
          <c:showSerName val="0"/>
          <c:showPercent val="0"/>
          <c:showBubbleSize val="0"/>
        </c:dLbls>
        <c:axId val="1578964640"/>
        <c:axId val="1578967120"/>
      </c:scatterChart>
      <c:valAx>
        <c:axId val="1578964640"/>
        <c:scaling>
          <c:orientation val="minMax"/>
          <c:max val="4.0"/>
          <c:min val="-4.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8967120"/>
        <c:crosses val="autoZero"/>
        <c:crossBetween val="midCat"/>
      </c:valAx>
      <c:valAx>
        <c:axId val="157896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789646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 1</c:v>
                </c:pt>
              </c:strCache>
            </c:strRef>
          </c:tx>
          <c:spPr>
            <a:ln w="19050" cap="rnd">
              <a:solidFill>
                <a:schemeClr val="accent1"/>
              </a:solidFill>
              <a:round/>
            </a:ln>
            <a:effectLst/>
          </c:spPr>
          <c:marker>
            <c:symbol val="none"/>
          </c:marker>
          <c:xVal>
            <c:numRef>
              <c:f>Sheet1!$A$2:$A$40</c:f>
              <c:numCache>
                <c:formatCode>General</c:formatCode>
                <c:ptCount val="39"/>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numCache>
            </c:numRef>
          </c:xVal>
          <c:yVal>
            <c:numRef>
              <c:f>Sheet1!$B$2:$B$40</c:f>
              <c:numCache>
                <c:formatCode>General</c:formatCode>
                <c:ptCount val="39"/>
                <c:pt idx="0">
                  <c:v>0.000133830225764885</c:v>
                </c:pt>
                <c:pt idx="1">
                  <c:v>0.000352595682367445</c:v>
                </c:pt>
                <c:pt idx="2">
                  <c:v>0.00087268269504576</c:v>
                </c:pt>
                <c:pt idx="3">
                  <c:v>0.00202904805729977</c:v>
                </c:pt>
                <c:pt idx="4">
                  <c:v>0.00443184841193801</c:v>
                </c:pt>
                <c:pt idx="5">
                  <c:v>0.00909356250159105</c:v>
                </c:pt>
                <c:pt idx="6">
                  <c:v>0.0175283004935685</c:v>
                </c:pt>
                <c:pt idx="7">
                  <c:v>0.0317396518356674</c:v>
                </c:pt>
                <c:pt idx="8">
                  <c:v>0.0539909665131881</c:v>
                </c:pt>
                <c:pt idx="9">
                  <c:v>0.0862773188265115</c:v>
                </c:pt>
                <c:pt idx="10">
                  <c:v>0.129517595665892</c:v>
                </c:pt>
                <c:pt idx="11">
                  <c:v>0.182649085389022</c:v>
                </c:pt>
                <c:pt idx="12">
                  <c:v>0.241970724519143</c:v>
                </c:pt>
                <c:pt idx="13">
                  <c:v>0.301137432154804</c:v>
                </c:pt>
                <c:pt idx="14">
                  <c:v>0.352065326764299</c:v>
                </c:pt>
                <c:pt idx="15">
                  <c:v>0.386668116802849</c:v>
                </c:pt>
                <c:pt idx="16">
                  <c:v>0.398942280401433</c:v>
                </c:pt>
                <c:pt idx="17">
                  <c:v>0.386668116802849</c:v>
                </c:pt>
                <c:pt idx="18">
                  <c:v>0.352065326764299</c:v>
                </c:pt>
                <c:pt idx="19">
                  <c:v>0.301137432154804</c:v>
                </c:pt>
                <c:pt idx="20">
                  <c:v>0.241970724519143</c:v>
                </c:pt>
                <c:pt idx="21">
                  <c:v>0.182649085389022</c:v>
                </c:pt>
                <c:pt idx="22">
                  <c:v>0.129517595665892</c:v>
                </c:pt>
                <c:pt idx="23">
                  <c:v>0.0862773188265115</c:v>
                </c:pt>
                <c:pt idx="24">
                  <c:v>0.0539909665131881</c:v>
                </c:pt>
                <c:pt idx="25">
                  <c:v>0.0317396518356674</c:v>
                </c:pt>
                <c:pt idx="26">
                  <c:v>0.0175283004935685</c:v>
                </c:pt>
                <c:pt idx="27">
                  <c:v>0.00909356250159105</c:v>
                </c:pt>
                <c:pt idx="28">
                  <c:v>0.00443184841193801</c:v>
                </c:pt>
                <c:pt idx="29">
                  <c:v>0.00202904805729977</c:v>
                </c:pt>
                <c:pt idx="30">
                  <c:v>0.00087268269504576</c:v>
                </c:pt>
                <c:pt idx="31">
                  <c:v>0.000352595682367445</c:v>
                </c:pt>
                <c:pt idx="32">
                  <c:v>0.000133830225764885</c:v>
                </c:pt>
              </c:numCache>
            </c:numRef>
          </c:yVal>
          <c:smooth val="1"/>
        </c:ser>
        <c:dLbls>
          <c:showLegendKey val="0"/>
          <c:showVal val="0"/>
          <c:showCatName val="0"/>
          <c:showSerName val="0"/>
          <c:showPercent val="0"/>
          <c:showBubbleSize val="0"/>
        </c:dLbls>
        <c:axId val="1580742128"/>
        <c:axId val="1580744880"/>
      </c:scatterChart>
      <c:valAx>
        <c:axId val="1580742128"/>
        <c:scaling>
          <c:orientation val="minMax"/>
          <c:max val="4.0"/>
          <c:min val="-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0744880"/>
        <c:crosses val="autoZero"/>
        <c:crossBetween val="midCat"/>
      </c:valAx>
      <c:valAx>
        <c:axId val="158074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807421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318627450980392"/>
          <c:y val="0.0350237099485262"/>
          <c:w val="0.936274509803922"/>
          <c:h val="0.924115295111527"/>
        </c:manualLayout>
      </c:layout>
      <c:scatterChart>
        <c:scatterStyle val="smoothMarker"/>
        <c:varyColors val="0"/>
        <c:ser>
          <c:idx val="0"/>
          <c:order val="0"/>
          <c:tx>
            <c:strRef>
              <c:f>Sheet1!$B$1</c:f>
              <c:strCache>
                <c:ptCount val="1"/>
                <c:pt idx="0">
                  <c:v>Y-Value 1</c:v>
                </c:pt>
              </c:strCache>
            </c:strRef>
          </c:tx>
          <c:spPr>
            <a:ln w="19050" cap="rnd">
              <a:solidFill>
                <a:schemeClr val="accent1"/>
              </a:solidFill>
              <a:round/>
            </a:ln>
            <a:effectLst/>
          </c:spPr>
          <c:marker>
            <c:symbol val="none"/>
          </c:marker>
          <c:xVal>
            <c:numRef>
              <c:f>Sheet1!$A$2:$A$40</c:f>
              <c:numCache>
                <c:formatCode>General</c:formatCode>
                <c:ptCount val="39"/>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numCache>
            </c:numRef>
          </c:xVal>
          <c:yVal>
            <c:numRef>
              <c:f>Sheet1!$B$2:$B$40</c:f>
              <c:numCache>
                <c:formatCode>General</c:formatCode>
                <c:ptCount val="39"/>
                <c:pt idx="0">
                  <c:v>0.000133830225764885</c:v>
                </c:pt>
                <c:pt idx="1">
                  <c:v>0.000352595682367445</c:v>
                </c:pt>
                <c:pt idx="2">
                  <c:v>0.00087268269504576</c:v>
                </c:pt>
                <c:pt idx="3">
                  <c:v>0.00202904805729977</c:v>
                </c:pt>
                <c:pt idx="4">
                  <c:v>0.00443184841193801</c:v>
                </c:pt>
                <c:pt idx="5">
                  <c:v>0.00909356250159105</c:v>
                </c:pt>
                <c:pt idx="6">
                  <c:v>0.0175283004935685</c:v>
                </c:pt>
                <c:pt idx="7">
                  <c:v>0.0317396518356674</c:v>
                </c:pt>
                <c:pt idx="8">
                  <c:v>0.0539909665131881</c:v>
                </c:pt>
                <c:pt idx="9">
                  <c:v>0.0862773188265115</c:v>
                </c:pt>
                <c:pt idx="10">
                  <c:v>0.129517595665892</c:v>
                </c:pt>
                <c:pt idx="11">
                  <c:v>0.182649085389022</c:v>
                </c:pt>
                <c:pt idx="12">
                  <c:v>0.241970724519143</c:v>
                </c:pt>
                <c:pt idx="13">
                  <c:v>0.301137432154804</c:v>
                </c:pt>
                <c:pt idx="14">
                  <c:v>0.352065326764299</c:v>
                </c:pt>
                <c:pt idx="15">
                  <c:v>0.386668116802849</c:v>
                </c:pt>
                <c:pt idx="16">
                  <c:v>0.398942280401433</c:v>
                </c:pt>
                <c:pt idx="17">
                  <c:v>0.386668116802849</c:v>
                </c:pt>
                <c:pt idx="18">
                  <c:v>0.352065326764299</c:v>
                </c:pt>
                <c:pt idx="19">
                  <c:v>0.301137432154804</c:v>
                </c:pt>
                <c:pt idx="20">
                  <c:v>0.241970724519143</c:v>
                </c:pt>
                <c:pt idx="21">
                  <c:v>0.182649085389022</c:v>
                </c:pt>
                <c:pt idx="22">
                  <c:v>0.129517595665892</c:v>
                </c:pt>
                <c:pt idx="23">
                  <c:v>0.0862773188265115</c:v>
                </c:pt>
                <c:pt idx="24">
                  <c:v>0.0539909665131881</c:v>
                </c:pt>
                <c:pt idx="25">
                  <c:v>0.0317396518356674</c:v>
                </c:pt>
                <c:pt idx="26">
                  <c:v>0.0175283004935685</c:v>
                </c:pt>
                <c:pt idx="27">
                  <c:v>0.00909356250159105</c:v>
                </c:pt>
                <c:pt idx="28">
                  <c:v>0.00443184841193801</c:v>
                </c:pt>
                <c:pt idx="29">
                  <c:v>0.00202904805729977</c:v>
                </c:pt>
                <c:pt idx="30">
                  <c:v>0.00087268269504576</c:v>
                </c:pt>
                <c:pt idx="31">
                  <c:v>0.000352595682367445</c:v>
                </c:pt>
                <c:pt idx="32">
                  <c:v>0.000133830225764885</c:v>
                </c:pt>
              </c:numCache>
            </c:numRef>
          </c:yVal>
          <c:smooth val="1"/>
        </c:ser>
        <c:dLbls>
          <c:showLegendKey val="0"/>
          <c:showVal val="0"/>
          <c:showCatName val="0"/>
          <c:showSerName val="0"/>
          <c:showPercent val="0"/>
          <c:showBubbleSize val="0"/>
        </c:dLbls>
        <c:axId val="1500629936"/>
        <c:axId val="1500591184"/>
      </c:scatterChart>
      <c:valAx>
        <c:axId val="1500629936"/>
        <c:scaling>
          <c:orientation val="minMax"/>
          <c:max val="4.0"/>
          <c:min val="-4.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0591184"/>
        <c:crosses val="autoZero"/>
        <c:crossBetween val="midCat"/>
      </c:valAx>
      <c:valAx>
        <c:axId val="150059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06299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311710964115"/>
          <c:y val="0.0631248281049628"/>
          <c:w val="0.91537657807177"/>
          <c:h val="0.908819692737276"/>
        </c:manualLayout>
      </c:layout>
      <c:lineChart>
        <c:grouping val="standard"/>
        <c:varyColors val="0"/>
        <c:ser>
          <c:idx val="0"/>
          <c:order val="0"/>
          <c:tx>
            <c:strRef>
              <c:f>'[Chart in Microsoft Office PowerPoint]Sheet1'!$B$1</c:f>
              <c:strCache>
                <c:ptCount val="1"/>
                <c:pt idx="0">
                  <c:v>Y-Value 1</c:v>
                </c:pt>
              </c:strCache>
            </c:strRef>
          </c:tx>
          <c:spPr>
            <a:ln w="28575" cap="rnd">
              <a:solidFill>
                <a:schemeClr val="accent1"/>
              </a:solidFill>
              <a:round/>
            </a:ln>
            <a:effectLst/>
          </c:spPr>
          <c:marker>
            <c:symbol val="none"/>
          </c:marker>
          <c:cat>
            <c:numRef>
              <c:f>'[Chart in Microsoft Office PowerPoint]Sheet1'!$A$2:$A$34</c:f>
              <c:numCache>
                <c:formatCode>General</c:formatCode>
                <c:ptCount val="33"/>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numCache>
            </c:numRef>
          </c:cat>
          <c:val>
            <c:numRef>
              <c:f>'[Chart in Microsoft Office PowerPoint]Sheet1'!$B$2:$B$34</c:f>
              <c:numCache>
                <c:formatCode>General</c:formatCode>
                <c:ptCount val="33"/>
                <c:pt idx="0">
                  <c:v>0.000133830225764885</c:v>
                </c:pt>
                <c:pt idx="1">
                  <c:v>0.000352595682367445</c:v>
                </c:pt>
                <c:pt idx="2">
                  <c:v>0.00087268269504576</c:v>
                </c:pt>
                <c:pt idx="3">
                  <c:v>0.00202904805729977</c:v>
                </c:pt>
                <c:pt idx="4">
                  <c:v>0.00443184841193801</c:v>
                </c:pt>
                <c:pt idx="5">
                  <c:v>0.00909356250159105</c:v>
                </c:pt>
                <c:pt idx="6">
                  <c:v>0.0175283004935685</c:v>
                </c:pt>
                <c:pt idx="7">
                  <c:v>0.0317396518356674</c:v>
                </c:pt>
                <c:pt idx="8">
                  <c:v>0.0539909665131881</c:v>
                </c:pt>
                <c:pt idx="9">
                  <c:v>0.0862773188265115</c:v>
                </c:pt>
                <c:pt idx="10">
                  <c:v>0.129517595665892</c:v>
                </c:pt>
                <c:pt idx="11">
                  <c:v>0.182649085389022</c:v>
                </c:pt>
                <c:pt idx="12">
                  <c:v>0.241970724519143</c:v>
                </c:pt>
                <c:pt idx="13">
                  <c:v>0.301137432154804</c:v>
                </c:pt>
                <c:pt idx="14">
                  <c:v>0.352065326764299</c:v>
                </c:pt>
                <c:pt idx="15">
                  <c:v>0.386668116802849</c:v>
                </c:pt>
                <c:pt idx="16">
                  <c:v>0.398942280401433</c:v>
                </c:pt>
                <c:pt idx="17">
                  <c:v>0.386668116802849</c:v>
                </c:pt>
                <c:pt idx="18">
                  <c:v>0.352065326764299</c:v>
                </c:pt>
                <c:pt idx="19">
                  <c:v>0.301137432154804</c:v>
                </c:pt>
                <c:pt idx="20">
                  <c:v>0.241970724519143</c:v>
                </c:pt>
                <c:pt idx="21">
                  <c:v>0.182649085389022</c:v>
                </c:pt>
                <c:pt idx="22">
                  <c:v>0.129517595665892</c:v>
                </c:pt>
                <c:pt idx="23">
                  <c:v>0.0862773188265115</c:v>
                </c:pt>
                <c:pt idx="24">
                  <c:v>0.0539909665131881</c:v>
                </c:pt>
                <c:pt idx="25">
                  <c:v>0.0317396518356674</c:v>
                </c:pt>
                <c:pt idx="26">
                  <c:v>0.0175283004935685</c:v>
                </c:pt>
                <c:pt idx="27">
                  <c:v>0.00909356250159105</c:v>
                </c:pt>
                <c:pt idx="28">
                  <c:v>0.00443184841193801</c:v>
                </c:pt>
                <c:pt idx="29">
                  <c:v>0.00202904805729977</c:v>
                </c:pt>
                <c:pt idx="30">
                  <c:v>0.00087268269504576</c:v>
                </c:pt>
                <c:pt idx="31">
                  <c:v>0.000352595682367445</c:v>
                </c:pt>
                <c:pt idx="32">
                  <c:v>0.000133830225764885</c:v>
                </c:pt>
              </c:numCache>
            </c:numRef>
          </c:val>
          <c:smooth val="0"/>
        </c:ser>
        <c:dLbls>
          <c:showLegendKey val="0"/>
          <c:showVal val="0"/>
          <c:showCatName val="0"/>
          <c:showSerName val="0"/>
          <c:showPercent val="0"/>
          <c:showBubbleSize val="0"/>
        </c:dLbls>
        <c:smooth val="0"/>
        <c:axId val="1579026016"/>
        <c:axId val="1579028768"/>
      </c:lineChart>
      <c:catAx>
        <c:axId val="1579026016"/>
        <c:scaling>
          <c:orientation val="minMax"/>
        </c:scaling>
        <c:delete val="1"/>
        <c:axPos val="b"/>
        <c:numFmt formatCode="General" sourceLinked="1"/>
        <c:majorTickMark val="none"/>
        <c:minorTickMark val="none"/>
        <c:tickLblPos val="nextTo"/>
        <c:crossAx val="1579028768"/>
        <c:crosses val="autoZero"/>
        <c:auto val="1"/>
        <c:lblAlgn val="ctr"/>
        <c:lblOffset val="100"/>
        <c:noMultiLvlLbl val="0"/>
      </c:catAx>
      <c:valAx>
        <c:axId val="1579028768"/>
        <c:scaling>
          <c:orientation val="minMax"/>
        </c:scaling>
        <c:delete val="1"/>
        <c:axPos val="l"/>
        <c:majorGridlines>
          <c:spPr>
            <a:ln w="9525" cap="flat" cmpd="sng" algn="ctr">
              <a:noFill/>
              <a:round/>
            </a:ln>
            <a:effectLst/>
          </c:spPr>
        </c:majorGridlines>
        <c:majorTickMark val="none"/>
        <c:minorTickMark val="none"/>
        <c:tickLblPos val="nextTo"/>
        <c:crossAx val="1579026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'[Chart in Microsoft Office PowerPoint]Sheet1'!$B$1</c:f>
              <c:strCache>
                <c:ptCount val="1"/>
                <c:pt idx="0">
                  <c:v>Y-Value 1</c:v>
                </c:pt>
              </c:strCache>
            </c:strRef>
          </c:tx>
          <c:spPr>
            <a:ln w="28575" cap="rnd">
              <a:solidFill>
                <a:schemeClr val="accent1"/>
              </a:solidFill>
              <a:round/>
            </a:ln>
            <a:effectLst/>
          </c:spPr>
          <c:marker>
            <c:symbol val="none"/>
          </c:marker>
          <c:cat>
            <c:numRef>
              <c:f>'[Chart in Microsoft Office PowerPoint]Sheet1'!$A$2:$A$34</c:f>
              <c:numCache>
                <c:formatCode>General</c:formatCode>
                <c:ptCount val="33"/>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numCache>
            </c:numRef>
          </c:cat>
          <c:val>
            <c:numRef>
              <c:f>'[Chart in Microsoft Office PowerPoint]Sheet1'!$B$2:$B$34</c:f>
              <c:numCache>
                <c:formatCode>General</c:formatCode>
                <c:ptCount val="33"/>
                <c:pt idx="0">
                  <c:v>0.000133830225764885</c:v>
                </c:pt>
                <c:pt idx="1">
                  <c:v>0.000352595682367445</c:v>
                </c:pt>
                <c:pt idx="2">
                  <c:v>0.00087268269504576</c:v>
                </c:pt>
                <c:pt idx="3">
                  <c:v>0.00202904805729977</c:v>
                </c:pt>
                <c:pt idx="4">
                  <c:v>0.00443184841193801</c:v>
                </c:pt>
                <c:pt idx="5">
                  <c:v>0.00909356250159105</c:v>
                </c:pt>
                <c:pt idx="6">
                  <c:v>0.0175283004935685</c:v>
                </c:pt>
                <c:pt idx="7">
                  <c:v>0.0317396518356674</c:v>
                </c:pt>
                <c:pt idx="8">
                  <c:v>0.0539909665131881</c:v>
                </c:pt>
                <c:pt idx="9">
                  <c:v>0.0862773188265115</c:v>
                </c:pt>
                <c:pt idx="10">
                  <c:v>0.129517595665892</c:v>
                </c:pt>
                <c:pt idx="11">
                  <c:v>0.182649085389022</c:v>
                </c:pt>
                <c:pt idx="12">
                  <c:v>0.241970724519143</c:v>
                </c:pt>
                <c:pt idx="13">
                  <c:v>0.301137432154804</c:v>
                </c:pt>
                <c:pt idx="14">
                  <c:v>0.352065326764299</c:v>
                </c:pt>
                <c:pt idx="15">
                  <c:v>0.386668116802849</c:v>
                </c:pt>
                <c:pt idx="16">
                  <c:v>0.398942280401433</c:v>
                </c:pt>
                <c:pt idx="17">
                  <c:v>0.386668116802849</c:v>
                </c:pt>
                <c:pt idx="18">
                  <c:v>0.352065326764299</c:v>
                </c:pt>
                <c:pt idx="19">
                  <c:v>0.301137432154804</c:v>
                </c:pt>
                <c:pt idx="20">
                  <c:v>0.241970724519143</c:v>
                </c:pt>
                <c:pt idx="21">
                  <c:v>0.182649085389022</c:v>
                </c:pt>
                <c:pt idx="22">
                  <c:v>0.129517595665892</c:v>
                </c:pt>
                <c:pt idx="23">
                  <c:v>0.0862773188265115</c:v>
                </c:pt>
                <c:pt idx="24">
                  <c:v>0.0539909665131881</c:v>
                </c:pt>
                <c:pt idx="25">
                  <c:v>0.0317396518356674</c:v>
                </c:pt>
                <c:pt idx="26">
                  <c:v>0.0175283004935685</c:v>
                </c:pt>
                <c:pt idx="27">
                  <c:v>0.00909356250159105</c:v>
                </c:pt>
                <c:pt idx="28">
                  <c:v>0.00443184841193801</c:v>
                </c:pt>
                <c:pt idx="29">
                  <c:v>0.00202904805729977</c:v>
                </c:pt>
                <c:pt idx="30">
                  <c:v>0.00087268269504576</c:v>
                </c:pt>
                <c:pt idx="31">
                  <c:v>0.000352595682367445</c:v>
                </c:pt>
                <c:pt idx="32">
                  <c:v>0.000133830225764885</c:v>
                </c:pt>
              </c:numCache>
            </c:numRef>
          </c:val>
          <c:smooth val="0"/>
        </c:ser>
        <c:dLbls>
          <c:showLegendKey val="0"/>
          <c:showVal val="0"/>
          <c:showCatName val="0"/>
          <c:showSerName val="0"/>
          <c:showPercent val="0"/>
          <c:showBubbleSize val="0"/>
        </c:dLbls>
        <c:smooth val="0"/>
        <c:axId val="1579046976"/>
        <c:axId val="1579049728"/>
      </c:lineChart>
      <c:catAx>
        <c:axId val="1579046976"/>
        <c:scaling>
          <c:orientation val="minMax"/>
        </c:scaling>
        <c:delete val="1"/>
        <c:axPos val="b"/>
        <c:numFmt formatCode="General" sourceLinked="1"/>
        <c:majorTickMark val="none"/>
        <c:minorTickMark val="none"/>
        <c:tickLblPos val="nextTo"/>
        <c:crossAx val="1579049728"/>
        <c:crosses val="autoZero"/>
        <c:auto val="1"/>
        <c:lblAlgn val="ctr"/>
        <c:lblOffset val="100"/>
        <c:noMultiLvlLbl val="0"/>
      </c:catAx>
      <c:valAx>
        <c:axId val="1579049728"/>
        <c:scaling>
          <c:orientation val="minMax"/>
        </c:scaling>
        <c:delete val="1"/>
        <c:axPos val="l"/>
        <c:majorGridlines>
          <c:spPr>
            <a:ln w="9525" cap="flat" cmpd="sng" algn="ctr">
              <a:noFill/>
              <a:round/>
            </a:ln>
            <a:effectLst/>
          </c:spPr>
        </c:majorGridlines>
        <c:majorTickMark val="none"/>
        <c:minorTickMark val="none"/>
        <c:tickLblPos val="nextTo"/>
        <c:crossAx val="1579046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0.58405</cdr:x>
      <cdr:y>0.2616</cdr:y>
    </cdr:from>
    <cdr:to>
      <cdr:x>0.76053</cdr:x>
      <cdr:y>0.47174</cdr:y>
    </cdr:to>
    <cdr:sp macro="" textlink="">
      <cdr:nvSpPr>
        <cdr:cNvPr id="2" name="TextBox 1"/>
        <cdr:cNvSpPr txBox="1"/>
      </cdr:nvSpPr>
      <cdr:spPr>
        <a:xfrm xmlns:a="http://schemas.openxmlformats.org/drawingml/2006/main">
          <a:off x="3026337" y="113829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smtClean="0"/>
            <a:t>Data</a:t>
          </a:r>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3CA9A3-6FCA-094E-86D7-536A0C35FF99}" type="datetimeFigureOut">
              <a:rPr lang="en-US" smtClean="0"/>
              <a:t>5/23/17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C443D-C790-F746-B4E9-6E5A3105474D}" type="slidenum">
              <a:rPr lang="en-US" smtClean="0"/>
              <a:t>‹#›</a:t>
            </a:fld>
            <a:endParaRPr lang="en-US"/>
          </a:p>
        </p:txBody>
      </p:sp>
    </p:spTree>
    <p:extLst>
      <p:ext uri="{BB962C8B-B14F-4D97-AF65-F5344CB8AC3E}">
        <p14:creationId xmlns:p14="http://schemas.microsoft.com/office/powerpoint/2010/main" val="99883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1</a:t>
            </a:fld>
            <a:endParaRPr lang="en-US"/>
          </a:p>
        </p:txBody>
      </p:sp>
    </p:spTree>
    <p:extLst>
      <p:ext uri="{BB962C8B-B14F-4D97-AF65-F5344CB8AC3E}">
        <p14:creationId xmlns:p14="http://schemas.microsoft.com/office/powerpoint/2010/main" val="1527701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10</a:t>
            </a:fld>
            <a:endParaRPr lang="en-US"/>
          </a:p>
        </p:txBody>
      </p:sp>
    </p:spTree>
    <p:extLst>
      <p:ext uri="{BB962C8B-B14F-4D97-AF65-F5344CB8AC3E}">
        <p14:creationId xmlns:p14="http://schemas.microsoft.com/office/powerpoint/2010/main" val="961420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emphasis is mainly on testing b</a:t>
            </a:r>
            <a:r>
              <a:rPr lang="en-US" baseline="0" dirty="0" smtClean="0"/>
              <a:t> 1, not on b zero.</a:t>
            </a:r>
          </a:p>
        </p:txBody>
      </p:sp>
      <p:sp>
        <p:nvSpPr>
          <p:cNvPr id="4" name="Slide Number Placeholder 3"/>
          <p:cNvSpPr>
            <a:spLocks noGrp="1"/>
          </p:cNvSpPr>
          <p:nvPr>
            <p:ph type="sldNum" sz="quarter" idx="10"/>
          </p:nvPr>
        </p:nvSpPr>
        <p:spPr/>
        <p:txBody>
          <a:bodyPr/>
          <a:lstStyle/>
          <a:p>
            <a:fld id="{966C443D-C790-F746-B4E9-6E5A3105474D}" type="slidenum">
              <a:rPr lang="en-US" smtClean="0"/>
              <a:t>11</a:t>
            </a:fld>
            <a:endParaRPr lang="en-US"/>
          </a:p>
        </p:txBody>
      </p:sp>
    </p:spTree>
    <p:extLst>
      <p:ext uri="{BB962C8B-B14F-4D97-AF65-F5344CB8AC3E}">
        <p14:creationId xmlns:p14="http://schemas.microsoft.com/office/powerpoint/2010/main" val="968439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12</a:t>
            </a:fld>
            <a:endParaRPr lang="en-US"/>
          </a:p>
        </p:txBody>
      </p:sp>
    </p:spTree>
    <p:extLst>
      <p:ext uri="{BB962C8B-B14F-4D97-AF65-F5344CB8AC3E}">
        <p14:creationId xmlns:p14="http://schemas.microsoft.com/office/powerpoint/2010/main" val="486669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13</a:t>
            </a:fld>
            <a:endParaRPr lang="en-US"/>
          </a:p>
        </p:txBody>
      </p:sp>
    </p:spTree>
    <p:extLst>
      <p:ext uri="{BB962C8B-B14F-4D97-AF65-F5344CB8AC3E}">
        <p14:creationId xmlns:p14="http://schemas.microsoft.com/office/powerpoint/2010/main" val="1995154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14</a:t>
            </a:fld>
            <a:endParaRPr lang="en-US"/>
          </a:p>
        </p:txBody>
      </p:sp>
    </p:spTree>
    <p:extLst>
      <p:ext uri="{BB962C8B-B14F-4D97-AF65-F5344CB8AC3E}">
        <p14:creationId xmlns:p14="http://schemas.microsoft.com/office/powerpoint/2010/main" val="2089396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M: punt 2 begrijp ik echt niet…. </a:t>
            </a:r>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15</a:t>
            </a:fld>
            <a:endParaRPr lang="en-US"/>
          </a:p>
        </p:txBody>
      </p:sp>
    </p:spTree>
    <p:extLst>
      <p:ext uri="{BB962C8B-B14F-4D97-AF65-F5344CB8AC3E}">
        <p14:creationId xmlns:p14="http://schemas.microsoft.com/office/powerpoint/2010/main" val="1463640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16</a:t>
            </a:fld>
            <a:endParaRPr lang="en-US"/>
          </a:p>
        </p:txBody>
      </p:sp>
    </p:spTree>
    <p:extLst>
      <p:ext uri="{BB962C8B-B14F-4D97-AF65-F5344CB8AC3E}">
        <p14:creationId xmlns:p14="http://schemas.microsoft.com/office/powerpoint/2010/main" val="201670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17</a:t>
            </a:fld>
            <a:endParaRPr lang="en-US"/>
          </a:p>
        </p:txBody>
      </p:sp>
    </p:spTree>
    <p:extLst>
      <p:ext uri="{BB962C8B-B14F-4D97-AF65-F5344CB8AC3E}">
        <p14:creationId xmlns:p14="http://schemas.microsoft.com/office/powerpoint/2010/main" val="1178437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18</a:t>
            </a:fld>
            <a:endParaRPr lang="en-US"/>
          </a:p>
        </p:txBody>
      </p:sp>
    </p:spTree>
    <p:extLst>
      <p:ext uri="{BB962C8B-B14F-4D97-AF65-F5344CB8AC3E}">
        <p14:creationId xmlns:p14="http://schemas.microsoft.com/office/powerpoint/2010/main" val="164351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simple scatterplot with two variables:</a:t>
            </a:r>
            <a:r>
              <a:rPr lang="en-US" baseline="0" dirty="0" smtClean="0"/>
              <a:t> X and Y . The scatterplot has 8 units, people for example, or cities </a:t>
            </a:r>
            <a:r>
              <a:rPr lang="mr-IN" baseline="0" dirty="0" smtClean="0"/>
              <a:t>…</a:t>
            </a:r>
            <a:r>
              <a:rPr lang="en-US" baseline="0" dirty="0" smtClean="0"/>
              <a:t>. (</a:t>
            </a:r>
            <a:r>
              <a:rPr lang="en-US" baseline="0" dirty="0" err="1" smtClean="0"/>
              <a:t>en</a:t>
            </a:r>
            <a:r>
              <a:rPr lang="en-US" baseline="0" dirty="0" smtClean="0"/>
              <a:t> </a:t>
            </a:r>
            <a:r>
              <a:rPr lang="en-US" baseline="0" dirty="0" err="1" smtClean="0"/>
              <a:t>dan</a:t>
            </a:r>
            <a:r>
              <a:rPr lang="en-US" baseline="0" dirty="0" smtClean="0"/>
              <a:t> </a:t>
            </a:r>
            <a:r>
              <a:rPr lang="en-US" baseline="0" dirty="0" err="1" smtClean="0"/>
              <a:t>een</a:t>
            </a:r>
            <a:r>
              <a:rPr lang="en-US" baseline="0" dirty="0" smtClean="0"/>
              <a:t> </a:t>
            </a:r>
            <a:r>
              <a:rPr lang="en-US" baseline="0" dirty="0" err="1" smtClean="0"/>
              <a:t>beetje</a:t>
            </a:r>
            <a:r>
              <a:rPr lang="en-US" baseline="0" dirty="0" smtClean="0"/>
              <a:t> </a:t>
            </a:r>
            <a:r>
              <a:rPr lang="en-US" baseline="0" dirty="0" err="1" smtClean="0"/>
              <a:t>uitleggen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2</a:t>
            </a:fld>
            <a:endParaRPr lang="en-US"/>
          </a:p>
        </p:txBody>
      </p:sp>
    </p:spTree>
    <p:extLst>
      <p:ext uri="{BB962C8B-B14F-4D97-AF65-F5344CB8AC3E}">
        <p14:creationId xmlns:p14="http://schemas.microsoft.com/office/powerpoint/2010/main" val="509439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may confusing, for we introduced regression analysis to study causal questions using cross sectional data and time series data. Why then ‘descriptive’?</a:t>
            </a:r>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3</a:t>
            </a:fld>
            <a:endParaRPr lang="en-US"/>
          </a:p>
        </p:txBody>
      </p:sp>
    </p:spTree>
    <p:extLst>
      <p:ext uri="{BB962C8B-B14F-4D97-AF65-F5344CB8AC3E}">
        <p14:creationId xmlns:p14="http://schemas.microsoft.com/office/powerpoint/2010/main" val="93595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accent4"/>
              </a:solidFill>
            </a:endParaRPr>
          </a:p>
        </p:txBody>
      </p:sp>
      <p:sp>
        <p:nvSpPr>
          <p:cNvPr id="4" name="Slide Number Placeholder 3"/>
          <p:cNvSpPr>
            <a:spLocks noGrp="1"/>
          </p:cNvSpPr>
          <p:nvPr>
            <p:ph type="sldNum" sz="quarter" idx="10"/>
          </p:nvPr>
        </p:nvSpPr>
        <p:spPr/>
        <p:txBody>
          <a:bodyPr/>
          <a:lstStyle/>
          <a:p>
            <a:fld id="{966C443D-C790-F746-B4E9-6E5A3105474D}" type="slidenum">
              <a:rPr lang="en-US" smtClean="0"/>
              <a:t>4</a:t>
            </a:fld>
            <a:endParaRPr lang="en-US"/>
          </a:p>
        </p:txBody>
      </p:sp>
    </p:spTree>
    <p:extLst>
      <p:ext uri="{BB962C8B-B14F-4D97-AF65-F5344CB8AC3E}">
        <p14:creationId xmlns:p14="http://schemas.microsoft.com/office/powerpoint/2010/main" val="1018621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some people will just take the relationship we find in the sample data (or worse, the selected data we have) to reflect something in the population.</a:t>
            </a:r>
            <a:r>
              <a:rPr lang="en-US" baseline="0" dirty="0" smtClean="0"/>
              <a:t> We found a positive relationship SO, there is probably a positive relationship in the population </a:t>
            </a:r>
            <a:r>
              <a:rPr lang="mr-IN" baseline="0" dirty="0" smtClean="0"/>
              <a:t>…</a:t>
            </a:r>
            <a:r>
              <a:rPr lang="en-US" baseline="0" dirty="0" smtClean="0"/>
              <a:t>. But how do you know?</a:t>
            </a:r>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5</a:t>
            </a:fld>
            <a:endParaRPr lang="en-US"/>
          </a:p>
        </p:txBody>
      </p:sp>
    </p:spTree>
    <p:extLst>
      <p:ext uri="{BB962C8B-B14F-4D97-AF65-F5344CB8AC3E}">
        <p14:creationId xmlns:p14="http://schemas.microsoft.com/office/powerpoint/2010/main" val="238269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Eerst</a:t>
            </a:r>
            <a:r>
              <a:rPr lang="en-US" dirty="0" smtClean="0"/>
              <a:t> die </a:t>
            </a:r>
            <a:r>
              <a:rPr lang="en-US" dirty="0" err="1" smtClean="0"/>
              <a:t>tweede</a:t>
            </a:r>
            <a:r>
              <a:rPr lang="en-US" dirty="0" smtClean="0"/>
              <a:t> even </a:t>
            </a:r>
            <a:r>
              <a:rPr lang="en-US" dirty="0" err="1" smtClean="0"/>
              <a:t>laten</a:t>
            </a:r>
            <a:r>
              <a:rPr lang="en-US" dirty="0" smtClean="0"/>
              <a:t> </a:t>
            </a:r>
            <a:r>
              <a:rPr lang="en-US" dirty="0" err="1" smtClean="0"/>
              <a:t>zien</a:t>
            </a:r>
            <a:r>
              <a:rPr lang="en-US" dirty="0" smtClean="0"/>
              <a:t> </a:t>
            </a:r>
            <a:r>
              <a:rPr lang="en-US" dirty="0" err="1" smtClean="0"/>
              <a:t>en</a:t>
            </a:r>
            <a:r>
              <a:rPr lang="en-US" dirty="0" smtClean="0"/>
              <a:t> </a:t>
            </a:r>
            <a:r>
              <a:rPr lang="en-US" dirty="0" err="1" smtClean="0"/>
              <a:t>dan</a:t>
            </a:r>
            <a:r>
              <a:rPr lang="en-US" dirty="0" smtClean="0"/>
              <a:t> </a:t>
            </a:r>
            <a:r>
              <a:rPr lang="en-US" dirty="0" err="1" smtClean="0"/>
              <a:t>weer</a:t>
            </a:r>
            <a:r>
              <a:rPr lang="en-US" dirty="0" smtClean="0"/>
              <a:t> </a:t>
            </a:r>
            <a:r>
              <a:rPr lang="en-US" dirty="0" err="1" smtClean="0"/>
              <a:t>terug</a:t>
            </a:r>
            <a:r>
              <a:rPr lang="en-US" dirty="0" smtClean="0"/>
              <a:t> </a:t>
            </a:r>
            <a:r>
              <a:rPr lang="en-US" dirty="0" err="1" smtClean="0"/>
              <a:t>naar</a:t>
            </a:r>
            <a:r>
              <a:rPr lang="en-US" dirty="0" smtClean="0"/>
              <a:t> de </a:t>
            </a:r>
            <a:r>
              <a:rPr lang="en-US" dirty="0" err="1" smtClean="0"/>
              <a:t>eerste</a:t>
            </a:r>
            <a:r>
              <a:rPr lang="en-US" dirty="0" smtClean="0"/>
              <a:t>. </a:t>
            </a:r>
            <a:r>
              <a:rPr lang="en-US" dirty="0" err="1" smtClean="0"/>
              <a:t>Slechts</a:t>
            </a:r>
            <a:r>
              <a:rPr lang="en-US" dirty="0" smtClean="0"/>
              <a:t> twee </a:t>
            </a:r>
            <a:r>
              <a:rPr lang="en-US" dirty="0" err="1" smtClean="0"/>
              <a:t>datapunten</a:t>
            </a:r>
            <a:r>
              <a:rPr lang="en-US" dirty="0" smtClean="0"/>
              <a:t> </a:t>
            </a:r>
            <a:r>
              <a:rPr lang="en-US" dirty="0" err="1" smtClean="0"/>
              <a:t>wijken</a:t>
            </a:r>
            <a:r>
              <a:rPr lang="en-US" dirty="0" smtClean="0"/>
              <a:t> </a:t>
            </a:r>
            <a:r>
              <a:rPr lang="en-US" dirty="0" err="1" smtClean="0"/>
              <a:t>af</a:t>
            </a:r>
            <a:r>
              <a:rPr lang="en-US" dirty="0" smtClean="0"/>
              <a:t> </a:t>
            </a:r>
            <a:r>
              <a:rPr lang="en-US" dirty="0" smtClean="0">
                <a:sym typeface="Wingdings"/>
              </a:rPr>
              <a:t></a:t>
            </a:r>
            <a:endParaRPr lang="en-US" dirty="0"/>
          </a:p>
        </p:txBody>
      </p:sp>
      <p:sp>
        <p:nvSpPr>
          <p:cNvPr id="4" name="Slide Number Placeholder 3"/>
          <p:cNvSpPr>
            <a:spLocks noGrp="1"/>
          </p:cNvSpPr>
          <p:nvPr>
            <p:ph type="sldNum" sz="quarter" idx="10"/>
          </p:nvPr>
        </p:nvSpPr>
        <p:spPr/>
        <p:txBody>
          <a:bodyPr/>
          <a:lstStyle/>
          <a:p>
            <a:fld id="{966C443D-C790-F746-B4E9-6E5A3105474D}" type="slidenum">
              <a:rPr lang="en-US" smtClean="0"/>
              <a:t>6</a:t>
            </a:fld>
            <a:endParaRPr lang="en-US"/>
          </a:p>
        </p:txBody>
      </p:sp>
    </p:spTree>
    <p:extLst>
      <p:ext uri="{BB962C8B-B14F-4D97-AF65-F5344CB8AC3E}">
        <p14:creationId xmlns:p14="http://schemas.microsoft.com/office/powerpoint/2010/main" val="359919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solidFill>
                  <a:schemeClr val="accent1"/>
                </a:solidFill>
              </a:rPr>
              <a:t>M: Hier</a:t>
            </a:r>
            <a:r>
              <a:rPr lang="nl-NL" baseline="0" dirty="0" smtClean="0">
                <a:solidFill>
                  <a:schemeClr val="accent1"/>
                </a:solidFill>
              </a:rPr>
              <a:t> zou ik al iets concreter worden over inferentie, bijvoorbeeld kort wat je op slide 14 zegt. Zodat de kijker je in de volgende slides kan volgen met een idee van het eindpunt</a:t>
            </a:r>
          </a:p>
          <a:p>
            <a:r>
              <a:rPr lang="nl-NL" baseline="0" dirty="0" smtClean="0">
                <a:solidFill>
                  <a:schemeClr val="accent1"/>
                </a:solidFill>
              </a:rPr>
              <a:t>M: t waarden moeten ook standaard gerapporteerd worden, dus zou ik hier ook noemen</a:t>
            </a:r>
            <a:endParaRPr lang="en-US" dirty="0">
              <a:solidFill>
                <a:schemeClr val="accent1"/>
              </a:solidFill>
            </a:endParaRPr>
          </a:p>
        </p:txBody>
      </p:sp>
      <p:sp>
        <p:nvSpPr>
          <p:cNvPr id="4" name="Slide Number Placeholder 3"/>
          <p:cNvSpPr>
            <a:spLocks noGrp="1"/>
          </p:cNvSpPr>
          <p:nvPr>
            <p:ph type="sldNum" sz="quarter" idx="10"/>
          </p:nvPr>
        </p:nvSpPr>
        <p:spPr/>
        <p:txBody>
          <a:bodyPr/>
          <a:lstStyle/>
          <a:p>
            <a:fld id="{966C443D-C790-F746-B4E9-6E5A3105474D}" type="slidenum">
              <a:rPr lang="en-US" smtClean="0"/>
              <a:t>7</a:t>
            </a:fld>
            <a:endParaRPr lang="en-US"/>
          </a:p>
        </p:txBody>
      </p:sp>
    </p:spTree>
    <p:extLst>
      <p:ext uri="{BB962C8B-B14F-4D97-AF65-F5344CB8AC3E}">
        <p14:creationId xmlns:p14="http://schemas.microsoft.com/office/powerpoint/2010/main" val="334785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C443D-C790-F746-B4E9-6E5A3105474D}" type="slidenum">
              <a:rPr lang="en-US" smtClean="0"/>
              <a:t>8</a:t>
            </a:fld>
            <a:endParaRPr lang="en-US"/>
          </a:p>
        </p:txBody>
      </p:sp>
    </p:spTree>
    <p:extLst>
      <p:ext uri="{BB962C8B-B14F-4D97-AF65-F5344CB8AC3E}">
        <p14:creationId xmlns:p14="http://schemas.microsoft.com/office/powerpoint/2010/main" val="46961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solidFill>
                  <a:schemeClr val="accent1"/>
                </a:solidFill>
              </a:rPr>
              <a:t>M: Eventueel aanvullen met een plot</a:t>
            </a:r>
            <a:r>
              <a:rPr lang="nl-NL" baseline="0" dirty="0" smtClean="0">
                <a:solidFill>
                  <a:schemeClr val="accent1"/>
                </a:solidFill>
              </a:rPr>
              <a:t> van een dataset met b1=0</a:t>
            </a:r>
            <a:endParaRPr lang="en-US" dirty="0">
              <a:solidFill>
                <a:schemeClr val="accent1"/>
              </a:solidFill>
            </a:endParaRPr>
          </a:p>
        </p:txBody>
      </p:sp>
      <p:sp>
        <p:nvSpPr>
          <p:cNvPr id="4" name="Slide Number Placeholder 3"/>
          <p:cNvSpPr>
            <a:spLocks noGrp="1"/>
          </p:cNvSpPr>
          <p:nvPr>
            <p:ph type="sldNum" sz="quarter" idx="10"/>
          </p:nvPr>
        </p:nvSpPr>
        <p:spPr/>
        <p:txBody>
          <a:bodyPr/>
          <a:lstStyle/>
          <a:p>
            <a:fld id="{966C443D-C790-F746-B4E9-6E5A3105474D}" type="slidenum">
              <a:rPr lang="en-US" smtClean="0"/>
              <a:t>9</a:t>
            </a:fld>
            <a:endParaRPr lang="en-US"/>
          </a:p>
        </p:txBody>
      </p:sp>
    </p:spTree>
    <p:extLst>
      <p:ext uri="{BB962C8B-B14F-4D97-AF65-F5344CB8AC3E}">
        <p14:creationId xmlns:p14="http://schemas.microsoft.com/office/powerpoint/2010/main" val="953632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F4085-28DD-744C-B946-2F4E9CA41061}" type="datetimeFigureOut">
              <a:rPr lang="en-US" smtClean="0"/>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23577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F4085-28DD-744C-B946-2F4E9CA41061}" type="datetimeFigureOut">
              <a:rPr lang="en-US" smtClean="0"/>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172557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F4085-28DD-744C-B946-2F4E9CA41061}" type="datetimeFigureOut">
              <a:rPr lang="en-US" smtClean="0"/>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208192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F4085-28DD-744C-B946-2F4E9CA41061}" type="datetimeFigureOut">
              <a:rPr lang="en-US" smtClean="0"/>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62526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F4085-28DD-744C-B946-2F4E9CA41061}" type="datetimeFigureOut">
              <a:rPr lang="en-US" smtClean="0"/>
              <a:t>5/23/17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119772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F4085-28DD-744C-B946-2F4E9CA41061}" type="datetimeFigureOut">
              <a:rPr lang="en-US" smtClean="0"/>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17708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F4085-28DD-744C-B946-2F4E9CA41061}" type="datetimeFigureOut">
              <a:rPr lang="en-US" smtClean="0"/>
              <a:t>5/23/17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86133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F4085-28DD-744C-B946-2F4E9CA41061}" type="datetimeFigureOut">
              <a:rPr lang="en-US" smtClean="0"/>
              <a:t>5/23/17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22949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F4085-28DD-744C-B946-2F4E9CA41061}" type="datetimeFigureOut">
              <a:rPr lang="en-US" smtClean="0"/>
              <a:t>5/23/17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18583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F4085-28DD-744C-B946-2F4E9CA41061}" type="datetimeFigureOut">
              <a:rPr lang="en-US" smtClean="0"/>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87189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F4085-28DD-744C-B946-2F4E9CA41061}" type="datetimeFigureOut">
              <a:rPr lang="en-US" smtClean="0"/>
              <a:t>5/23/17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7C904-5ED8-0144-9DDE-EF1066977A0D}" type="slidenum">
              <a:rPr lang="en-US" smtClean="0"/>
              <a:t>‹#›</a:t>
            </a:fld>
            <a:endParaRPr lang="en-US"/>
          </a:p>
        </p:txBody>
      </p:sp>
    </p:spTree>
    <p:extLst>
      <p:ext uri="{BB962C8B-B14F-4D97-AF65-F5344CB8AC3E}">
        <p14:creationId xmlns:p14="http://schemas.microsoft.com/office/powerpoint/2010/main" val="15896008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F4085-28DD-744C-B946-2F4E9CA41061}" type="datetimeFigureOut">
              <a:rPr lang="en-US" smtClean="0"/>
              <a:t>5/23/17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7C904-5ED8-0144-9DDE-EF1066977A0D}" type="slidenum">
              <a:rPr lang="en-US" smtClean="0"/>
              <a:t>‹#›</a:t>
            </a:fld>
            <a:endParaRPr lang="en-US"/>
          </a:p>
        </p:txBody>
      </p:sp>
    </p:spTree>
    <p:extLst>
      <p:ext uri="{BB962C8B-B14F-4D97-AF65-F5344CB8AC3E}">
        <p14:creationId xmlns:p14="http://schemas.microsoft.com/office/powerpoint/2010/main" val="1124034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359202"/>
          </a:xfrm>
        </p:spPr>
        <p:txBody>
          <a:bodyPr>
            <a:normAutofit/>
          </a:bodyPr>
          <a:lstStyle/>
          <a:p>
            <a:r>
              <a:rPr lang="en-US" dirty="0" smtClean="0"/>
              <a:t>Statistical inference</a:t>
            </a:r>
            <a:br>
              <a:rPr lang="en-US" dirty="0" smtClean="0"/>
            </a:br>
            <a:r>
              <a:rPr lang="en-US" dirty="0" smtClean="0"/>
              <a:t>in the context of regression</a:t>
            </a:r>
            <a:br>
              <a:rPr lang="en-US" dirty="0" smtClean="0"/>
            </a:br>
            <a:r>
              <a:rPr lang="en-US" dirty="0" smtClean="0"/>
              <a:t>(without formula</a:t>
            </a:r>
            <a:r>
              <a:rPr lang="en-US" dirty="0" smtClean="0">
                <a:sym typeface="Wingdings"/>
              </a:rPr>
              <a:t>)</a:t>
            </a:r>
            <a:endParaRPr lang="en-US" dirty="0"/>
          </a:p>
        </p:txBody>
      </p:sp>
    </p:spTree>
    <p:extLst>
      <p:ext uri="{BB962C8B-B14F-4D97-AF65-F5344CB8AC3E}">
        <p14:creationId xmlns:p14="http://schemas.microsoft.com/office/powerpoint/2010/main" val="1920615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548640" y="384048"/>
            <a:ext cx="11219688" cy="21854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 y="3950897"/>
            <a:ext cx="3873726" cy="2104846"/>
          </a:xfrm>
          <a:prstGeom prst="rect">
            <a:avLst/>
          </a:prstGeom>
        </p:spPr>
      </p:pic>
      <p:sp>
        <p:nvSpPr>
          <p:cNvPr id="5" name="Down Arrow 4"/>
          <p:cNvSpPr/>
          <p:nvPr/>
        </p:nvSpPr>
        <p:spPr>
          <a:xfrm>
            <a:off x="2280334" y="2633472"/>
            <a:ext cx="621102" cy="1084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8640" y="2633472"/>
            <a:ext cx="1805302" cy="646331"/>
          </a:xfrm>
          <a:prstGeom prst="rect">
            <a:avLst/>
          </a:prstGeom>
          <a:noFill/>
        </p:spPr>
        <p:txBody>
          <a:bodyPr wrap="none" rtlCol="0">
            <a:spAutoFit/>
          </a:bodyPr>
          <a:lstStyle/>
          <a:p>
            <a:r>
              <a:rPr lang="en-US" dirty="0" smtClean="0"/>
              <a:t>(random)</a:t>
            </a:r>
          </a:p>
          <a:p>
            <a:r>
              <a:rPr lang="en-US" dirty="0" smtClean="0"/>
              <a:t>Sample with n= 8</a:t>
            </a:r>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8701" y="616468"/>
            <a:ext cx="3467857" cy="1864381"/>
          </a:xfrm>
          <a:prstGeom prst="rect">
            <a:avLst/>
          </a:prstGeom>
          <a:solidFill>
            <a:schemeClr val="bg1"/>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8936" y="3947640"/>
            <a:ext cx="3816218" cy="2073598"/>
          </a:xfrm>
          <a:prstGeom prst="rect">
            <a:avLst/>
          </a:prstGeom>
        </p:spPr>
      </p:pic>
      <p:sp>
        <p:nvSpPr>
          <p:cNvPr id="16" name="Down Arrow 15"/>
          <p:cNvSpPr/>
          <p:nvPr/>
        </p:nvSpPr>
        <p:spPr>
          <a:xfrm>
            <a:off x="9656494" y="2716297"/>
            <a:ext cx="621102" cy="1084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277596" y="2633471"/>
            <a:ext cx="1805302" cy="646331"/>
          </a:xfrm>
          <a:prstGeom prst="rect">
            <a:avLst/>
          </a:prstGeom>
          <a:noFill/>
        </p:spPr>
        <p:txBody>
          <a:bodyPr wrap="none" rtlCol="0">
            <a:spAutoFit/>
          </a:bodyPr>
          <a:lstStyle/>
          <a:p>
            <a:r>
              <a:rPr lang="en-US" dirty="0" smtClean="0"/>
              <a:t>(random)</a:t>
            </a:r>
          </a:p>
          <a:p>
            <a:r>
              <a:rPr lang="en-US" dirty="0" smtClean="0"/>
              <a:t>Sample with n= 8</a:t>
            </a:r>
            <a:endParaRPr lang="en-US" dirty="0"/>
          </a:p>
        </p:txBody>
      </p:sp>
    </p:spTree>
    <p:extLst>
      <p:ext uri="{BB962C8B-B14F-4D97-AF65-F5344CB8AC3E}">
        <p14:creationId xmlns:p14="http://schemas.microsoft.com/office/powerpoint/2010/main" val="75154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16"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distributions </a:t>
            </a:r>
            <a:r>
              <a:rPr lang="en-US" u="sng" dirty="0" smtClean="0"/>
              <a:t>if NO relationship</a:t>
            </a:r>
            <a:endParaRPr lang="en-US" u="sng" dirty="0"/>
          </a:p>
        </p:txBody>
      </p:sp>
      <p:sp>
        <p:nvSpPr>
          <p:cNvPr id="3" name="Content Placeholder 2"/>
          <p:cNvSpPr>
            <a:spLocks noGrp="1"/>
          </p:cNvSpPr>
          <p:nvPr>
            <p:ph idx="1"/>
          </p:nvPr>
        </p:nvSpPr>
        <p:spPr/>
        <p:txBody>
          <a:bodyPr>
            <a:normAutofit lnSpcReduction="10000"/>
          </a:bodyPr>
          <a:lstStyle/>
          <a:p>
            <a:pPr marL="0" indent="0">
              <a:buNone/>
            </a:pPr>
            <a:r>
              <a:rPr lang="en-US" dirty="0"/>
              <a:t>𝛽</a:t>
            </a:r>
            <a:r>
              <a:rPr lang="en-US" baseline="-25000" dirty="0"/>
              <a:t>1</a:t>
            </a:r>
            <a:r>
              <a:rPr lang="en-US" dirty="0"/>
              <a:t> = population regression parameter = 0</a:t>
            </a:r>
          </a:p>
          <a:p>
            <a:pPr marL="0" indent="0">
              <a:buNone/>
            </a:pPr>
            <a:r>
              <a:rPr lang="en-US" dirty="0" smtClean="0"/>
              <a:t>(𝛽</a:t>
            </a:r>
            <a:r>
              <a:rPr lang="en-US" baseline="-25000" dirty="0" smtClean="0"/>
              <a:t>0</a:t>
            </a:r>
            <a:r>
              <a:rPr lang="en-US" dirty="0" smtClean="0"/>
              <a:t> = population intercept = population mean of Y)</a:t>
            </a:r>
          </a:p>
          <a:p>
            <a:pPr marL="0" indent="0">
              <a:buNone/>
            </a:pPr>
            <a:endParaRPr lang="en-US" dirty="0" smtClean="0"/>
          </a:p>
          <a:p>
            <a:pPr marL="0" indent="0">
              <a:buNone/>
            </a:pPr>
            <a:r>
              <a:rPr lang="en-US" dirty="0" smtClean="0"/>
              <a:t>Suppose we draw </a:t>
            </a:r>
            <a:r>
              <a:rPr lang="en-US" u="sng" dirty="0" smtClean="0"/>
              <a:t>a large number of random samples </a:t>
            </a:r>
            <a:r>
              <a:rPr lang="en-US" dirty="0" smtClean="0"/>
              <a:t>of 8,</a:t>
            </a:r>
          </a:p>
          <a:p>
            <a:pPr marL="0" indent="0">
              <a:buNone/>
            </a:pPr>
            <a:r>
              <a:rPr lang="en-US" dirty="0" smtClean="0"/>
              <a:t>what would we get?</a:t>
            </a:r>
          </a:p>
          <a:p>
            <a:pPr marL="0" indent="0">
              <a:buNone/>
            </a:pPr>
            <a:endParaRPr lang="en-US" dirty="0"/>
          </a:p>
          <a:p>
            <a:pPr marL="0" indent="0">
              <a:buNone/>
            </a:pPr>
            <a:r>
              <a:rPr lang="en-US" dirty="0" smtClean="0"/>
              <a:t>Probability theory.</a:t>
            </a:r>
          </a:p>
          <a:p>
            <a:pPr marL="0" indent="0">
              <a:buNone/>
            </a:pPr>
            <a:endParaRPr lang="en-US" dirty="0"/>
          </a:p>
          <a:p>
            <a:pPr marL="0" indent="0">
              <a:buNone/>
            </a:pPr>
            <a:r>
              <a:rPr lang="en-US" b="1" dirty="0" smtClean="0"/>
              <a:t>Central limit theorem.</a:t>
            </a:r>
            <a:endParaRPr lang="en-US" b="1" dirty="0"/>
          </a:p>
        </p:txBody>
      </p:sp>
    </p:spTree>
    <p:extLst>
      <p:ext uri="{BB962C8B-B14F-4D97-AF65-F5344CB8AC3E}">
        <p14:creationId xmlns:p14="http://schemas.microsoft.com/office/powerpoint/2010/main" val="135790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8575518"/>
              </p:ext>
            </p:extLst>
          </p:nvPr>
        </p:nvGraphicFramePr>
        <p:xfrm>
          <a:off x="838200" y="1690688"/>
          <a:ext cx="4364736" cy="382695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658930" y="5517643"/>
            <a:ext cx="723275" cy="369332"/>
          </a:xfrm>
          <a:prstGeom prst="rect">
            <a:avLst/>
          </a:prstGeom>
          <a:noFill/>
        </p:spPr>
        <p:txBody>
          <a:bodyPr wrap="none" rtlCol="0">
            <a:spAutoFit/>
          </a:bodyPr>
          <a:lstStyle/>
          <a:p>
            <a:r>
              <a:rPr lang="en-US" dirty="0"/>
              <a:t>b</a:t>
            </a:r>
            <a:r>
              <a:rPr lang="en-US" baseline="-25000" dirty="0" smtClean="0"/>
              <a:t>1</a:t>
            </a:r>
            <a:r>
              <a:rPr lang="en-US" dirty="0" smtClean="0"/>
              <a:t> = 0</a:t>
            </a:r>
            <a:endParaRPr lang="en-US" dirty="0"/>
          </a:p>
        </p:txBody>
      </p:sp>
      <p:sp>
        <p:nvSpPr>
          <p:cNvPr id="12" name="Title 1"/>
          <p:cNvSpPr>
            <a:spLocks noGrp="1"/>
          </p:cNvSpPr>
          <p:nvPr>
            <p:ph type="title"/>
          </p:nvPr>
        </p:nvSpPr>
        <p:spPr>
          <a:xfrm>
            <a:off x="838199" y="365125"/>
            <a:ext cx="11128513" cy="1325563"/>
          </a:xfrm>
        </p:spPr>
        <p:txBody>
          <a:bodyPr/>
          <a:lstStyle/>
          <a:p>
            <a:r>
              <a:rPr lang="en-US" b="1" u="sng" dirty="0" smtClean="0"/>
              <a:t>Sampling</a:t>
            </a:r>
            <a:r>
              <a:rPr lang="en-US" b="1" dirty="0" smtClean="0"/>
              <a:t> distribution </a:t>
            </a:r>
            <a:r>
              <a:rPr lang="en-US" dirty="0" smtClean="0"/>
              <a:t>of</a:t>
            </a:r>
            <a:r>
              <a:rPr lang="en-US" dirty="0"/>
              <a:t> </a:t>
            </a:r>
            <a:r>
              <a:rPr lang="en-US" dirty="0" smtClean="0"/>
              <a:t>regression coefficients</a:t>
            </a:r>
            <a:endParaRPr lang="en-US" dirty="0"/>
          </a:p>
        </p:txBody>
      </p:sp>
      <p:sp>
        <p:nvSpPr>
          <p:cNvPr id="7" name="Content Placeholder 1"/>
          <p:cNvSpPr txBox="1">
            <a:spLocks/>
          </p:cNvSpPr>
          <p:nvPr/>
        </p:nvSpPr>
        <p:spPr>
          <a:xfrm>
            <a:off x="5687568" y="1690688"/>
            <a:ext cx="5181600" cy="435133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i="1" dirty="0" smtClean="0"/>
              <a:t>Assuming</a:t>
            </a:r>
            <a:r>
              <a:rPr lang="en-US" dirty="0" smtClean="0"/>
              <a:t> b</a:t>
            </a:r>
            <a:r>
              <a:rPr lang="en-US" baseline="-25000" dirty="0" smtClean="0"/>
              <a:t>1</a:t>
            </a:r>
            <a:r>
              <a:rPr lang="en-US" dirty="0" smtClean="0"/>
              <a:t> is zero.</a:t>
            </a:r>
          </a:p>
          <a:p>
            <a:endParaRPr lang="en-US" dirty="0"/>
          </a:p>
          <a:p>
            <a:r>
              <a:rPr lang="en-US" dirty="0" smtClean="0"/>
              <a:t>A lot of samples of n (say, n = 8)</a:t>
            </a:r>
          </a:p>
          <a:p>
            <a:endParaRPr lang="en-US" dirty="0" smtClean="0"/>
          </a:p>
          <a:p>
            <a:r>
              <a:rPr lang="en-US" dirty="0" smtClean="0"/>
              <a:t>Some samples have a positive b</a:t>
            </a:r>
            <a:r>
              <a:rPr lang="en-US" baseline="-25000" dirty="0" smtClean="0"/>
              <a:t>1</a:t>
            </a:r>
            <a:r>
              <a:rPr lang="en-US" dirty="0" smtClean="0"/>
              <a:t> and some a negative b</a:t>
            </a:r>
            <a:r>
              <a:rPr lang="en-US" baseline="-25000" dirty="0" smtClean="0"/>
              <a:t>1</a:t>
            </a:r>
            <a:r>
              <a:rPr lang="en-US" dirty="0" smtClean="0"/>
              <a:t>.</a:t>
            </a:r>
          </a:p>
          <a:p>
            <a:endParaRPr lang="en-US" dirty="0"/>
          </a:p>
          <a:p>
            <a:r>
              <a:rPr lang="en-US" dirty="0" smtClean="0"/>
              <a:t>Sampling distribution of b</a:t>
            </a:r>
            <a:r>
              <a:rPr lang="en-US" baseline="-25000" dirty="0" smtClean="0"/>
              <a:t>1</a:t>
            </a:r>
            <a:r>
              <a:rPr lang="en-US" dirty="0" smtClean="0"/>
              <a:t>'s will be normal!</a:t>
            </a:r>
          </a:p>
          <a:p>
            <a:endParaRPr lang="en-US" dirty="0"/>
          </a:p>
          <a:p>
            <a:endParaRPr lang="en-US" dirty="0"/>
          </a:p>
        </p:txBody>
      </p:sp>
      <p:sp>
        <p:nvSpPr>
          <p:cNvPr id="13" name="TextBox 12"/>
          <p:cNvSpPr txBox="1"/>
          <p:nvPr/>
        </p:nvSpPr>
        <p:spPr>
          <a:xfrm>
            <a:off x="3930933" y="5556434"/>
            <a:ext cx="1163845" cy="369332"/>
          </a:xfrm>
          <a:prstGeom prst="rect">
            <a:avLst/>
          </a:prstGeom>
          <a:noFill/>
        </p:spPr>
        <p:txBody>
          <a:bodyPr wrap="none" rtlCol="0">
            <a:spAutoFit/>
          </a:bodyPr>
          <a:lstStyle/>
          <a:p>
            <a:r>
              <a:rPr lang="en-US" smtClean="0"/>
              <a:t>Positive b</a:t>
            </a:r>
            <a:r>
              <a:rPr lang="en-US" baseline="-25000" smtClean="0"/>
              <a:t>1</a:t>
            </a:r>
            <a:endParaRPr lang="en-US" dirty="0"/>
          </a:p>
        </p:txBody>
      </p:sp>
      <p:sp>
        <p:nvSpPr>
          <p:cNvPr id="14" name="TextBox 13"/>
          <p:cNvSpPr txBox="1"/>
          <p:nvPr/>
        </p:nvSpPr>
        <p:spPr>
          <a:xfrm>
            <a:off x="929770" y="5558478"/>
            <a:ext cx="1263231" cy="369332"/>
          </a:xfrm>
          <a:prstGeom prst="rect">
            <a:avLst/>
          </a:prstGeom>
          <a:noFill/>
        </p:spPr>
        <p:txBody>
          <a:bodyPr wrap="none" rtlCol="0">
            <a:spAutoFit/>
          </a:bodyPr>
          <a:lstStyle/>
          <a:p>
            <a:r>
              <a:rPr lang="en-US" smtClean="0"/>
              <a:t>Negative b</a:t>
            </a:r>
            <a:r>
              <a:rPr lang="en-US" baseline="-25000" smtClean="0"/>
              <a:t>1</a:t>
            </a:r>
            <a:endParaRPr lang="en-US" dirty="0"/>
          </a:p>
        </p:txBody>
      </p:sp>
    </p:spTree>
    <p:extLst>
      <p:ext uri="{BB962C8B-B14F-4D97-AF65-F5344CB8AC3E}">
        <p14:creationId xmlns:p14="http://schemas.microsoft.com/office/powerpoint/2010/main" val="88830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838200" y="365125"/>
            <a:ext cx="10870096" cy="1325563"/>
          </a:xfrm>
        </p:spPr>
        <p:txBody>
          <a:bodyPr/>
          <a:lstStyle/>
          <a:p>
            <a:r>
              <a:rPr lang="en-US" b="1" dirty="0" smtClean="0"/>
              <a:t>Sampling distribution </a:t>
            </a:r>
            <a:r>
              <a:rPr lang="en-US" dirty="0" smtClean="0"/>
              <a:t>of</a:t>
            </a:r>
            <a:r>
              <a:rPr lang="en-US" dirty="0"/>
              <a:t> </a:t>
            </a:r>
            <a:r>
              <a:rPr lang="en-US" dirty="0" smtClean="0"/>
              <a:t>regression coefficients</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47326677"/>
              </p:ext>
            </p:extLst>
          </p:nvPr>
        </p:nvGraphicFramePr>
        <p:xfrm>
          <a:off x="6739455" y="1321443"/>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Content Placeholder 1"/>
          <p:cNvSpPr>
            <a:spLocks noGrp="1"/>
          </p:cNvSpPr>
          <p:nvPr>
            <p:ph sz="half" idx="2"/>
          </p:nvPr>
        </p:nvSpPr>
        <p:spPr>
          <a:xfrm>
            <a:off x="704088" y="1984819"/>
            <a:ext cx="5181600" cy="4351338"/>
          </a:xfrm>
        </p:spPr>
        <p:txBody>
          <a:bodyPr/>
          <a:lstStyle/>
          <a:p>
            <a:r>
              <a:rPr lang="en-US" dirty="0" smtClean="0"/>
              <a:t>On average: b</a:t>
            </a:r>
            <a:r>
              <a:rPr lang="en-US" baseline="-25000" dirty="0" smtClean="0"/>
              <a:t>1</a:t>
            </a:r>
            <a:r>
              <a:rPr lang="en-US" dirty="0" smtClean="0"/>
              <a:t>’s will be zero</a:t>
            </a:r>
          </a:p>
          <a:p>
            <a:endParaRPr lang="en-US" dirty="0" smtClean="0"/>
          </a:p>
          <a:p>
            <a:r>
              <a:rPr lang="en-US" dirty="0" smtClean="0"/>
              <a:t>Half the samples will give positive signs, the other half negative ones</a:t>
            </a:r>
          </a:p>
          <a:p>
            <a:endParaRPr lang="en-US" dirty="0" smtClean="0"/>
          </a:p>
          <a:p>
            <a:r>
              <a:rPr lang="en-US" dirty="0" smtClean="0"/>
              <a:t>If b</a:t>
            </a:r>
            <a:r>
              <a:rPr lang="en-US" baseline="-25000" dirty="0" smtClean="0"/>
              <a:t>1</a:t>
            </a:r>
            <a:r>
              <a:rPr lang="en-US" dirty="0" smtClean="0"/>
              <a:t> = 0, a sample showing a ‘very positive’ or a ‘very negative’ sign is </a:t>
            </a:r>
            <a:r>
              <a:rPr lang="en-US" b="1" u="sng" dirty="0" smtClean="0"/>
              <a:t>unlikely</a:t>
            </a:r>
            <a:r>
              <a:rPr lang="en-US" dirty="0" smtClean="0"/>
              <a:t>.</a:t>
            </a:r>
            <a:endParaRPr lang="en-US" dirty="0"/>
          </a:p>
        </p:txBody>
      </p:sp>
      <p:sp>
        <p:nvSpPr>
          <p:cNvPr id="11" name="TextBox 10"/>
          <p:cNvSpPr txBox="1"/>
          <p:nvPr/>
        </p:nvSpPr>
        <p:spPr>
          <a:xfrm>
            <a:off x="8968618" y="5488115"/>
            <a:ext cx="723275" cy="369332"/>
          </a:xfrm>
          <a:prstGeom prst="rect">
            <a:avLst/>
          </a:prstGeom>
          <a:noFill/>
        </p:spPr>
        <p:txBody>
          <a:bodyPr wrap="none" rtlCol="0">
            <a:spAutoFit/>
          </a:bodyPr>
          <a:lstStyle/>
          <a:p>
            <a:r>
              <a:rPr lang="en-US" dirty="0"/>
              <a:t>b</a:t>
            </a:r>
            <a:r>
              <a:rPr lang="en-US" baseline="-25000" dirty="0" smtClean="0"/>
              <a:t>1</a:t>
            </a:r>
            <a:r>
              <a:rPr lang="en-US" dirty="0" smtClean="0"/>
              <a:t> = 0</a:t>
            </a:r>
            <a:endParaRPr lang="en-US" dirty="0"/>
          </a:p>
        </p:txBody>
      </p:sp>
    </p:spTree>
    <p:extLst>
      <p:ext uri="{BB962C8B-B14F-4D97-AF65-F5344CB8AC3E}">
        <p14:creationId xmlns:p14="http://schemas.microsoft.com/office/powerpoint/2010/main" val="29622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graphicFrame>
        <p:nvGraphicFramePr>
          <p:cNvPr id="4" name="Content Placeholder 7"/>
          <p:cNvGraphicFramePr>
            <a:graphicFrameLocks noGrp="1"/>
          </p:cNvGraphicFramePr>
          <p:nvPr>
            <p:ph sz="half" idx="1"/>
            <p:extLst>
              <p:ext uri="{D42A27DB-BD31-4B8C-83A1-F6EECF244321}">
                <p14:modId xmlns:p14="http://schemas.microsoft.com/office/powerpoint/2010/main" val="1118543944"/>
              </p:ext>
            </p:extLst>
          </p:nvPr>
        </p:nvGraphicFramePr>
        <p:xfrm>
          <a:off x="6739455" y="1321443"/>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half" idx="2"/>
          </p:nvPr>
        </p:nvSpPr>
        <p:spPr>
          <a:xfrm>
            <a:off x="838200" y="1371269"/>
            <a:ext cx="5125278" cy="5167312"/>
          </a:xfrm>
        </p:spPr>
        <p:txBody>
          <a:bodyPr>
            <a:normAutofit fontScale="85000" lnSpcReduction="20000"/>
          </a:bodyPr>
          <a:lstStyle/>
          <a:p>
            <a:pPr marL="0" indent="0">
              <a:buNone/>
            </a:pPr>
            <a:r>
              <a:rPr lang="en-US" dirty="0" smtClean="0"/>
              <a:t>Suppose we find a b</a:t>
            </a:r>
            <a:r>
              <a:rPr lang="en-US" baseline="-25000" dirty="0" smtClean="0"/>
              <a:t>1</a:t>
            </a:r>
            <a:r>
              <a:rPr lang="en-US" dirty="0" smtClean="0"/>
              <a:t> ‘far away from zero’: </a:t>
            </a:r>
            <a:r>
              <a:rPr lang="en-US" i="1" dirty="0" smtClean="0"/>
              <a:t>how big is the chance these data are randomly selected from a population in which the slope is actually zero?</a:t>
            </a:r>
            <a:endParaRPr lang="en-US" dirty="0" smtClean="0"/>
          </a:p>
          <a:p>
            <a:pPr marL="0" indent="0">
              <a:buNone/>
            </a:pPr>
            <a:endParaRPr lang="en-US" dirty="0"/>
          </a:p>
          <a:p>
            <a:pPr marL="0" indent="0">
              <a:buNone/>
            </a:pPr>
            <a:r>
              <a:rPr lang="en-US" u="sng" dirty="0" smtClean="0"/>
              <a:t>This is the </a:t>
            </a:r>
            <a:r>
              <a:rPr lang="en-US" b="1" u="sng" dirty="0" smtClean="0"/>
              <a:t>p-value (between 0 and 1).</a:t>
            </a:r>
          </a:p>
          <a:p>
            <a:pPr marL="0" indent="0">
              <a:buNone/>
            </a:pPr>
            <a:endParaRPr lang="en-US" b="1" dirty="0"/>
          </a:p>
          <a:p>
            <a:pPr marL="0" indent="0">
              <a:buNone/>
            </a:pPr>
            <a:r>
              <a:rPr lang="en-US" b="1" dirty="0"/>
              <a:t>High p-values: it is very well possible that the data come from a population in which the population slope is actually zero</a:t>
            </a:r>
            <a:r>
              <a:rPr lang="en-US" b="1" dirty="0" smtClean="0"/>
              <a:t>.</a:t>
            </a:r>
          </a:p>
          <a:p>
            <a:pPr marL="0" indent="0">
              <a:buNone/>
            </a:pPr>
            <a:r>
              <a:rPr lang="en-US" b="1" dirty="0" smtClean="0"/>
              <a:t>Low p-values</a:t>
            </a:r>
            <a:r>
              <a:rPr lang="en-US" b="1" dirty="0"/>
              <a:t>: it is </a:t>
            </a:r>
            <a:r>
              <a:rPr lang="en-US" b="1" dirty="0" smtClean="0"/>
              <a:t>unlikely that </a:t>
            </a:r>
            <a:r>
              <a:rPr lang="en-US" b="1" dirty="0"/>
              <a:t>the data </a:t>
            </a:r>
            <a:r>
              <a:rPr lang="en-US" b="1" dirty="0" smtClean="0"/>
              <a:t>we have come </a:t>
            </a:r>
            <a:r>
              <a:rPr lang="en-US" b="1" dirty="0"/>
              <a:t>from a population in which the population slope is actually zero.</a:t>
            </a:r>
          </a:p>
          <a:p>
            <a:pPr marL="0" indent="0">
              <a:buNone/>
            </a:pPr>
            <a:endParaRPr lang="en-US" b="1" dirty="0"/>
          </a:p>
        </p:txBody>
      </p:sp>
      <p:sp>
        <p:nvSpPr>
          <p:cNvPr id="5" name="TextBox 4"/>
          <p:cNvSpPr txBox="1"/>
          <p:nvPr/>
        </p:nvSpPr>
        <p:spPr>
          <a:xfrm>
            <a:off x="8968618" y="5488115"/>
            <a:ext cx="723275" cy="369332"/>
          </a:xfrm>
          <a:prstGeom prst="rect">
            <a:avLst/>
          </a:prstGeom>
          <a:noFill/>
        </p:spPr>
        <p:txBody>
          <a:bodyPr wrap="none" rtlCol="0">
            <a:spAutoFit/>
          </a:bodyPr>
          <a:lstStyle/>
          <a:p>
            <a:r>
              <a:rPr lang="en-US" dirty="0"/>
              <a:t>b</a:t>
            </a:r>
            <a:r>
              <a:rPr lang="en-US" baseline="-25000" dirty="0" smtClean="0"/>
              <a:t>1</a:t>
            </a:r>
            <a:r>
              <a:rPr lang="en-US" dirty="0" smtClean="0"/>
              <a:t> = 0</a:t>
            </a:r>
            <a:endParaRPr lang="en-US" dirty="0"/>
          </a:p>
        </p:txBody>
      </p:sp>
      <p:cxnSp>
        <p:nvCxnSpPr>
          <p:cNvPr id="8" name="Straight Connector 7"/>
          <p:cNvCxnSpPr/>
          <p:nvPr/>
        </p:nvCxnSpPr>
        <p:spPr>
          <a:xfrm>
            <a:off x="9921240" y="2770632"/>
            <a:ext cx="9144" cy="290214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939442" y="5118783"/>
            <a:ext cx="867032" cy="369332"/>
          </a:xfrm>
          <a:prstGeom prst="rect">
            <a:avLst/>
          </a:prstGeom>
          <a:noFill/>
        </p:spPr>
        <p:txBody>
          <a:bodyPr wrap="none" rtlCol="0">
            <a:spAutoFit/>
          </a:bodyPr>
          <a:lstStyle/>
          <a:p>
            <a:r>
              <a:rPr lang="en-US" smtClean="0"/>
              <a:t>P-value</a:t>
            </a:r>
            <a:endParaRPr lang="en-US"/>
          </a:p>
        </p:txBody>
      </p:sp>
    </p:spTree>
    <p:extLst>
      <p:ext uri="{BB962C8B-B14F-4D97-AF65-F5344CB8AC3E}">
        <p14:creationId xmlns:p14="http://schemas.microsoft.com/office/powerpoint/2010/main" val="57155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 is normal</a:t>
            </a:r>
            <a:endParaRPr lang="en-US" dirty="0"/>
          </a:p>
        </p:txBody>
      </p:sp>
      <p:sp>
        <p:nvSpPr>
          <p:cNvPr id="11" name="TextBox 10"/>
          <p:cNvSpPr txBox="1"/>
          <p:nvPr/>
        </p:nvSpPr>
        <p:spPr>
          <a:xfrm>
            <a:off x="1827896" y="5353178"/>
            <a:ext cx="740908" cy="369332"/>
          </a:xfrm>
          <a:prstGeom prst="rect">
            <a:avLst/>
          </a:prstGeom>
          <a:noFill/>
        </p:spPr>
        <p:txBody>
          <a:bodyPr wrap="none" rtlCol="0">
            <a:spAutoFit/>
          </a:bodyPr>
          <a:lstStyle/>
          <a:p>
            <a:r>
              <a:rPr lang="en-US" dirty="0" smtClean="0"/>
              <a:t>𝛽</a:t>
            </a:r>
            <a:r>
              <a:rPr lang="en-US" baseline="-25000" dirty="0" smtClean="0"/>
              <a:t>1</a:t>
            </a:r>
            <a:r>
              <a:rPr lang="en-US" dirty="0" smtClean="0"/>
              <a:t> = 0</a:t>
            </a:r>
            <a:endParaRPr lang="en-US" dirty="0"/>
          </a:p>
        </p:txBody>
      </p:sp>
      <p:sp>
        <p:nvSpPr>
          <p:cNvPr id="3" name="TextBox 2"/>
          <p:cNvSpPr txBox="1"/>
          <p:nvPr/>
        </p:nvSpPr>
        <p:spPr>
          <a:xfrm>
            <a:off x="5229117" y="1731782"/>
            <a:ext cx="6124684" cy="4154984"/>
          </a:xfrm>
          <a:prstGeom prst="rect">
            <a:avLst/>
          </a:prstGeom>
          <a:noFill/>
        </p:spPr>
        <p:txBody>
          <a:bodyPr wrap="square" rtlCol="0">
            <a:spAutoFit/>
          </a:bodyPr>
          <a:lstStyle/>
          <a:p>
            <a:r>
              <a:rPr lang="en-US" sz="2400" dirty="0" smtClean="0"/>
              <a:t>What is the SD of the sampling distribution of the population regression coefficient (which is assumed to be zero)?</a:t>
            </a:r>
          </a:p>
          <a:p>
            <a:endParaRPr lang="en-US" sz="2400" dirty="0"/>
          </a:p>
          <a:p>
            <a:r>
              <a:rPr lang="en-US" sz="2400" dirty="0" smtClean="0"/>
              <a:t>Three intuitions:</a:t>
            </a:r>
          </a:p>
          <a:p>
            <a:endParaRPr lang="en-US" sz="2400" dirty="0"/>
          </a:p>
          <a:p>
            <a:pPr marL="457200" indent="-457200">
              <a:buAutoNum type="arabicPeriod"/>
            </a:pPr>
            <a:r>
              <a:rPr lang="en-US" sz="2400" dirty="0" smtClean="0"/>
              <a:t>If the sample n is small, the SD is BIG.</a:t>
            </a:r>
          </a:p>
          <a:p>
            <a:pPr marL="457200" indent="-457200">
              <a:buFontTx/>
              <a:buAutoNum type="arabicPeriod"/>
            </a:pPr>
            <a:r>
              <a:rPr lang="en-US" sz="2400" dirty="0"/>
              <a:t>If there is </a:t>
            </a:r>
            <a:r>
              <a:rPr lang="en-US" sz="2400" dirty="0" smtClean="0"/>
              <a:t>a </a:t>
            </a:r>
            <a:r>
              <a:rPr lang="en-US" sz="2400" dirty="0"/>
              <a:t>lot of ‘noise’ around the line, the </a:t>
            </a:r>
            <a:r>
              <a:rPr lang="en-US" sz="2400" dirty="0" smtClean="0"/>
              <a:t>SD is BIG.</a:t>
            </a:r>
          </a:p>
          <a:p>
            <a:pPr marL="457200" indent="-457200">
              <a:buAutoNum type="arabicPeriod"/>
            </a:pPr>
            <a:r>
              <a:rPr lang="en-US" sz="2400" dirty="0" smtClean="0"/>
              <a:t>If the SD of X in the population is SMALL, the SD is BIG.</a:t>
            </a:r>
          </a:p>
        </p:txBody>
      </p:sp>
      <p:graphicFrame>
        <p:nvGraphicFramePr>
          <p:cNvPr id="10" name="Chart 9"/>
          <p:cNvGraphicFramePr>
            <a:graphicFrameLocks/>
          </p:cNvGraphicFramePr>
          <p:nvPr>
            <p:extLst>
              <p:ext uri="{D42A27DB-BD31-4B8C-83A1-F6EECF244321}">
                <p14:modId xmlns:p14="http://schemas.microsoft.com/office/powerpoint/2010/main" val="31183440"/>
              </p:ext>
            </p:extLst>
          </p:nvPr>
        </p:nvGraphicFramePr>
        <p:xfrm>
          <a:off x="238539" y="2464904"/>
          <a:ext cx="3901993" cy="28882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422402779"/>
              </p:ext>
            </p:extLst>
          </p:nvPr>
        </p:nvGraphicFramePr>
        <p:xfrm>
          <a:off x="1036321" y="1772876"/>
          <a:ext cx="2335878" cy="3621396"/>
        </p:xfrm>
        <a:graphic>
          <a:graphicData uri="http://schemas.openxmlformats.org/drawingml/2006/chart">
            <c:chart xmlns:c="http://schemas.openxmlformats.org/drawingml/2006/chart" xmlns:r="http://schemas.openxmlformats.org/officeDocument/2006/relationships" r:id="rId4"/>
          </a:graphicData>
        </a:graphic>
      </p:graphicFrame>
      <p:cxnSp>
        <p:nvCxnSpPr>
          <p:cNvPr id="13" name="Straight Connector 12"/>
          <p:cNvCxnSpPr/>
          <p:nvPr/>
        </p:nvCxnSpPr>
        <p:spPr>
          <a:xfrm>
            <a:off x="101600" y="5232400"/>
            <a:ext cx="4292653" cy="9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2" idx="0"/>
            <a:endCxn id="11" idx="0"/>
          </p:cNvCxnSpPr>
          <p:nvPr/>
        </p:nvCxnSpPr>
        <p:spPr>
          <a:xfrm flipH="1">
            <a:off x="2198350" y="1772876"/>
            <a:ext cx="5910" cy="35803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48523" y="1731782"/>
            <a:ext cx="35614" cy="350963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21500" y="5355835"/>
            <a:ext cx="898003" cy="369332"/>
          </a:xfrm>
          <a:prstGeom prst="rect">
            <a:avLst/>
          </a:prstGeom>
          <a:noFill/>
        </p:spPr>
        <p:txBody>
          <a:bodyPr wrap="none" rtlCol="0">
            <a:spAutoFit/>
          </a:bodyPr>
          <a:lstStyle/>
          <a:p>
            <a:r>
              <a:rPr lang="en-US" dirty="0"/>
              <a:t>b</a:t>
            </a:r>
            <a:r>
              <a:rPr lang="en-US" baseline="-25000" dirty="0" smtClean="0"/>
              <a:t>1</a:t>
            </a:r>
            <a:r>
              <a:rPr lang="en-US" dirty="0" smtClean="0"/>
              <a:t> = 0,8</a:t>
            </a:r>
            <a:endParaRPr lang="en-US" dirty="0"/>
          </a:p>
        </p:txBody>
      </p:sp>
    </p:spTree>
    <p:extLst>
      <p:ext uri="{BB962C8B-B14F-4D97-AF65-F5344CB8AC3E}">
        <p14:creationId xmlns:p14="http://schemas.microsoft.com/office/powerpoint/2010/main" val="128924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0" grpId="0">
        <p:bldAsOne/>
      </p:bldGraphic>
      <p:bldGraphic spid="12" grpId="0">
        <p:bldAsOne/>
      </p:bldGraphic>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a:t>
            </a:r>
            <a:endParaRPr lang="en-US" dirty="0"/>
          </a:p>
        </p:txBody>
      </p:sp>
      <p:sp>
        <p:nvSpPr>
          <p:cNvPr id="3" name="Content Placeholder 2"/>
          <p:cNvSpPr>
            <a:spLocks noGrp="1"/>
          </p:cNvSpPr>
          <p:nvPr>
            <p:ph idx="1"/>
          </p:nvPr>
        </p:nvSpPr>
        <p:spPr/>
        <p:txBody>
          <a:bodyPr/>
          <a:lstStyle/>
          <a:p>
            <a:r>
              <a:rPr lang="en-US" dirty="0" smtClean="0"/>
              <a:t>SD of the sampling distribution of the regression coefficient is ESTIMATED using data from the sample: standard error.</a:t>
            </a:r>
          </a:p>
          <a:p>
            <a:r>
              <a:rPr lang="en-US" dirty="0" smtClean="0"/>
              <a:t>Because the SD it is </a:t>
            </a:r>
            <a:r>
              <a:rPr lang="en-US" b="1" dirty="0" smtClean="0"/>
              <a:t>estimated</a:t>
            </a:r>
            <a:r>
              <a:rPr lang="en-US" dirty="0" smtClean="0"/>
              <a:t> we do not use the normal distribution, but the (Student’s) t-distribution (which is mainly relevant if n &lt; 30).</a:t>
            </a:r>
          </a:p>
          <a:p>
            <a:endParaRPr lang="en-US" dirty="0"/>
          </a:p>
        </p:txBody>
      </p:sp>
    </p:spTree>
    <p:extLst>
      <p:ext uri="{BB962C8B-B14F-4D97-AF65-F5344CB8AC3E}">
        <p14:creationId xmlns:p14="http://schemas.microsoft.com/office/powerpoint/2010/main" val="23844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https://</a:t>
            </a:r>
            <a:r>
              <a:rPr lang="en-US" dirty="0" err="1"/>
              <a:t>www.khanacademy.org</a:t>
            </a:r>
            <a:r>
              <a:rPr lang="en-US" dirty="0"/>
              <a:t>/math/statistics-probability/significance-tests-one-sample/tests-about-population-mean/v/hypothesis-testing-and-p-values</a:t>
            </a:r>
            <a:endParaRPr lang="en-US" dirty="0" smtClean="0"/>
          </a:p>
          <a:p>
            <a:endParaRPr lang="en-US" dirty="0"/>
          </a:p>
          <a:p>
            <a:r>
              <a:rPr lang="en-US" dirty="0" smtClean="0"/>
              <a:t>https</a:t>
            </a:r>
            <a:r>
              <a:rPr lang="en-US" dirty="0"/>
              <a:t>://</a:t>
            </a:r>
            <a:r>
              <a:rPr lang="en-US" dirty="0" err="1"/>
              <a:t>www.khanacademy.org</a:t>
            </a:r>
            <a:r>
              <a:rPr lang="en-US" dirty="0"/>
              <a:t>/math/statistics-probability/significance-tests-one-sample/tests-about-population-mean/v/z-statistics-vs-t-statistics</a:t>
            </a:r>
          </a:p>
        </p:txBody>
      </p:sp>
    </p:spTree>
    <p:extLst>
      <p:ext uri="{BB962C8B-B14F-4D97-AF65-F5344CB8AC3E}">
        <p14:creationId xmlns:p14="http://schemas.microsoft.com/office/powerpoint/2010/main" val="1300218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359202"/>
          </a:xfrm>
        </p:spPr>
        <p:txBody>
          <a:bodyPr>
            <a:normAutofit/>
          </a:bodyPr>
          <a:lstStyle/>
          <a:p>
            <a:r>
              <a:rPr lang="en-US" dirty="0" smtClean="0"/>
              <a:t>Statistical inference</a:t>
            </a:r>
            <a:br>
              <a:rPr lang="en-US" dirty="0" smtClean="0"/>
            </a:br>
            <a:r>
              <a:rPr lang="en-US" dirty="0" smtClean="0"/>
              <a:t>in the context of regression</a:t>
            </a:r>
            <a:br>
              <a:rPr lang="en-US" dirty="0" smtClean="0"/>
            </a:br>
            <a:r>
              <a:rPr lang="en-US" dirty="0" smtClean="0"/>
              <a:t>(without formula </a:t>
            </a:r>
            <a:r>
              <a:rPr lang="en-US" dirty="0" smtClean="0">
                <a:sym typeface="Wingdings"/>
              </a:rPr>
              <a:t>)</a:t>
            </a:r>
            <a:endParaRPr lang="en-US" dirty="0"/>
          </a:p>
        </p:txBody>
      </p:sp>
    </p:spTree>
    <p:extLst>
      <p:ext uri="{BB962C8B-B14F-4D97-AF65-F5344CB8AC3E}">
        <p14:creationId xmlns:p14="http://schemas.microsoft.com/office/powerpoint/2010/main" val="21079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2286939"/>
              </p:ext>
            </p:extLst>
          </p:nvPr>
        </p:nvGraphicFramePr>
        <p:xfrm>
          <a:off x="838200" y="552092"/>
          <a:ext cx="10962736" cy="562487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284464" y="3364528"/>
            <a:ext cx="2201244" cy="584775"/>
          </a:xfrm>
          <a:prstGeom prst="rect">
            <a:avLst/>
          </a:prstGeom>
          <a:noFill/>
        </p:spPr>
        <p:txBody>
          <a:bodyPr wrap="none" rtlCol="0">
            <a:spAutoFit/>
          </a:bodyPr>
          <a:lstStyle/>
          <a:p>
            <a:r>
              <a:rPr lang="en-US" sz="3200" dirty="0" smtClean="0"/>
              <a:t>Y = 2 + 0,8 X</a:t>
            </a:r>
            <a:endParaRPr lang="en-US" sz="3200" dirty="0"/>
          </a:p>
        </p:txBody>
      </p:sp>
      <p:sp>
        <p:nvSpPr>
          <p:cNvPr id="6" name="TextBox 5"/>
          <p:cNvSpPr txBox="1"/>
          <p:nvPr/>
        </p:nvSpPr>
        <p:spPr>
          <a:xfrm>
            <a:off x="4989576" y="6049816"/>
            <a:ext cx="397866" cy="584775"/>
          </a:xfrm>
          <a:prstGeom prst="rect">
            <a:avLst/>
          </a:prstGeom>
          <a:noFill/>
        </p:spPr>
        <p:txBody>
          <a:bodyPr wrap="none" rtlCol="0">
            <a:spAutoFit/>
          </a:bodyPr>
          <a:lstStyle/>
          <a:p>
            <a:r>
              <a:rPr lang="en-US" sz="3200" smtClean="0"/>
              <a:t>X</a:t>
            </a:r>
            <a:endParaRPr lang="en-US" sz="3200" dirty="0"/>
          </a:p>
        </p:txBody>
      </p:sp>
      <p:sp>
        <p:nvSpPr>
          <p:cNvPr id="7" name="TextBox 6"/>
          <p:cNvSpPr txBox="1"/>
          <p:nvPr/>
        </p:nvSpPr>
        <p:spPr>
          <a:xfrm>
            <a:off x="286512" y="3072140"/>
            <a:ext cx="397866" cy="584775"/>
          </a:xfrm>
          <a:prstGeom prst="rect">
            <a:avLst/>
          </a:prstGeom>
          <a:noFill/>
        </p:spPr>
        <p:txBody>
          <a:bodyPr wrap="none" rtlCol="0">
            <a:spAutoFit/>
          </a:bodyPr>
          <a:lstStyle/>
          <a:p>
            <a:r>
              <a:rPr lang="en-US" sz="3200" dirty="0" smtClean="0"/>
              <a:t>Y</a:t>
            </a:r>
            <a:endParaRPr lang="en-US" sz="3200" dirty="0"/>
          </a:p>
        </p:txBody>
      </p:sp>
      <p:sp>
        <p:nvSpPr>
          <p:cNvPr id="8" name="TextBox 7"/>
          <p:cNvSpPr txBox="1"/>
          <p:nvPr/>
        </p:nvSpPr>
        <p:spPr>
          <a:xfrm>
            <a:off x="9538818" y="6113390"/>
            <a:ext cx="1457450" cy="584775"/>
          </a:xfrm>
          <a:prstGeom prst="rect">
            <a:avLst/>
          </a:prstGeom>
          <a:noFill/>
        </p:spPr>
        <p:txBody>
          <a:bodyPr wrap="none" rtlCol="0">
            <a:spAutoFit/>
          </a:bodyPr>
          <a:lstStyle/>
          <a:p>
            <a:r>
              <a:rPr lang="en-US" sz="3200" dirty="0" smtClean="0"/>
              <a:t>R</a:t>
            </a:r>
            <a:r>
              <a:rPr lang="en-US" sz="3200" baseline="30000" dirty="0" smtClean="0"/>
              <a:t>2</a:t>
            </a:r>
            <a:r>
              <a:rPr lang="en-US" sz="3200" dirty="0" smtClean="0"/>
              <a:t> = 0,4</a:t>
            </a:r>
            <a:endParaRPr lang="en-US" sz="3200" dirty="0"/>
          </a:p>
        </p:txBody>
      </p:sp>
      <p:sp>
        <p:nvSpPr>
          <p:cNvPr id="9" name="TextBox 8"/>
          <p:cNvSpPr txBox="1"/>
          <p:nvPr/>
        </p:nvSpPr>
        <p:spPr>
          <a:xfrm>
            <a:off x="2930229" y="3237972"/>
            <a:ext cx="301686" cy="369332"/>
          </a:xfrm>
          <a:prstGeom prst="rect">
            <a:avLst/>
          </a:prstGeom>
          <a:noFill/>
        </p:spPr>
        <p:txBody>
          <a:bodyPr wrap="none" rtlCol="0">
            <a:spAutoFit/>
          </a:bodyPr>
          <a:lstStyle/>
          <a:p>
            <a:r>
              <a:rPr lang="en-US" smtClean="0"/>
              <a:t>1</a:t>
            </a:r>
            <a:endParaRPr lang="en-US"/>
          </a:p>
        </p:txBody>
      </p:sp>
      <p:sp>
        <p:nvSpPr>
          <p:cNvPr id="10" name="TextBox 9"/>
          <p:cNvSpPr txBox="1"/>
          <p:nvPr/>
        </p:nvSpPr>
        <p:spPr>
          <a:xfrm>
            <a:off x="2859355" y="3936013"/>
            <a:ext cx="301686" cy="369332"/>
          </a:xfrm>
          <a:prstGeom prst="rect">
            <a:avLst/>
          </a:prstGeom>
          <a:noFill/>
        </p:spPr>
        <p:txBody>
          <a:bodyPr wrap="none" rtlCol="0">
            <a:spAutoFit/>
          </a:bodyPr>
          <a:lstStyle/>
          <a:p>
            <a:r>
              <a:rPr lang="en-US"/>
              <a:t>2</a:t>
            </a:r>
          </a:p>
        </p:txBody>
      </p:sp>
      <p:sp>
        <p:nvSpPr>
          <p:cNvPr id="11" name="TextBox 10"/>
          <p:cNvSpPr txBox="1"/>
          <p:nvPr/>
        </p:nvSpPr>
        <p:spPr>
          <a:xfrm>
            <a:off x="4586983" y="3237972"/>
            <a:ext cx="301686" cy="369332"/>
          </a:xfrm>
          <a:prstGeom prst="rect">
            <a:avLst/>
          </a:prstGeom>
          <a:noFill/>
        </p:spPr>
        <p:txBody>
          <a:bodyPr wrap="none" rtlCol="0">
            <a:spAutoFit/>
          </a:bodyPr>
          <a:lstStyle/>
          <a:p>
            <a:r>
              <a:rPr lang="en-US"/>
              <a:t>3</a:t>
            </a:r>
          </a:p>
        </p:txBody>
      </p:sp>
      <p:sp>
        <p:nvSpPr>
          <p:cNvPr id="12" name="TextBox 11"/>
          <p:cNvSpPr txBox="1"/>
          <p:nvPr/>
        </p:nvSpPr>
        <p:spPr>
          <a:xfrm>
            <a:off x="4687890" y="1832377"/>
            <a:ext cx="301686" cy="369332"/>
          </a:xfrm>
          <a:prstGeom prst="rect">
            <a:avLst/>
          </a:prstGeom>
          <a:noFill/>
        </p:spPr>
        <p:txBody>
          <a:bodyPr wrap="none" rtlCol="0">
            <a:spAutoFit/>
          </a:bodyPr>
          <a:lstStyle/>
          <a:p>
            <a:r>
              <a:rPr lang="en-US"/>
              <a:t>4</a:t>
            </a:r>
          </a:p>
        </p:txBody>
      </p:sp>
      <p:sp>
        <p:nvSpPr>
          <p:cNvPr id="13" name="TextBox 12"/>
          <p:cNvSpPr txBox="1"/>
          <p:nvPr/>
        </p:nvSpPr>
        <p:spPr>
          <a:xfrm>
            <a:off x="6319568" y="1015775"/>
            <a:ext cx="301686" cy="369332"/>
          </a:xfrm>
          <a:prstGeom prst="rect">
            <a:avLst/>
          </a:prstGeom>
          <a:noFill/>
        </p:spPr>
        <p:txBody>
          <a:bodyPr wrap="none" rtlCol="0">
            <a:spAutoFit/>
          </a:bodyPr>
          <a:lstStyle/>
          <a:p>
            <a:r>
              <a:rPr lang="en-US"/>
              <a:t>5</a:t>
            </a:r>
          </a:p>
        </p:txBody>
      </p:sp>
      <p:sp>
        <p:nvSpPr>
          <p:cNvPr id="14" name="TextBox 13"/>
          <p:cNvSpPr txBox="1"/>
          <p:nvPr/>
        </p:nvSpPr>
        <p:spPr>
          <a:xfrm>
            <a:off x="6319568" y="3237972"/>
            <a:ext cx="301686" cy="369332"/>
          </a:xfrm>
          <a:prstGeom prst="rect">
            <a:avLst/>
          </a:prstGeom>
          <a:noFill/>
        </p:spPr>
        <p:txBody>
          <a:bodyPr wrap="none" rtlCol="0">
            <a:spAutoFit/>
          </a:bodyPr>
          <a:lstStyle/>
          <a:p>
            <a:r>
              <a:rPr lang="en-US"/>
              <a:t>6</a:t>
            </a:r>
          </a:p>
        </p:txBody>
      </p:sp>
      <p:sp>
        <p:nvSpPr>
          <p:cNvPr id="15" name="TextBox 14"/>
          <p:cNvSpPr txBox="1"/>
          <p:nvPr/>
        </p:nvSpPr>
        <p:spPr>
          <a:xfrm>
            <a:off x="8133621" y="1015775"/>
            <a:ext cx="301686" cy="369332"/>
          </a:xfrm>
          <a:prstGeom prst="rect">
            <a:avLst/>
          </a:prstGeom>
          <a:noFill/>
        </p:spPr>
        <p:txBody>
          <a:bodyPr wrap="none" rtlCol="0">
            <a:spAutoFit/>
          </a:bodyPr>
          <a:lstStyle/>
          <a:p>
            <a:r>
              <a:rPr lang="en-US"/>
              <a:t>7</a:t>
            </a:r>
          </a:p>
        </p:txBody>
      </p:sp>
      <p:sp>
        <p:nvSpPr>
          <p:cNvPr id="16" name="TextBox 15"/>
          <p:cNvSpPr txBox="1"/>
          <p:nvPr/>
        </p:nvSpPr>
        <p:spPr>
          <a:xfrm>
            <a:off x="8133621" y="2572548"/>
            <a:ext cx="301686" cy="369332"/>
          </a:xfrm>
          <a:prstGeom prst="rect">
            <a:avLst/>
          </a:prstGeom>
          <a:noFill/>
        </p:spPr>
        <p:txBody>
          <a:bodyPr wrap="none" rtlCol="0">
            <a:spAutoFit/>
          </a:bodyPr>
          <a:lstStyle/>
          <a:p>
            <a:r>
              <a:rPr lang="en-US" smtClean="0"/>
              <a:t>8</a:t>
            </a:r>
            <a:endParaRPr lang="en-US"/>
          </a:p>
        </p:txBody>
      </p:sp>
    </p:spTree>
    <p:extLst>
      <p:ext uri="{BB962C8B-B14F-4D97-AF65-F5344CB8AC3E}">
        <p14:creationId xmlns:p14="http://schemas.microsoft.com/office/powerpoint/2010/main" val="48534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P spid="5" grpId="0"/>
      <p:bldP spid="8" grpId="0"/>
      <p:bldP spid="9" grpId="0"/>
      <p:bldP spid="10" grpId="0"/>
      <p:bldP spid="11" grpId="0"/>
      <p:bldP spid="12" grpId="0"/>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1248"/>
            <a:ext cx="10515600" cy="5335715"/>
          </a:xfrm>
        </p:spPr>
        <p:txBody>
          <a:bodyPr/>
          <a:lstStyle/>
          <a:p>
            <a:pPr marL="0" indent="0">
              <a:buNone/>
            </a:pPr>
            <a:r>
              <a:rPr lang="en-US" dirty="0" smtClean="0"/>
              <a:t>Using these 8 data points </a:t>
            </a:r>
            <a:r>
              <a:rPr lang="mr-IN" dirty="0" smtClean="0"/>
              <a:t>…</a:t>
            </a:r>
            <a:endParaRPr lang="en-US" dirty="0" smtClean="0"/>
          </a:p>
          <a:p>
            <a:pPr marL="0" indent="0">
              <a:buNone/>
            </a:pPr>
            <a:endParaRPr lang="en-US" dirty="0" smtClean="0"/>
          </a:p>
          <a:p>
            <a:pPr marL="0" indent="0">
              <a:buNone/>
            </a:pPr>
            <a:r>
              <a:rPr lang="en-US" dirty="0" smtClean="0"/>
              <a:t>we can calculate</a:t>
            </a:r>
          </a:p>
          <a:p>
            <a:pPr lvl="1"/>
            <a:r>
              <a:rPr lang="en-US" dirty="0" smtClean="0"/>
              <a:t>A </a:t>
            </a:r>
            <a:r>
              <a:rPr lang="en-US" b="1" dirty="0" smtClean="0"/>
              <a:t>mean</a:t>
            </a:r>
            <a:r>
              <a:rPr lang="en-US" dirty="0" smtClean="0"/>
              <a:t> for both X and Y</a:t>
            </a:r>
          </a:p>
          <a:p>
            <a:pPr lvl="1"/>
            <a:r>
              <a:rPr lang="en-US" dirty="0" smtClean="0"/>
              <a:t>A </a:t>
            </a:r>
            <a:r>
              <a:rPr lang="en-US" b="1" dirty="0" smtClean="0"/>
              <a:t>standard deviation </a:t>
            </a:r>
            <a:r>
              <a:rPr lang="en-US" dirty="0" smtClean="0"/>
              <a:t>for both X and Y</a:t>
            </a:r>
          </a:p>
          <a:p>
            <a:pPr lvl="1"/>
            <a:r>
              <a:rPr lang="en-US" dirty="0"/>
              <a:t>A</a:t>
            </a:r>
            <a:r>
              <a:rPr lang="en-US" dirty="0" smtClean="0"/>
              <a:t>n </a:t>
            </a:r>
            <a:r>
              <a:rPr lang="en-US" b="1" dirty="0" smtClean="0"/>
              <a:t>intercept </a:t>
            </a:r>
          </a:p>
          <a:p>
            <a:pPr lvl="1"/>
            <a:r>
              <a:rPr lang="en-US" dirty="0" smtClean="0"/>
              <a:t>A </a:t>
            </a:r>
            <a:r>
              <a:rPr lang="en-US" b="1" dirty="0" smtClean="0"/>
              <a:t>regression coefficient (the ‘angle’) </a:t>
            </a:r>
            <a:r>
              <a:rPr lang="en-US" dirty="0" smtClean="0"/>
              <a:t>and</a:t>
            </a:r>
          </a:p>
          <a:p>
            <a:pPr lvl="1"/>
            <a:r>
              <a:rPr lang="en-US" b="1" dirty="0" smtClean="0"/>
              <a:t>R-square</a:t>
            </a:r>
          </a:p>
          <a:p>
            <a:pPr lvl="1"/>
            <a:endParaRPr lang="en-US" dirty="0"/>
          </a:p>
          <a:p>
            <a:pPr marL="0" indent="0">
              <a:buNone/>
            </a:pPr>
            <a:r>
              <a:rPr lang="en-US" dirty="0" smtClean="0"/>
              <a:t>These are all aspects of ‘</a:t>
            </a:r>
            <a:r>
              <a:rPr lang="en-US" b="1" dirty="0" smtClean="0"/>
              <a:t>descriptive</a:t>
            </a:r>
            <a:r>
              <a:rPr lang="en-US" dirty="0" smtClean="0"/>
              <a:t> statistics’.</a:t>
            </a:r>
            <a:endParaRPr lang="en-US" dirty="0"/>
          </a:p>
          <a:p>
            <a:pPr lvl="1"/>
            <a:endParaRPr lang="en-US" dirty="0" smtClean="0"/>
          </a:p>
        </p:txBody>
      </p:sp>
    </p:spTree>
    <p:extLst>
      <p:ext uri="{BB962C8B-B14F-4D97-AF65-F5344CB8AC3E}">
        <p14:creationId xmlns:p14="http://schemas.microsoft.com/office/powerpoint/2010/main" val="23452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6112764" y="1604772"/>
            <a:ext cx="0" cy="3680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7" idx="3"/>
            <a:endCxn id="22" idx="1"/>
          </p:cNvCxnSpPr>
          <p:nvPr/>
        </p:nvCxnSpPr>
        <p:spPr>
          <a:xfrm flipV="1">
            <a:off x="4334670" y="3389084"/>
            <a:ext cx="4080749" cy="1"/>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11480" y="2788920"/>
            <a:ext cx="3923190" cy="1200329"/>
          </a:xfrm>
          <a:prstGeom prst="rect">
            <a:avLst/>
          </a:prstGeom>
          <a:noFill/>
        </p:spPr>
        <p:txBody>
          <a:bodyPr wrap="none" rtlCol="0">
            <a:spAutoFit/>
          </a:bodyPr>
          <a:lstStyle/>
          <a:p>
            <a:r>
              <a:rPr lang="en-US" sz="2400" b="1" dirty="0" smtClean="0"/>
              <a:t>Descriptive statistics</a:t>
            </a:r>
            <a:r>
              <a:rPr lang="en-US" sz="2400" dirty="0" smtClean="0"/>
              <a:t>:</a:t>
            </a:r>
          </a:p>
          <a:p>
            <a:r>
              <a:rPr lang="en-US" sz="2400" dirty="0" smtClean="0"/>
              <a:t>Summarizing basic features of</a:t>
            </a:r>
          </a:p>
          <a:p>
            <a:r>
              <a:rPr lang="en-US" sz="2400" dirty="0" smtClean="0"/>
              <a:t>the data we have.</a:t>
            </a:r>
            <a:endParaRPr lang="en-US" sz="2400" dirty="0"/>
          </a:p>
        </p:txBody>
      </p:sp>
      <p:sp>
        <p:nvSpPr>
          <p:cNvPr id="19" name="TextBox 18"/>
          <p:cNvSpPr txBox="1"/>
          <p:nvPr/>
        </p:nvSpPr>
        <p:spPr>
          <a:xfrm>
            <a:off x="3315172" y="485060"/>
            <a:ext cx="5595186" cy="830997"/>
          </a:xfrm>
          <a:prstGeom prst="rect">
            <a:avLst/>
          </a:prstGeom>
          <a:noFill/>
        </p:spPr>
        <p:txBody>
          <a:bodyPr wrap="none" rtlCol="0">
            <a:spAutoFit/>
          </a:bodyPr>
          <a:lstStyle/>
          <a:p>
            <a:pPr algn="ctr"/>
            <a:r>
              <a:rPr lang="en-US" sz="2400" b="1" dirty="0" smtClean="0"/>
              <a:t>Descriptive research questions</a:t>
            </a:r>
            <a:r>
              <a:rPr lang="en-US" sz="2400" dirty="0" smtClean="0"/>
              <a:t>:</a:t>
            </a:r>
          </a:p>
          <a:p>
            <a:pPr algn="ctr"/>
            <a:r>
              <a:rPr lang="en-US" sz="2400" dirty="0" smtClean="0"/>
              <a:t>Summarizing basic features of a set of units</a:t>
            </a:r>
          </a:p>
        </p:txBody>
      </p:sp>
      <p:sp>
        <p:nvSpPr>
          <p:cNvPr id="21" name="TextBox 20"/>
          <p:cNvSpPr txBox="1"/>
          <p:nvPr/>
        </p:nvSpPr>
        <p:spPr>
          <a:xfrm>
            <a:off x="2082082" y="5735753"/>
            <a:ext cx="8061374" cy="830997"/>
          </a:xfrm>
          <a:prstGeom prst="rect">
            <a:avLst/>
          </a:prstGeom>
          <a:noFill/>
        </p:spPr>
        <p:txBody>
          <a:bodyPr wrap="none" rtlCol="0">
            <a:spAutoFit/>
          </a:bodyPr>
          <a:lstStyle/>
          <a:p>
            <a:pPr algn="ctr"/>
            <a:r>
              <a:rPr lang="en-US" sz="2400" b="1" dirty="0" smtClean="0"/>
              <a:t>Causal/explanatory research questions</a:t>
            </a:r>
            <a:r>
              <a:rPr lang="en-US" sz="2400" dirty="0" smtClean="0"/>
              <a:t>:</a:t>
            </a:r>
          </a:p>
          <a:p>
            <a:pPr algn="ctr"/>
            <a:r>
              <a:rPr lang="en-US" sz="2400" dirty="0" smtClean="0"/>
              <a:t>Studying the cause and effect relationships within a set of units</a:t>
            </a:r>
          </a:p>
        </p:txBody>
      </p:sp>
      <p:sp>
        <p:nvSpPr>
          <p:cNvPr id="22" name="TextBox 21"/>
          <p:cNvSpPr txBox="1"/>
          <p:nvPr/>
        </p:nvSpPr>
        <p:spPr>
          <a:xfrm>
            <a:off x="8415419" y="2604254"/>
            <a:ext cx="3456074" cy="1569660"/>
          </a:xfrm>
          <a:prstGeom prst="rect">
            <a:avLst/>
          </a:prstGeom>
          <a:noFill/>
        </p:spPr>
        <p:txBody>
          <a:bodyPr wrap="none" rtlCol="0">
            <a:spAutoFit/>
          </a:bodyPr>
          <a:lstStyle/>
          <a:p>
            <a:r>
              <a:rPr lang="en-US" sz="2400" b="1" dirty="0" smtClean="0"/>
              <a:t>Inferential statistics</a:t>
            </a:r>
            <a:r>
              <a:rPr lang="en-US" sz="2400" dirty="0" smtClean="0"/>
              <a:t>:</a:t>
            </a:r>
          </a:p>
          <a:p>
            <a:r>
              <a:rPr lang="en-US" sz="2400" dirty="0" smtClean="0"/>
              <a:t>Using (sample) data to say</a:t>
            </a:r>
          </a:p>
          <a:p>
            <a:r>
              <a:rPr lang="en-US" sz="2400" dirty="0"/>
              <a:t>s</a:t>
            </a:r>
            <a:r>
              <a:rPr lang="en-US" sz="2400" dirty="0" smtClean="0"/>
              <a:t>omething about a large</a:t>
            </a:r>
          </a:p>
          <a:p>
            <a:r>
              <a:rPr lang="en-US" sz="2400" dirty="0" smtClean="0"/>
              <a:t>population</a:t>
            </a:r>
            <a:endParaRPr lang="en-US" sz="2400" dirty="0"/>
          </a:p>
        </p:txBody>
      </p:sp>
      <p:sp>
        <p:nvSpPr>
          <p:cNvPr id="2" name="TextBox 1"/>
          <p:cNvSpPr txBox="1"/>
          <p:nvPr/>
        </p:nvSpPr>
        <p:spPr>
          <a:xfrm>
            <a:off x="2373075" y="4439770"/>
            <a:ext cx="3339889" cy="523220"/>
          </a:xfrm>
          <a:prstGeom prst="rect">
            <a:avLst/>
          </a:prstGeom>
          <a:noFill/>
        </p:spPr>
        <p:txBody>
          <a:bodyPr wrap="none" rtlCol="0">
            <a:spAutoFit/>
          </a:bodyPr>
          <a:lstStyle/>
          <a:p>
            <a:r>
              <a:rPr lang="en-US" sz="2800" dirty="0" smtClean="0">
                <a:solidFill>
                  <a:schemeClr val="accent5">
                    <a:lumMod val="50000"/>
                  </a:schemeClr>
                </a:solidFill>
              </a:rPr>
              <a:t>Sample means, b’s, R</a:t>
            </a:r>
            <a:r>
              <a:rPr lang="en-US" sz="2800" baseline="30000" dirty="0" smtClean="0">
                <a:solidFill>
                  <a:schemeClr val="accent5">
                    <a:lumMod val="50000"/>
                  </a:schemeClr>
                </a:solidFill>
              </a:rPr>
              <a:t>2</a:t>
            </a:r>
            <a:endParaRPr lang="en-US" sz="2800" dirty="0">
              <a:solidFill>
                <a:schemeClr val="accent5">
                  <a:lumMod val="50000"/>
                </a:schemeClr>
              </a:solidFill>
            </a:endParaRPr>
          </a:p>
        </p:txBody>
      </p:sp>
      <p:sp>
        <p:nvSpPr>
          <p:cNvPr id="11" name="TextBox 10"/>
          <p:cNvSpPr txBox="1"/>
          <p:nvPr/>
        </p:nvSpPr>
        <p:spPr>
          <a:xfrm>
            <a:off x="6341408" y="4362825"/>
            <a:ext cx="3152658" cy="954107"/>
          </a:xfrm>
          <a:prstGeom prst="rect">
            <a:avLst/>
          </a:prstGeom>
          <a:noFill/>
        </p:spPr>
        <p:txBody>
          <a:bodyPr wrap="none" rtlCol="0">
            <a:spAutoFit/>
          </a:bodyPr>
          <a:lstStyle/>
          <a:p>
            <a:r>
              <a:rPr lang="en-US" sz="2800" dirty="0" smtClean="0">
                <a:solidFill>
                  <a:schemeClr val="accent5">
                    <a:lumMod val="50000"/>
                  </a:schemeClr>
                </a:solidFill>
              </a:rPr>
              <a:t>Significance,</a:t>
            </a:r>
          </a:p>
          <a:p>
            <a:r>
              <a:rPr lang="en-US" sz="2800" dirty="0" smtClean="0">
                <a:solidFill>
                  <a:schemeClr val="accent5">
                    <a:lumMod val="50000"/>
                  </a:schemeClr>
                </a:solidFill>
              </a:rPr>
              <a:t>Confidence intervals</a:t>
            </a:r>
            <a:endParaRPr lang="en-US" sz="2800" dirty="0">
              <a:solidFill>
                <a:schemeClr val="accent5">
                  <a:lumMod val="50000"/>
                </a:schemeClr>
              </a:solidFill>
            </a:endParaRPr>
          </a:p>
        </p:txBody>
      </p:sp>
    </p:spTree>
    <p:extLst>
      <p:ext uri="{BB962C8B-B14F-4D97-AF65-F5344CB8AC3E}">
        <p14:creationId xmlns:p14="http://schemas.microsoft.com/office/powerpoint/2010/main" val="153978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1" grpId="0"/>
      <p:bldP spid="22" grpId="0"/>
      <p:bldP spid="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548640" y="384048"/>
            <a:ext cx="11219688" cy="21854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Population</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10" y="3916392"/>
            <a:ext cx="3873726" cy="2104846"/>
          </a:xfrm>
          <a:prstGeom prst="rect">
            <a:avLst/>
          </a:prstGeom>
        </p:spPr>
      </p:pic>
      <p:sp>
        <p:nvSpPr>
          <p:cNvPr id="5" name="Down Arrow 4"/>
          <p:cNvSpPr/>
          <p:nvPr/>
        </p:nvSpPr>
        <p:spPr>
          <a:xfrm>
            <a:off x="2298622" y="2569464"/>
            <a:ext cx="636602" cy="1148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27272" y="2480849"/>
            <a:ext cx="1061701" cy="646331"/>
          </a:xfrm>
          <a:prstGeom prst="rect">
            <a:avLst/>
          </a:prstGeom>
          <a:noFill/>
        </p:spPr>
        <p:txBody>
          <a:bodyPr wrap="none" rtlCol="0">
            <a:spAutoFit/>
          </a:bodyPr>
          <a:lstStyle/>
          <a:p>
            <a:r>
              <a:rPr lang="en-US" dirty="0" smtClean="0"/>
              <a:t>(random)</a:t>
            </a:r>
          </a:p>
          <a:p>
            <a:r>
              <a:rPr lang="en-US" dirty="0" smtClean="0"/>
              <a:t>sample</a:t>
            </a:r>
            <a:endParaRPr lang="en-US" dirty="0"/>
          </a:p>
        </p:txBody>
      </p:sp>
      <p:sp>
        <p:nvSpPr>
          <p:cNvPr id="8" name="TextBox 7"/>
          <p:cNvSpPr txBox="1"/>
          <p:nvPr/>
        </p:nvSpPr>
        <p:spPr>
          <a:xfrm>
            <a:off x="6269579" y="3426709"/>
            <a:ext cx="2099036" cy="584775"/>
          </a:xfrm>
          <a:prstGeom prst="rect">
            <a:avLst/>
          </a:prstGeom>
          <a:noFill/>
        </p:spPr>
        <p:txBody>
          <a:bodyPr wrap="none" rtlCol="0">
            <a:spAutoFit/>
          </a:bodyPr>
          <a:lstStyle/>
          <a:p>
            <a:r>
              <a:rPr lang="en-US" sz="3200" dirty="0" smtClean="0"/>
              <a:t>“Inference”</a:t>
            </a:r>
            <a:endParaRPr lang="en-US" sz="3200" dirty="0"/>
          </a:p>
        </p:txBody>
      </p:sp>
      <p:sp>
        <p:nvSpPr>
          <p:cNvPr id="10" name="Bent Arrow 9"/>
          <p:cNvSpPr/>
          <p:nvPr/>
        </p:nvSpPr>
        <p:spPr>
          <a:xfrm rot="16200000" flipV="1">
            <a:off x="4351327" y="3208372"/>
            <a:ext cx="2322610" cy="151389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133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8"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548640" y="384048"/>
            <a:ext cx="11219688" cy="219456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10" y="3916392"/>
            <a:ext cx="3873726" cy="2104846"/>
          </a:xfrm>
          <a:prstGeom prst="rect">
            <a:avLst/>
          </a:prstGeom>
        </p:spPr>
      </p:pic>
      <p:sp>
        <p:nvSpPr>
          <p:cNvPr id="5" name="Down Arrow 4"/>
          <p:cNvSpPr/>
          <p:nvPr/>
        </p:nvSpPr>
        <p:spPr>
          <a:xfrm>
            <a:off x="2298622" y="2578608"/>
            <a:ext cx="572594" cy="1139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27272" y="2480849"/>
            <a:ext cx="1061701" cy="646331"/>
          </a:xfrm>
          <a:prstGeom prst="rect">
            <a:avLst/>
          </a:prstGeom>
          <a:noFill/>
        </p:spPr>
        <p:txBody>
          <a:bodyPr wrap="none" rtlCol="0">
            <a:spAutoFit/>
          </a:bodyPr>
          <a:lstStyle/>
          <a:p>
            <a:r>
              <a:rPr lang="en-US" dirty="0" smtClean="0"/>
              <a:t>(random)</a:t>
            </a:r>
          </a:p>
          <a:p>
            <a:r>
              <a:rPr lang="en-US" dirty="0" smtClean="0"/>
              <a:t>sample</a:t>
            </a:r>
            <a:endParaRPr lang="en-US" dirty="0"/>
          </a:p>
        </p:txBody>
      </p:sp>
      <p:sp>
        <p:nvSpPr>
          <p:cNvPr id="9" name="Down Arrow 8"/>
          <p:cNvSpPr/>
          <p:nvPr/>
        </p:nvSpPr>
        <p:spPr>
          <a:xfrm>
            <a:off x="9793654" y="2651760"/>
            <a:ext cx="603074" cy="10662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936" y="3947640"/>
            <a:ext cx="3816218" cy="2073598"/>
          </a:xfrm>
          <a:prstGeom prst="rect">
            <a:avLst/>
          </a:prstGeom>
        </p:spPr>
      </p:pic>
      <p:sp>
        <p:nvSpPr>
          <p:cNvPr id="10" name="TextBox 9"/>
          <p:cNvSpPr txBox="1"/>
          <p:nvPr/>
        </p:nvSpPr>
        <p:spPr>
          <a:xfrm>
            <a:off x="10588848" y="2496474"/>
            <a:ext cx="1061701" cy="646331"/>
          </a:xfrm>
          <a:prstGeom prst="rect">
            <a:avLst/>
          </a:prstGeom>
          <a:noFill/>
        </p:spPr>
        <p:txBody>
          <a:bodyPr wrap="none" rtlCol="0">
            <a:spAutoFit/>
          </a:bodyPr>
          <a:lstStyle/>
          <a:p>
            <a:r>
              <a:rPr lang="en-US" dirty="0" smtClean="0"/>
              <a:t>(random)</a:t>
            </a:r>
          </a:p>
          <a:p>
            <a:r>
              <a:rPr lang="en-US" dirty="0" smtClean="0"/>
              <a:t>sample</a:t>
            </a:r>
            <a:endParaRPr lang="en-US" dirty="0"/>
          </a:p>
        </p:txBody>
      </p:sp>
      <p:sp>
        <p:nvSpPr>
          <p:cNvPr id="13" name="TextBox 12"/>
          <p:cNvSpPr txBox="1"/>
          <p:nvPr/>
        </p:nvSpPr>
        <p:spPr>
          <a:xfrm>
            <a:off x="6008890" y="5126624"/>
            <a:ext cx="756938" cy="584775"/>
          </a:xfrm>
          <a:prstGeom prst="rect">
            <a:avLst/>
          </a:prstGeom>
          <a:noFill/>
        </p:spPr>
        <p:txBody>
          <a:bodyPr wrap="none" rtlCol="0">
            <a:spAutoFit/>
          </a:bodyPr>
          <a:lstStyle/>
          <a:p>
            <a:r>
              <a:rPr lang="en-US" sz="3200" dirty="0" smtClean="0"/>
              <a:t>???</a:t>
            </a:r>
          </a:p>
        </p:txBody>
      </p:sp>
      <p:sp>
        <p:nvSpPr>
          <p:cNvPr id="14" name="Bent Arrow 13"/>
          <p:cNvSpPr/>
          <p:nvPr/>
        </p:nvSpPr>
        <p:spPr>
          <a:xfrm rot="16200000" flipV="1">
            <a:off x="4351327" y="3208372"/>
            <a:ext cx="2322610" cy="151389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rot="16200000">
            <a:off x="6051951" y="3237419"/>
            <a:ext cx="2306985" cy="147142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582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9" grpId="0" animBg="1"/>
      <p:bldP spid="10" grpId="0"/>
      <p:bldP spid="13" grpId="0"/>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a:t>
            </a:r>
            <a:endParaRPr lang="en-US" dirty="0"/>
          </a:p>
        </p:txBody>
      </p:sp>
      <p:sp>
        <p:nvSpPr>
          <p:cNvPr id="3" name="Content Placeholder 2"/>
          <p:cNvSpPr>
            <a:spLocks noGrp="1"/>
          </p:cNvSpPr>
          <p:nvPr>
            <p:ph idx="1"/>
          </p:nvPr>
        </p:nvSpPr>
        <p:spPr/>
        <p:txBody>
          <a:bodyPr/>
          <a:lstStyle/>
          <a:p>
            <a:pPr marL="0" indent="0">
              <a:buNone/>
            </a:pPr>
            <a:r>
              <a:rPr lang="en-US" dirty="0" smtClean="0"/>
              <a:t>Inference is thinking about</a:t>
            </a:r>
          </a:p>
          <a:p>
            <a:pPr marL="0" indent="0">
              <a:buNone/>
            </a:pPr>
            <a:r>
              <a:rPr lang="en-US" dirty="0" smtClean="0"/>
              <a:t>“what my data say about the </a:t>
            </a:r>
            <a:r>
              <a:rPr lang="en-US" b="1" dirty="0" smtClean="0"/>
              <a:t>population”</a:t>
            </a:r>
          </a:p>
          <a:p>
            <a:endParaRPr lang="en-US" dirty="0"/>
          </a:p>
          <a:p>
            <a:pPr marL="0" indent="0">
              <a:buNone/>
            </a:pPr>
            <a:r>
              <a:rPr lang="en-US" dirty="0" smtClean="0"/>
              <a:t>In the context of regression it is associated with words like:</a:t>
            </a:r>
          </a:p>
          <a:p>
            <a:r>
              <a:rPr lang="en-US" dirty="0" smtClean="0"/>
              <a:t>“significance”</a:t>
            </a:r>
          </a:p>
          <a:p>
            <a:r>
              <a:rPr lang="en-US" dirty="0" smtClean="0"/>
              <a:t>“P-values”</a:t>
            </a:r>
          </a:p>
          <a:p>
            <a:r>
              <a:rPr lang="en-US" dirty="0" smtClean="0"/>
              <a:t>“confidence intervals”</a:t>
            </a:r>
          </a:p>
          <a:p>
            <a:r>
              <a:rPr lang="en-US" dirty="0" smtClean="0"/>
              <a:t>“Standard ‘error’” (as compared to ‘standard deviation’)</a:t>
            </a:r>
            <a:endParaRPr lang="en-US" dirty="0"/>
          </a:p>
        </p:txBody>
      </p:sp>
    </p:spTree>
    <p:extLst>
      <p:ext uri="{BB962C8B-B14F-4D97-AF65-F5344CB8AC3E}">
        <p14:creationId xmlns:p14="http://schemas.microsoft.com/office/powerpoint/2010/main" val="1088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548640" y="384048"/>
            <a:ext cx="11219688" cy="21854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Population</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310" y="3916392"/>
            <a:ext cx="3873726" cy="2104846"/>
          </a:xfrm>
          <a:prstGeom prst="rect">
            <a:avLst/>
          </a:prstGeom>
        </p:spPr>
      </p:pic>
      <p:sp>
        <p:nvSpPr>
          <p:cNvPr id="5" name="Down Arrow 4"/>
          <p:cNvSpPr/>
          <p:nvPr/>
        </p:nvSpPr>
        <p:spPr>
          <a:xfrm>
            <a:off x="2280334" y="2633472"/>
            <a:ext cx="621102" cy="1084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27272" y="2480849"/>
            <a:ext cx="1061701" cy="646331"/>
          </a:xfrm>
          <a:prstGeom prst="rect">
            <a:avLst/>
          </a:prstGeom>
          <a:noFill/>
        </p:spPr>
        <p:txBody>
          <a:bodyPr wrap="none" rtlCol="0">
            <a:spAutoFit/>
          </a:bodyPr>
          <a:lstStyle/>
          <a:p>
            <a:r>
              <a:rPr lang="en-US" dirty="0" smtClean="0"/>
              <a:t>(random)</a:t>
            </a:r>
          </a:p>
          <a:p>
            <a:r>
              <a:rPr lang="en-US" dirty="0" smtClean="0"/>
              <a:t>sample</a:t>
            </a:r>
            <a:endParaRPr lang="en-US" dirty="0"/>
          </a:p>
        </p:txBody>
      </p:sp>
      <p:sp>
        <p:nvSpPr>
          <p:cNvPr id="9" name="Down Arrow 8"/>
          <p:cNvSpPr/>
          <p:nvPr/>
        </p:nvSpPr>
        <p:spPr>
          <a:xfrm>
            <a:off x="9793654" y="2633472"/>
            <a:ext cx="575642" cy="1084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936" y="3947640"/>
            <a:ext cx="3816218" cy="2073598"/>
          </a:xfrm>
          <a:prstGeom prst="rect">
            <a:avLst/>
          </a:prstGeom>
        </p:spPr>
      </p:pic>
      <p:sp>
        <p:nvSpPr>
          <p:cNvPr id="10" name="TextBox 9"/>
          <p:cNvSpPr txBox="1"/>
          <p:nvPr/>
        </p:nvSpPr>
        <p:spPr>
          <a:xfrm>
            <a:off x="10588848" y="2496474"/>
            <a:ext cx="1061701" cy="646331"/>
          </a:xfrm>
          <a:prstGeom prst="rect">
            <a:avLst/>
          </a:prstGeom>
          <a:noFill/>
        </p:spPr>
        <p:txBody>
          <a:bodyPr wrap="none" rtlCol="0">
            <a:spAutoFit/>
          </a:bodyPr>
          <a:lstStyle/>
          <a:p>
            <a:r>
              <a:rPr lang="en-US" dirty="0" smtClean="0"/>
              <a:t>(random)</a:t>
            </a:r>
          </a:p>
          <a:p>
            <a:r>
              <a:rPr lang="en-US" dirty="0" smtClean="0"/>
              <a:t>sample</a:t>
            </a:r>
            <a:endParaRPr lang="en-US" dirty="0"/>
          </a:p>
        </p:txBody>
      </p:sp>
      <p:sp>
        <p:nvSpPr>
          <p:cNvPr id="13" name="TextBox 12"/>
          <p:cNvSpPr txBox="1"/>
          <p:nvPr/>
        </p:nvSpPr>
        <p:spPr>
          <a:xfrm>
            <a:off x="6062246" y="3548782"/>
            <a:ext cx="756938" cy="584775"/>
          </a:xfrm>
          <a:prstGeom prst="rect">
            <a:avLst/>
          </a:prstGeom>
          <a:noFill/>
        </p:spPr>
        <p:txBody>
          <a:bodyPr wrap="none" rtlCol="0">
            <a:spAutoFit/>
          </a:bodyPr>
          <a:lstStyle/>
          <a:p>
            <a:r>
              <a:rPr lang="en-US" sz="3200" smtClean="0"/>
              <a:t>???</a:t>
            </a:r>
            <a:endParaRPr lang="en-US" sz="3200" dirty="0" smtClean="0"/>
          </a:p>
        </p:txBody>
      </p:sp>
      <p:sp>
        <p:nvSpPr>
          <p:cNvPr id="7" name="TextBox 6"/>
          <p:cNvSpPr txBox="1"/>
          <p:nvPr/>
        </p:nvSpPr>
        <p:spPr>
          <a:xfrm>
            <a:off x="7150608" y="708363"/>
            <a:ext cx="3634136" cy="584775"/>
          </a:xfrm>
          <a:prstGeom prst="rect">
            <a:avLst/>
          </a:prstGeom>
          <a:noFill/>
        </p:spPr>
        <p:txBody>
          <a:bodyPr wrap="none" rtlCol="0">
            <a:spAutoFit/>
          </a:bodyPr>
          <a:lstStyle/>
          <a:p>
            <a:r>
              <a:rPr lang="en-US" sz="3200" dirty="0" smtClean="0">
                <a:solidFill>
                  <a:srgbClr val="FF0000"/>
                </a:solidFill>
              </a:rPr>
              <a:t>Greek letters: 𝛃, 𝛔, 𝛆</a:t>
            </a:r>
            <a:endParaRPr lang="en-US" sz="3200" dirty="0">
              <a:solidFill>
                <a:srgbClr val="FF0000"/>
              </a:solidFill>
            </a:endParaRPr>
          </a:p>
        </p:txBody>
      </p:sp>
      <p:sp>
        <p:nvSpPr>
          <p:cNvPr id="14" name="TextBox 13"/>
          <p:cNvSpPr txBox="1"/>
          <p:nvPr/>
        </p:nvSpPr>
        <p:spPr>
          <a:xfrm>
            <a:off x="1027272" y="5927258"/>
            <a:ext cx="3329566" cy="584775"/>
          </a:xfrm>
          <a:prstGeom prst="rect">
            <a:avLst/>
          </a:prstGeom>
          <a:noFill/>
        </p:spPr>
        <p:txBody>
          <a:bodyPr wrap="none" rtlCol="0">
            <a:spAutoFit/>
          </a:bodyPr>
          <a:lstStyle/>
          <a:p>
            <a:r>
              <a:rPr lang="en-US" sz="3200" dirty="0" smtClean="0">
                <a:solidFill>
                  <a:srgbClr val="FF0000"/>
                </a:solidFill>
              </a:rPr>
              <a:t>Latin letters: b, s, e</a:t>
            </a:r>
            <a:endParaRPr lang="en-US" sz="3200" dirty="0">
              <a:solidFill>
                <a:srgbClr val="FF0000"/>
              </a:solidFill>
            </a:endParaRPr>
          </a:p>
        </p:txBody>
      </p:sp>
      <p:sp>
        <p:nvSpPr>
          <p:cNvPr id="15" name="Bent Arrow 14"/>
          <p:cNvSpPr/>
          <p:nvPr/>
        </p:nvSpPr>
        <p:spPr>
          <a:xfrm rot="16200000" flipV="1">
            <a:off x="4351327" y="3208372"/>
            <a:ext cx="2322610" cy="151389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rot="16200000">
            <a:off x="6138569" y="3257938"/>
            <a:ext cx="2340288" cy="139708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258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if </a:t>
            </a:r>
            <a:r>
              <a:rPr lang="mr-IN" b="1" dirty="0" smtClean="0"/>
              <a:t>…</a:t>
            </a:r>
            <a:endParaRPr lang="en-US" b="1" dirty="0"/>
          </a:p>
        </p:txBody>
      </p:sp>
      <p:sp>
        <p:nvSpPr>
          <p:cNvPr id="3" name="Content Placeholder 2"/>
          <p:cNvSpPr>
            <a:spLocks noGrp="1"/>
          </p:cNvSpPr>
          <p:nvPr>
            <p:ph idx="1"/>
          </p:nvPr>
        </p:nvSpPr>
        <p:spPr/>
        <p:txBody>
          <a:bodyPr/>
          <a:lstStyle/>
          <a:p>
            <a:pPr marL="0" indent="0">
              <a:buNone/>
            </a:pPr>
            <a:r>
              <a:rPr lang="en-US" dirty="0" smtClean="0"/>
              <a:t>A lot of ‘inferential statistics’ is based on a simple idea: </a:t>
            </a:r>
          </a:p>
          <a:p>
            <a:pPr marL="0" indent="0">
              <a:buNone/>
            </a:pPr>
            <a:r>
              <a:rPr lang="en-US" dirty="0" smtClean="0"/>
              <a:t>“What if the </a:t>
            </a:r>
            <a:r>
              <a:rPr lang="en-US" i="1" dirty="0" smtClean="0"/>
              <a:t>population</a:t>
            </a:r>
            <a:r>
              <a:rPr lang="en-US" dirty="0" smtClean="0"/>
              <a:t> mean is zero”</a:t>
            </a:r>
          </a:p>
          <a:p>
            <a:pPr marL="0" indent="0">
              <a:buNone/>
            </a:pPr>
            <a:r>
              <a:rPr lang="en-US" dirty="0" smtClean="0"/>
              <a:t>Or (in the context of regression)</a:t>
            </a:r>
            <a:endParaRPr lang="en-US" dirty="0"/>
          </a:p>
          <a:p>
            <a:pPr marL="0" indent="0">
              <a:buNone/>
            </a:pPr>
            <a:r>
              <a:rPr lang="en-US" dirty="0" smtClean="0"/>
              <a:t>“What if there is no relationship in the </a:t>
            </a:r>
            <a:r>
              <a:rPr lang="en-US" i="1" dirty="0" smtClean="0"/>
              <a:t>population</a:t>
            </a:r>
            <a:r>
              <a:rPr lang="en-US" dirty="0" smtClean="0"/>
              <a:t>?”</a:t>
            </a:r>
          </a:p>
          <a:p>
            <a:pPr marL="0" indent="0">
              <a:buNone/>
            </a:pPr>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7391" y="3938259"/>
            <a:ext cx="4913243" cy="2641446"/>
          </a:xfrm>
          <a:prstGeom prst="rect">
            <a:avLst/>
          </a:prstGeom>
          <a:solidFill>
            <a:schemeClr val="bg1"/>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0486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5300</TotalTime>
  <Words>917</Words>
  <Application>Microsoft Macintosh PowerPoint</Application>
  <PresentationFormat>Widescreen</PresentationFormat>
  <Paragraphs>154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Mangal</vt:lpstr>
      <vt:lpstr>Wingdings</vt:lpstr>
      <vt:lpstr>Office Theme</vt:lpstr>
      <vt:lpstr>Statistical inference in the context of regression (without formula)</vt:lpstr>
      <vt:lpstr>PowerPoint Presentation</vt:lpstr>
      <vt:lpstr>PowerPoint Presentation</vt:lpstr>
      <vt:lpstr>PowerPoint Presentation</vt:lpstr>
      <vt:lpstr>PowerPoint Presentation</vt:lpstr>
      <vt:lpstr>PowerPoint Presentation</vt:lpstr>
      <vt:lpstr>Inference</vt:lpstr>
      <vt:lpstr>PowerPoint Presentation</vt:lpstr>
      <vt:lpstr>What if …</vt:lpstr>
      <vt:lpstr>PowerPoint Presentation</vt:lpstr>
      <vt:lpstr>Sampling distributions if NO relationship</vt:lpstr>
      <vt:lpstr>Sampling distribution of regression coefficients</vt:lpstr>
      <vt:lpstr>Sampling distribution of regression coefficients</vt:lpstr>
      <vt:lpstr>Hypothesis testing</vt:lpstr>
      <vt:lpstr>Sampling distribution is normal</vt:lpstr>
      <vt:lpstr>Follow up</vt:lpstr>
      <vt:lpstr>PowerPoint Presentation</vt:lpstr>
      <vt:lpstr>Statistical inference in the context of regression (without formula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inference in the context of regression</dc:title>
  <dc:creator>Henk van der Kolk</dc:creator>
  <cp:lastModifiedBy>Henk van der Kolk</cp:lastModifiedBy>
  <cp:revision>39</cp:revision>
  <dcterms:created xsi:type="dcterms:W3CDTF">2017-05-08T10:56:56Z</dcterms:created>
  <dcterms:modified xsi:type="dcterms:W3CDTF">2017-05-23T13:50:42Z</dcterms:modified>
</cp:coreProperties>
</file>